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1" r:id="rId2"/>
    <p:sldId id="286" r:id="rId3"/>
    <p:sldId id="287" r:id="rId4"/>
    <p:sldId id="288" r:id="rId5"/>
    <p:sldId id="285" r:id="rId6"/>
    <p:sldId id="268" r:id="rId7"/>
    <p:sldId id="260" r:id="rId8"/>
    <p:sldId id="267" r:id="rId9"/>
    <p:sldId id="263" r:id="rId10"/>
    <p:sldId id="262" r:id="rId11"/>
    <p:sldId id="266" r:id="rId12"/>
    <p:sldId id="265" r:id="rId13"/>
    <p:sldId id="269" r:id="rId14"/>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F25022-E37A-47CC-A73F-A68462A70988}" v="16" dt="2021-04-20T08:03:53.1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2714" autoAdjust="0"/>
  </p:normalViewPr>
  <p:slideViewPr>
    <p:cSldViewPr>
      <p:cViewPr varScale="1">
        <p:scale>
          <a:sx n="105" d="100"/>
          <a:sy n="105" d="100"/>
        </p:scale>
        <p:origin x="600" y="72"/>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Jane Dean" userId="a39c76e7-0b01-48a6-9cf3-3251568950c2" providerId="ADAL" clId="{4BF25022-E37A-47CC-A73F-A68462A70988}"/>
    <pc:docChg chg="undo custSel addSld delSld modSld">
      <pc:chgData name="Sarah-Jane Dean" userId="a39c76e7-0b01-48a6-9cf3-3251568950c2" providerId="ADAL" clId="{4BF25022-E37A-47CC-A73F-A68462A70988}" dt="2021-04-20T08:21:14.960" v="360" actId="14100"/>
      <pc:docMkLst>
        <pc:docMk/>
      </pc:docMkLst>
      <pc:sldChg chg="addSp delSp modSp mod">
        <pc:chgData name="Sarah-Jane Dean" userId="a39c76e7-0b01-48a6-9cf3-3251568950c2" providerId="ADAL" clId="{4BF25022-E37A-47CC-A73F-A68462A70988}" dt="2021-04-20T07:42:26.156" v="65" actId="1076"/>
        <pc:sldMkLst>
          <pc:docMk/>
          <pc:sldMk cId="0" sldId="260"/>
        </pc:sldMkLst>
        <pc:spChg chg="mod">
          <ac:chgData name="Sarah-Jane Dean" userId="a39c76e7-0b01-48a6-9cf3-3251568950c2" providerId="ADAL" clId="{4BF25022-E37A-47CC-A73F-A68462A70988}" dt="2021-04-20T07:42:18.275" v="63" actId="1076"/>
          <ac:spMkLst>
            <pc:docMk/>
            <pc:sldMk cId="0" sldId="260"/>
            <ac:spMk id="4099" creationId="{00000000-0000-0000-0000-000000000000}"/>
          </ac:spMkLst>
        </pc:spChg>
        <pc:picChg chg="add del mod">
          <ac:chgData name="Sarah-Jane Dean" userId="a39c76e7-0b01-48a6-9cf3-3251568950c2" providerId="ADAL" clId="{4BF25022-E37A-47CC-A73F-A68462A70988}" dt="2021-04-20T07:42:23.229" v="64" actId="1076"/>
          <ac:picMkLst>
            <pc:docMk/>
            <pc:sldMk cId="0" sldId="260"/>
            <ac:picMk id="7" creationId="{E6DC26BA-BFE6-4176-9ED4-20A214A0B1F9}"/>
          </ac:picMkLst>
        </pc:picChg>
        <pc:picChg chg="add del mod">
          <ac:chgData name="Sarah-Jane Dean" userId="a39c76e7-0b01-48a6-9cf3-3251568950c2" providerId="ADAL" clId="{4BF25022-E37A-47CC-A73F-A68462A70988}" dt="2021-04-20T07:42:26.156" v="65" actId="1076"/>
          <ac:picMkLst>
            <pc:docMk/>
            <pc:sldMk cId="0" sldId="260"/>
            <ac:picMk id="9" creationId="{35C97026-604E-487B-88BE-852B376003FB}"/>
          </ac:picMkLst>
        </pc:picChg>
      </pc:sldChg>
      <pc:sldChg chg="modSp mod">
        <pc:chgData name="Sarah-Jane Dean" userId="a39c76e7-0b01-48a6-9cf3-3251568950c2" providerId="ADAL" clId="{4BF25022-E37A-47CC-A73F-A68462A70988}" dt="2021-04-20T07:37:55.146" v="12" actId="1076"/>
        <pc:sldMkLst>
          <pc:docMk/>
          <pc:sldMk cId="0" sldId="261"/>
        </pc:sldMkLst>
        <pc:spChg chg="mod">
          <ac:chgData name="Sarah-Jane Dean" userId="a39c76e7-0b01-48a6-9cf3-3251568950c2" providerId="ADAL" clId="{4BF25022-E37A-47CC-A73F-A68462A70988}" dt="2021-04-20T07:36:55.251" v="1" actId="1076"/>
          <ac:spMkLst>
            <pc:docMk/>
            <pc:sldMk cId="0" sldId="261"/>
            <ac:spMk id="3074" creationId="{00000000-0000-0000-0000-000000000000}"/>
          </ac:spMkLst>
        </pc:spChg>
        <pc:spChg chg="mod">
          <ac:chgData name="Sarah-Jane Dean" userId="a39c76e7-0b01-48a6-9cf3-3251568950c2" providerId="ADAL" clId="{4BF25022-E37A-47CC-A73F-A68462A70988}" dt="2021-04-20T07:37:55.146" v="12" actId="1076"/>
          <ac:spMkLst>
            <pc:docMk/>
            <pc:sldMk cId="0" sldId="261"/>
            <ac:spMk id="3075" creationId="{00000000-0000-0000-0000-000000000000}"/>
          </ac:spMkLst>
        </pc:spChg>
      </pc:sldChg>
      <pc:sldChg chg="modSp mod">
        <pc:chgData name="Sarah-Jane Dean" userId="a39c76e7-0b01-48a6-9cf3-3251568950c2" providerId="ADAL" clId="{4BF25022-E37A-47CC-A73F-A68462A70988}" dt="2021-04-20T07:43:38.380" v="109" actId="20577"/>
        <pc:sldMkLst>
          <pc:docMk/>
          <pc:sldMk cId="0" sldId="262"/>
        </pc:sldMkLst>
        <pc:spChg chg="mod">
          <ac:chgData name="Sarah-Jane Dean" userId="a39c76e7-0b01-48a6-9cf3-3251568950c2" providerId="ADAL" clId="{4BF25022-E37A-47CC-A73F-A68462A70988}" dt="2021-04-20T07:43:38.380" v="109" actId="20577"/>
          <ac:spMkLst>
            <pc:docMk/>
            <pc:sldMk cId="0" sldId="262"/>
            <ac:spMk id="5123" creationId="{00000000-0000-0000-0000-000000000000}"/>
          </ac:spMkLst>
        </pc:spChg>
      </pc:sldChg>
      <pc:sldChg chg="delSp modSp mod">
        <pc:chgData name="Sarah-Jane Dean" userId="a39c76e7-0b01-48a6-9cf3-3251568950c2" providerId="ADAL" clId="{4BF25022-E37A-47CC-A73F-A68462A70988}" dt="2021-04-20T08:21:14.960" v="360" actId="14100"/>
        <pc:sldMkLst>
          <pc:docMk/>
          <pc:sldMk cId="4010919790" sldId="263"/>
        </pc:sldMkLst>
        <pc:spChg chg="mod">
          <ac:chgData name="Sarah-Jane Dean" userId="a39c76e7-0b01-48a6-9cf3-3251568950c2" providerId="ADAL" clId="{4BF25022-E37A-47CC-A73F-A68462A70988}" dt="2021-04-20T08:21:14.960" v="360" actId="14100"/>
          <ac:spMkLst>
            <pc:docMk/>
            <pc:sldMk cId="4010919790" sldId="263"/>
            <ac:spMk id="3" creationId="{00000000-0000-0000-0000-000000000000}"/>
          </ac:spMkLst>
        </pc:spChg>
        <pc:picChg chg="del mod">
          <ac:chgData name="Sarah-Jane Dean" userId="a39c76e7-0b01-48a6-9cf3-3251568950c2" providerId="ADAL" clId="{4BF25022-E37A-47CC-A73F-A68462A70988}" dt="2021-04-20T08:20:38.763" v="346" actId="478"/>
          <ac:picMkLst>
            <pc:docMk/>
            <pc:sldMk cId="4010919790" sldId="263"/>
            <ac:picMk id="5" creationId="{9D427BF0-DDEF-484A-9316-3EFC7B608AC9}"/>
          </ac:picMkLst>
        </pc:picChg>
      </pc:sldChg>
      <pc:sldChg chg="modSp mod">
        <pc:chgData name="Sarah-Jane Dean" userId="a39c76e7-0b01-48a6-9cf3-3251568950c2" providerId="ADAL" clId="{4BF25022-E37A-47CC-A73F-A68462A70988}" dt="2021-04-20T07:44:43.214" v="142" actId="14100"/>
        <pc:sldMkLst>
          <pc:docMk/>
          <pc:sldMk cId="3828943545" sldId="265"/>
        </pc:sldMkLst>
        <pc:spChg chg="mod">
          <ac:chgData name="Sarah-Jane Dean" userId="a39c76e7-0b01-48a6-9cf3-3251568950c2" providerId="ADAL" clId="{4BF25022-E37A-47CC-A73F-A68462A70988}" dt="2021-04-20T07:44:05.711" v="128" actId="20577"/>
          <ac:spMkLst>
            <pc:docMk/>
            <pc:sldMk cId="3828943545" sldId="265"/>
            <ac:spMk id="5122" creationId="{00000000-0000-0000-0000-000000000000}"/>
          </ac:spMkLst>
        </pc:spChg>
        <pc:spChg chg="mod">
          <ac:chgData name="Sarah-Jane Dean" userId="a39c76e7-0b01-48a6-9cf3-3251568950c2" providerId="ADAL" clId="{4BF25022-E37A-47CC-A73F-A68462A70988}" dt="2021-04-20T07:44:37.542" v="140" actId="14100"/>
          <ac:spMkLst>
            <pc:docMk/>
            <pc:sldMk cId="3828943545" sldId="265"/>
            <ac:spMk id="5123" creationId="{00000000-0000-0000-0000-000000000000}"/>
          </ac:spMkLst>
        </pc:spChg>
        <pc:picChg chg="mod">
          <ac:chgData name="Sarah-Jane Dean" userId="a39c76e7-0b01-48a6-9cf3-3251568950c2" providerId="ADAL" clId="{4BF25022-E37A-47CC-A73F-A68462A70988}" dt="2021-04-20T07:44:43.214" v="142" actId="14100"/>
          <ac:picMkLst>
            <pc:docMk/>
            <pc:sldMk cId="3828943545" sldId="265"/>
            <ac:picMk id="3" creationId="{FE1186DF-5766-4CE1-8A29-42187EEF4ECA}"/>
          </ac:picMkLst>
        </pc:picChg>
      </pc:sldChg>
      <pc:sldChg chg="modSp mod">
        <pc:chgData name="Sarah-Jane Dean" userId="a39c76e7-0b01-48a6-9cf3-3251568950c2" providerId="ADAL" clId="{4BF25022-E37A-47CC-A73F-A68462A70988}" dt="2021-04-20T07:43:54.069" v="113" actId="14100"/>
        <pc:sldMkLst>
          <pc:docMk/>
          <pc:sldMk cId="234037922" sldId="266"/>
        </pc:sldMkLst>
        <pc:spChg chg="mod">
          <ac:chgData name="Sarah-Jane Dean" userId="a39c76e7-0b01-48a6-9cf3-3251568950c2" providerId="ADAL" clId="{4BF25022-E37A-47CC-A73F-A68462A70988}" dt="2021-04-20T07:43:54.069" v="113" actId="14100"/>
          <ac:spMkLst>
            <pc:docMk/>
            <pc:sldMk cId="234037922" sldId="266"/>
            <ac:spMk id="3" creationId="{878CD26F-68E4-4247-8C66-C2DEEEF50CCC}"/>
          </ac:spMkLst>
        </pc:spChg>
        <pc:picChg chg="mod">
          <ac:chgData name="Sarah-Jane Dean" userId="a39c76e7-0b01-48a6-9cf3-3251568950c2" providerId="ADAL" clId="{4BF25022-E37A-47CC-A73F-A68462A70988}" dt="2021-04-20T07:43:50.950" v="112" actId="1076"/>
          <ac:picMkLst>
            <pc:docMk/>
            <pc:sldMk cId="234037922" sldId="266"/>
            <ac:picMk id="5" creationId="{E698BD20-C088-471A-AFB0-C606323F721C}"/>
          </ac:picMkLst>
        </pc:picChg>
      </pc:sldChg>
      <pc:sldChg chg="modSp mod">
        <pc:chgData name="Sarah-Jane Dean" userId="a39c76e7-0b01-48a6-9cf3-3251568950c2" providerId="ADAL" clId="{4BF25022-E37A-47CC-A73F-A68462A70988}" dt="2021-04-20T07:42:34.628" v="66" actId="14100"/>
        <pc:sldMkLst>
          <pc:docMk/>
          <pc:sldMk cId="2412701094" sldId="267"/>
        </pc:sldMkLst>
        <pc:picChg chg="mod">
          <ac:chgData name="Sarah-Jane Dean" userId="a39c76e7-0b01-48a6-9cf3-3251568950c2" providerId="ADAL" clId="{4BF25022-E37A-47CC-A73F-A68462A70988}" dt="2021-04-20T07:42:34.628" v="66" actId="14100"/>
          <ac:picMkLst>
            <pc:docMk/>
            <pc:sldMk cId="2412701094" sldId="267"/>
            <ac:picMk id="5" creationId="{9B4968C4-F73F-4B6A-AECF-5BE09ED3235C}"/>
          </ac:picMkLst>
        </pc:picChg>
      </pc:sldChg>
      <pc:sldChg chg="modSp mod">
        <pc:chgData name="Sarah-Jane Dean" userId="a39c76e7-0b01-48a6-9cf3-3251568950c2" providerId="ADAL" clId="{4BF25022-E37A-47CC-A73F-A68462A70988}" dt="2021-04-20T08:04:47.311" v="307" actId="1076"/>
        <pc:sldMkLst>
          <pc:docMk/>
          <pc:sldMk cId="2654425703" sldId="268"/>
        </pc:sldMkLst>
        <pc:spChg chg="mod">
          <ac:chgData name="Sarah-Jane Dean" userId="a39c76e7-0b01-48a6-9cf3-3251568950c2" providerId="ADAL" clId="{4BF25022-E37A-47CC-A73F-A68462A70988}" dt="2021-04-20T08:04:44.049" v="306" actId="14100"/>
          <ac:spMkLst>
            <pc:docMk/>
            <pc:sldMk cId="2654425703" sldId="268"/>
            <ac:spMk id="3" creationId="{C6C0EC1C-BD7E-48E0-BD8A-DA3EBE91FF28}"/>
          </ac:spMkLst>
        </pc:spChg>
        <pc:picChg chg="mod">
          <ac:chgData name="Sarah-Jane Dean" userId="a39c76e7-0b01-48a6-9cf3-3251568950c2" providerId="ADAL" clId="{4BF25022-E37A-47CC-A73F-A68462A70988}" dt="2021-04-20T08:04:47.311" v="307" actId="1076"/>
          <ac:picMkLst>
            <pc:docMk/>
            <pc:sldMk cId="2654425703" sldId="268"/>
            <ac:picMk id="5" creationId="{B7428968-67CB-418E-AF61-F5AB79A0EBF1}"/>
          </ac:picMkLst>
        </pc:picChg>
      </pc:sldChg>
      <pc:sldChg chg="delSp modSp mod">
        <pc:chgData name="Sarah-Jane Dean" userId="a39c76e7-0b01-48a6-9cf3-3251568950c2" providerId="ADAL" clId="{4BF25022-E37A-47CC-A73F-A68462A70988}" dt="2021-04-20T07:51:07.416" v="294" actId="20577"/>
        <pc:sldMkLst>
          <pc:docMk/>
          <pc:sldMk cId="653596467" sldId="269"/>
        </pc:sldMkLst>
        <pc:spChg chg="mod">
          <ac:chgData name="Sarah-Jane Dean" userId="a39c76e7-0b01-48a6-9cf3-3251568950c2" providerId="ADAL" clId="{4BF25022-E37A-47CC-A73F-A68462A70988}" dt="2021-04-20T07:51:07.416" v="294" actId="20577"/>
          <ac:spMkLst>
            <pc:docMk/>
            <pc:sldMk cId="653596467" sldId="269"/>
            <ac:spMk id="3" creationId="{73C41638-C718-4764-97A5-D342BB932F31}"/>
          </ac:spMkLst>
        </pc:spChg>
        <pc:picChg chg="del mod">
          <ac:chgData name="Sarah-Jane Dean" userId="a39c76e7-0b01-48a6-9cf3-3251568950c2" providerId="ADAL" clId="{4BF25022-E37A-47CC-A73F-A68462A70988}" dt="2021-04-20T07:50:46.112" v="285" actId="478"/>
          <ac:picMkLst>
            <pc:docMk/>
            <pc:sldMk cId="653596467" sldId="269"/>
            <ac:picMk id="9" creationId="{7C019219-A9E8-418A-A743-110B98984A6F}"/>
          </ac:picMkLst>
        </pc:picChg>
      </pc:sldChg>
      <pc:sldChg chg="del">
        <pc:chgData name="Sarah-Jane Dean" userId="a39c76e7-0b01-48a6-9cf3-3251568950c2" providerId="ADAL" clId="{4BF25022-E37A-47CC-A73F-A68462A70988}" dt="2021-04-20T07:39:33.671" v="27" actId="2696"/>
        <pc:sldMkLst>
          <pc:docMk/>
          <pc:sldMk cId="2771912239" sldId="283"/>
        </pc:sldMkLst>
      </pc:sldChg>
      <pc:sldChg chg="del">
        <pc:chgData name="Sarah-Jane Dean" userId="a39c76e7-0b01-48a6-9cf3-3251568950c2" providerId="ADAL" clId="{4BF25022-E37A-47CC-A73F-A68462A70988}" dt="2021-04-20T07:40:52.075" v="42" actId="2696"/>
        <pc:sldMkLst>
          <pc:docMk/>
          <pc:sldMk cId="1797254022" sldId="284"/>
        </pc:sldMkLst>
      </pc:sldChg>
      <pc:sldChg chg="modSp mod">
        <pc:chgData name="Sarah-Jane Dean" userId="a39c76e7-0b01-48a6-9cf3-3251568950c2" providerId="ADAL" clId="{4BF25022-E37A-47CC-A73F-A68462A70988}" dt="2021-04-20T08:19:53.375" v="319" actId="1076"/>
        <pc:sldMkLst>
          <pc:docMk/>
          <pc:sldMk cId="0" sldId="285"/>
        </pc:sldMkLst>
        <pc:spChg chg="mod">
          <ac:chgData name="Sarah-Jane Dean" userId="a39c76e7-0b01-48a6-9cf3-3251568950c2" providerId="ADAL" clId="{4BF25022-E37A-47CC-A73F-A68462A70988}" dt="2021-04-20T07:41:04.461" v="44" actId="6549"/>
          <ac:spMkLst>
            <pc:docMk/>
            <pc:sldMk cId="0" sldId="285"/>
            <ac:spMk id="4098" creationId="{00000000-0000-0000-0000-000000000000}"/>
          </ac:spMkLst>
        </pc:spChg>
        <pc:spChg chg="mod">
          <ac:chgData name="Sarah-Jane Dean" userId="a39c76e7-0b01-48a6-9cf3-3251568950c2" providerId="ADAL" clId="{4BF25022-E37A-47CC-A73F-A68462A70988}" dt="2021-04-20T08:19:53.375" v="319" actId="1076"/>
          <ac:spMkLst>
            <pc:docMk/>
            <pc:sldMk cId="0" sldId="285"/>
            <ac:spMk id="4099" creationId="{00000000-0000-0000-0000-000000000000}"/>
          </ac:spMkLst>
        </pc:spChg>
        <pc:picChg chg="mod">
          <ac:chgData name="Sarah-Jane Dean" userId="a39c76e7-0b01-48a6-9cf3-3251568950c2" providerId="ADAL" clId="{4BF25022-E37A-47CC-A73F-A68462A70988}" dt="2021-04-20T08:19:44.774" v="317" actId="1076"/>
          <ac:picMkLst>
            <pc:docMk/>
            <pc:sldMk cId="0" sldId="285"/>
            <ac:picMk id="3" creationId="{66035C36-DEC0-4962-96D5-076F50622238}"/>
          </ac:picMkLst>
        </pc:picChg>
      </pc:sldChg>
      <pc:sldChg chg="modSp mod">
        <pc:chgData name="Sarah-Jane Dean" userId="a39c76e7-0b01-48a6-9cf3-3251568950c2" providerId="ADAL" clId="{4BF25022-E37A-47CC-A73F-A68462A70988}" dt="2021-04-20T08:02:56.130" v="298" actId="20577"/>
        <pc:sldMkLst>
          <pc:docMk/>
          <pc:sldMk cId="0" sldId="286"/>
        </pc:sldMkLst>
        <pc:spChg chg="mod">
          <ac:chgData name="Sarah-Jane Dean" userId="a39c76e7-0b01-48a6-9cf3-3251568950c2" providerId="ADAL" clId="{4BF25022-E37A-47CC-A73F-A68462A70988}" dt="2021-04-20T07:39:04.027" v="21" actId="1076"/>
          <ac:spMkLst>
            <pc:docMk/>
            <pc:sldMk cId="0" sldId="286"/>
            <ac:spMk id="4098" creationId="{00000000-0000-0000-0000-000000000000}"/>
          </ac:spMkLst>
        </pc:spChg>
        <pc:spChg chg="mod">
          <ac:chgData name="Sarah-Jane Dean" userId="a39c76e7-0b01-48a6-9cf3-3251568950c2" providerId="ADAL" clId="{4BF25022-E37A-47CC-A73F-A68462A70988}" dt="2021-04-20T08:02:56.130" v="298" actId="20577"/>
          <ac:spMkLst>
            <pc:docMk/>
            <pc:sldMk cId="0" sldId="286"/>
            <ac:spMk id="4099" creationId="{00000000-0000-0000-0000-000000000000}"/>
          </ac:spMkLst>
        </pc:spChg>
      </pc:sldChg>
      <pc:sldChg chg="modSp add mod">
        <pc:chgData name="Sarah-Jane Dean" userId="a39c76e7-0b01-48a6-9cf3-3251568950c2" providerId="ADAL" clId="{4BF25022-E37A-47CC-A73F-A68462A70988}" dt="2021-04-20T07:39:17.809" v="24" actId="6549"/>
        <pc:sldMkLst>
          <pc:docMk/>
          <pc:sldMk cId="4008840147" sldId="287"/>
        </pc:sldMkLst>
        <pc:spChg chg="mod">
          <ac:chgData name="Sarah-Jane Dean" userId="a39c76e7-0b01-48a6-9cf3-3251568950c2" providerId="ADAL" clId="{4BF25022-E37A-47CC-A73F-A68462A70988}" dt="2021-04-20T07:39:17.809" v="24" actId="6549"/>
          <ac:spMkLst>
            <pc:docMk/>
            <pc:sldMk cId="4008840147" sldId="287"/>
            <ac:spMk id="4099" creationId="{00000000-0000-0000-0000-000000000000}"/>
          </ac:spMkLst>
        </pc:spChg>
      </pc:sldChg>
      <pc:sldChg chg="addSp delSp modSp new mod">
        <pc:chgData name="Sarah-Jane Dean" userId="a39c76e7-0b01-48a6-9cf3-3251568950c2" providerId="ADAL" clId="{4BF25022-E37A-47CC-A73F-A68462A70988}" dt="2021-04-20T08:18:28.521" v="310" actId="20577"/>
        <pc:sldMkLst>
          <pc:docMk/>
          <pc:sldMk cId="3101064668" sldId="288"/>
        </pc:sldMkLst>
        <pc:spChg chg="mod">
          <ac:chgData name="Sarah-Jane Dean" userId="a39c76e7-0b01-48a6-9cf3-3251568950c2" providerId="ADAL" clId="{4BF25022-E37A-47CC-A73F-A68462A70988}" dt="2021-04-20T07:40:49.162" v="41" actId="1076"/>
          <ac:spMkLst>
            <pc:docMk/>
            <pc:sldMk cId="3101064668" sldId="288"/>
            <ac:spMk id="2" creationId="{228691F4-6975-4D05-B264-46BCA6327D9E}"/>
          </ac:spMkLst>
        </pc:spChg>
        <pc:spChg chg="del">
          <ac:chgData name="Sarah-Jane Dean" userId="a39c76e7-0b01-48a6-9cf3-3251568950c2" providerId="ADAL" clId="{4BF25022-E37A-47CC-A73F-A68462A70988}" dt="2021-04-20T07:39:50.558" v="29" actId="478"/>
          <ac:spMkLst>
            <pc:docMk/>
            <pc:sldMk cId="3101064668" sldId="288"/>
            <ac:spMk id="3" creationId="{D56DDE17-F4A8-4FE8-8D69-762D7BEE05CE}"/>
          </ac:spMkLst>
        </pc:spChg>
        <pc:spChg chg="del">
          <ac:chgData name="Sarah-Jane Dean" userId="a39c76e7-0b01-48a6-9cf3-3251568950c2" providerId="ADAL" clId="{4BF25022-E37A-47CC-A73F-A68462A70988}" dt="2021-04-20T07:39:52.176" v="30" actId="478"/>
          <ac:spMkLst>
            <pc:docMk/>
            <pc:sldMk cId="3101064668" sldId="288"/>
            <ac:spMk id="4" creationId="{7310F497-6C10-41F1-87D4-AE31982F2BD0}"/>
          </ac:spMkLst>
        </pc:spChg>
        <pc:spChg chg="add mod">
          <ac:chgData name="Sarah-Jane Dean" userId="a39c76e7-0b01-48a6-9cf3-3251568950c2" providerId="ADAL" clId="{4BF25022-E37A-47CC-A73F-A68462A70988}" dt="2021-04-20T08:18:28.521" v="310" actId="20577"/>
          <ac:spMkLst>
            <pc:docMk/>
            <pc:sldMk cId="3101064668" sldId="288"/>
            <ac:spMk id="5" creationId="{FF5B28E5-A6D1-4AC0-A0CE-02083EC716A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4/26/2021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0FAD56-EBD7-45B7-AE64-37A1B0839FDC}" type="datetimeFigureOut">
              <a:rPr lang="en-GB" smtClean="0"/>
              <a:t>26/04/2021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81AD9D-B79D-4D79-ADC7-35ED994928C1}" type="slidenum">
              <a:rPr lang="en-GB" smtClean="0"/>
              <a:t>‹#›</a:t>
            </a:fld>
            <a:endParaRPr lang="en-GB"/>
          </a:p>
        </p:txBody>
      </p:sp>
    </p:spTree>
    <p:extLst>
      <p:ext uri="{BB962C8B-B14F-4D97-AF65-F5344CB8AC3E}">
        <p14:creationId xmlns:p14="http://schemas.microsoft.com/office/powerpoint/2010/main" val="3213954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1AD9D-B79D-4D79-ADC7-35ED994928C1}" type="slidenum">
              <a:rPr lang="en-GB" smtClean="0"/>
              <a:t>1</a:t>
            </a:fld>
            <a:endParaRPr lang="en-GB"/>
          </a:p>
        </p:txBody>
      </p:sp>
    </p:spTree>
    <p:extLst>
      <p:ext uri="{BB962C8B-B14F-4D97-AF65-F5344CB8AC3E}">
        <p14:creationId xmlns:p14="http://schemas.microsoft.com/office/powerpoint/2010/main" val="2184040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On the specific subject of technology and AML, recent publications by the legal sector affinity group (the group of legal regulators) and the global AML standard setter the financial action task force have evaluated the implementation of technology and it’s effect in ensuring compliance with the money laundering regulations.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overarching point from the FATF guidance </a:t>
            </a:r>
            <a:r>
              <a:rPr lang="en-GB" dirty="0" err="1"/>
              <a:t>uis</a:t>
            </a:r>
            <a:r>
              <a:rPr lang="en-GB" dirty="0"/>
              <a:t> that any system used should be ‘reliable and independent, meaning that one should ensure that the digital system used to conduct a compliance function relies upon technology, adequate governance, processes and procedures that provide appropriate levels of confidence that the system produces accurate results</a:t>
            </a:r>
          </a:p>
          <a:p>
            <a:endParaRPr lang="en-GB" dirty="0"/>
          </a:p>
          <a:p>
            <a:r>
              <a:rPr lang="en-GB" dirty="0"/>
              <a:t>The new comprehensive LSAG guidance explores more on technology, highlighting the advantages of its use, such as that it can;</a:t>
            </a:r>
          </a:p>
          <a:p>
            <a:pPr algn="l"/>
            <a:endParaRPr lang="en-GB" sz="1800" b="0" i="0" u="none" strike="noStrike" baseline="0" dirty="0">
              <a:solidFill>
                <a:srgbClr val="000000"/>
              </a:solidFill>
              <a:latin typeface="Symbol" panose="05050102010706020507" pitchFamily="18" charset="2"/>
            </a:endParaRPr>
          </a:p>
          <a:p>
            <a:r>
              <a:rPr lang="en-GB" sz="1800" b="0" i="0" u="none" strike="noStrike" baseline="0" dirty="0">
                <a:solidFill>
                  <a:srgbClr val="000000"/>
                </a:solidFill>
                <a:latin typeface="Symbol" panose="05050102010706020507" pitchFamily="18" charset="2"/>
              </a:rPr>
              <a:t>• </a:t>
            </a:r>
            <a:r>
              <a:rPr lang="en-GB" sz="1800" b="0" i="0" u="none" strike="noStrike" baseline="0" dirty="0">
                <a:solidFill>
                  <a:srgbClr val="000000"/>
                </a:solidFill>
                <a:latin typeface="Arial" panose="020B0604020202020204" pitchFamily="34" charset="0"/>
              </a:rPr>
              <a:t>can improve efficiency in customer identification and verification at on-boarding; </a:t>
            </a:r>
          </a:p>
          <a:p>
            <a:r>
              <a:rPr lang="en-GB" sz="1800" b="0" i="0" u="none" strike="noStrike" baseline="0" dirty="0">
                <a:solidFill>
                  <a:srgbClr val="000000"/>
                </a:solidFill>
                <a:latin typeface="Arial" panose="020B0604020202020204" pitchFamily="34" charset="0"/>
              </a:rPr>
              <a:t>• allow the undertaking of checks that may be resource intensive to be done more efficiently; </a:t>
            </a:r>
          </a:p>
          <a:p>
            <a:r>
              <a:rPr lang="en-GB" sz="1800" b="0" i="0" u="none" strike="noStrike" baseline="0" dirty="0">
                <a:solidFill>
                  <a:srgbClr val="000000"/>
                </a:solidFill>
                <a:latin typeface="Arial" panose="020B0604020202020204" pitchFamily="34" charset="0"/>
              </a:rPr>
              <a:t>• can be applied on a consistent basis from client to client; and </a:t>
            </a:r>
          </a:p>
          <a:p>
            <a:r>
              <a:rPr lang="en-GB" sz="1800" b="0" i="0" u="none" strike="noStrike" baseline="0" dirty="0">
                <a:solidFill>
                  <a:srgbClr val="000000"/>
                </a:solidFill>
                <a:latin typeface="Arial" panose="020B0604020202020204" pitchFamily="34" charset="0"/>
              </a:rPr>
              <a:t>• can support ongoing due diligence and scrutiny of transactions throughout the course of the business relationship via automated monitoring of client/transaction features as set against red flags or risk factors. </a:t>
            </a:r>
            <a:endParaRPr lang="en-GB" dirty="0"/>
          </a:p>
          <a:p>
            <a:endParaRPr lang="en-GB" dirty="0"/>
          </a:p>
          <a:p>
            <a:r>
              <a:rPr lang="en-GB" dirty="0"/>
              <a:t> In  our own sectoral risk assessment we reference </a:t>
            </a:r>
            <a:r>
              <a:rPr lang="en-GB" b="0" i="0" dirty="0">
                <a:solidFill>
                  <a:srgbClr val="333333"/>
                </a:solidFill>
                <a:effectLst/>
                <a:latin typeface="Open sans"/>
              </a:rPr>
              <a:t>use of new types of financial technology, </a:t>
            </a:r>
            <a:r>
              <a:rPr lang="en-GB" b="0" i="0" dirty="0" err="1">
                <a:solidFill>
                  <a:srgbClr val="333333"/>
                </a:solidFill>
                <a:effectLst/>
                <a:latin typeface="Open sans"/>
              </a:rPr>
              <a:t>eg</a:t>
            </a:r>
            <a:r>
              <a:rPr lang="en-GB" b="0" i="0" dirty="0">
                <a:solidFill>
                  <a:srgbClr val="333333"/>
                </a:solidFill>
                <a:effectLst/>
                <a:latin typeface="Open sans"/>
              </a:rPr>
              <a:t> fund transfer systems and crowdfunding platforms. </a:t>
            </a:r>
          </a:p>
          <a:p>
            <a:endParaRPr lang="en-GB" b="0" i="0" dirty="0">
              <a:solidFill>
                <a:srgbClr val="333333"/>
              </a:solidFill>
              <a:effectLst/>
              <a:latin typeface="Open sans"/>
            </a:endParaRPr>
          </a:p>
          <a:p>
            <a:r>
              <a:rPr lang="en-GB" b="0" i="0" dirty="0">
                <a:solidFill>
                  <a:srgbClr val="333333"/>
                </a:solidFill>
                <a:effectLst/>
                <a:latin typeface="Open sans"/>
              </a:rPr>
              <a:t>Any use of new technologies should of </a:t>
            </a:r>
            <a:r>
              <a:rPr lang="en-GB" b="0" i="0" dirty="0" err="1">
                <a:solidFill>
                  <a:srgbClr val="333333"/>
                </a:solidFill>
                <a:effectLst/>
                <a:latin typeface="Open sans"/>
              </a:rPr>
              <a:t>couse</a:t>
            </a:r>
            <a:r>
              <a:rPr lang="en-GB" b="0" i="0" dirty="0">
                <a:solidFill>
                  <a:srgbClr val="333333"/>
                </a:solidFill>
                <a:effectLst/>
                <a:latin typeface="Open sans"/>
              </a:rPr>
              <a:t> be preceded by an assessment of the risks they may introduce and effective mitigation of these risks wherever possible.</a:t>
            </a:r>
          </a:p>
          <a:p>
            <a:pPr algn="l"/>
            <a:endParaRPr lang="en-GB" b="0" i="0" dirty="0">
              <a:solidFill>
                <a:srgbClr val="333333"/>
              </a:solidFill>
              <a:effectLst/>
              <a:latin typeface="Open sans"/>
            </a:endParaRPr>
          </a:p>
          <a:p>
            <a:endParaRPr lang="en-GB" dirty="0"/>
          </a:p>
        </p:txBody>
      </p:sp>
      <p:sp>
        <p:nvSpPr>
          <p:cNvPr id="4" name="Slide Number Placeholder 3"/>
          <p:cNvSpPr>
            <a:spLocks noGrp="1"/>
          </p:cNvSpPr>
          <p:nvPr>
            <p:ph type="sldNum" sz="quarter" idx="5"/>
          </p:nvPr>
        </p:nvSpPr>
        <p:spPr/>
        <p:txBody>
          <a:bodyPr/>
          <a:lstStyle/>
          <a:p>
            <a:fld id="{7F81AD9D-B79D-4D79-ADC7-35ED994928C1}" type="slidenum">
              <a:rPr lang="en-GB" smtClean="0"/>
              <a:t>6</a:t>
            </a:fld>
            <a:endParaRPr lang="en-GB"/>
          </a:p>
        </p:txBody>
      </p:sp>
    </p:spTree>
    <p:extLst>
      <p:ext uri="{BB962C8B-B14F-4D97-AF65-F5344CB8AC3E}">
        <p14:creationId xmlns:p14="http://schemas.microsoft.com/office/powerpoint/2010/main" val="497782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From a client perspective the use of new technology can be very quick, easy and convenient, reducing the time they spend sending receiving copying and countersigning documents. </a:t>
            </a:r>
          </a:p>
          <a:p>
            <a:endParaRPr lang="en-GB" dirty="0"/>
          </a:p>
          <a:p>
            <a:r>
              <a:rPr lang="en-GB" dirty="0"/>
              <a:t>Some of the tech solutions can also be managed via smartphone apps, where all client onboarding can therefore be conducted remotely in a compliant manner directly with a client. </a:t>
            </a:r>
          </a:p>
          <a:p>
            <a:endParaRPr lang="en-GB" dirty="0"/>
          </a:p>
          <a:p>
            <a:r>
              <a:rPr lang="en-GB" dirty="0"/>
              <a:t>This non face to face interaction and service delivery is a tremendous advancement allowing firms to do business with greater efficiency.</a:t>
            </a:r>
          </a:p>
        </p:txBody>
      </p:sp>
      <p:sp>
        <p:nvSpPr>
          <p:cNvPr id="4" name="Slide Number Placeholder 3"/>
          <p:cNvSpPr>
            <a:spLocks noGrp="1"/>
          </p:cNvSpPr>
          <p:nvPr>
            <p:ph type="sldNum" sz="quarter" idx="5"/>
          </p:nvPr>
        </p:nvSpPr>
        <p:spPr/>
        <p:txBody>
          <a:bodyPr/>
          <a:lstStyle/>
          <a:p>
            <a:fld id="{7F81AD9D-B79D-4D79-ADC7-35ED994928C1}" type="slidenum">
              <a:rPr lang="en-GB" smtClean="0"/>
              <a:t>7</a:t>
            </a:fld>
            <a:endParaRPr lang="en-GB"/>
          </a:p>
        </p:txBody>
      </p:sp>
    </p:spTree>
    <p:extLst>
      <p:ext uri="{BB962C8B-B14F-4D97-AF65-F5344CB8AC3E}">
        <p14:creationId xmlns:p14="http://schemas.microsoft.com/office/powerpoint/2010/main" val="2957898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what are some key advancements?</a:t>
            </a:r>
          </a:p>
          <a:p>
            <a:endParaRPr lang="en-GB" dirty="0"/>
          </a:p>
          <a:p>
            <a:r>
              <a:rPr lang="en-GB" dirty="0"/>
              <a:t>Some providers now make use of Biometrics – using facial matching across ID documents and photographs that have all been taken by the client – this is now a possibility, and solutions offered are compliant with government ID standards</a:t>
            </a:r>
          </a:p>
          <a:p>
            <a:endParaRPr lang="en-GB" dirty="0"/>
          </a:p>
          <a:p>
            <a:r>
              <a:rPr lang="en-GB" dirty="0"/>
              <a:t>Open banking – third party providers can obtain authorisation from clients to source their transactional data directly from banks to meet CDD obligations. This is then filtered through and can also be summarised for firms to review – again this is coordinated via apps, but diminishes the need to go back and forth with clients to assemble adequate origin of funding information</a:t>
            </a:r>
          </a:p>
          <a:p>
            <a:endParaRPr lang="en-GB" dirty="0"/>
          </a:p>
          <a:p>
            <a:r>
              <a:rPr lang="en-GB" dirty="0"/>
              <a:t>Payment methods – cryptocurrency is emerging in the real world – as an actual from of payment, or a currency investment that is converted into normal –or fiat – currency. As a decentralised form of currency, it is attractive to nations that suffer a lack of financial stability - though in itself you will have seen that its value fluctuates dramatically. The national risk assessment references enquiry from some legal firms around acceptance of crypto as payment.</a:t>
            </a:r>
          </a:p>
          <a:p>
            <a:endParaRPr lang="en-GB" dirty="0"/>
          </a:p>
        </p:txBody>
      </p:sp>
      <p:sp>
        <p:nvSpPr>
          <p:cNvPr id="4" name="Slide Number Placeholder 3"/>
          <p:cNvSpPr>
            <a:spLocks noGrp="1"/>
          </p:cNvSpPr>
          <p:nvPr>
            <p:ph type="sldNum" sz="quarter" idx="5"/>
          </p:nvPr>
        </p:nvSpPr>
        <p:spPr/>
        <p:txBody>
          <a:bodyPr/>
          <a:lstStyle/>
          <a:p>
            <a:fld id="{7F81AD9D-B79D-4D79-ADC7-35ED994928C1}" type="slidenum">
              <a:rPr lang="en-GB" smtClean="0"/>
              <a:t>8</a:t>
            </a:fld>
            <a:endParaRPr lang="en-GB"/>
          </a:p>
        </p:txBody>
      </p:sp>
    </p:spTree>
    <p:extLst>
      <p:ext uri="{BB962C8B-B14F-4D97-AF65-F5344CB8AC3E}">
        <p14:creationId xmlns:p14="http://schemas.microsoft.com/office/powerpoint/2010/main" val="3524983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ea typeface="ＭＳ Ｐゴシック" pitchFamily="34" charset="-128"/>
              </a:rPr>
              <a:t>Some considerations now – bear in mind that you can’t outsource responsibility – any technology adopted should form part of your risk based approach in customer due diligence where risk is assessed on a matter by matter basis, considering all relevant factors -  a tech solution is not an entire solution in itself and will be one spoke of the risk assessment effort, such as verifying client </a:t>
            </a:r>
            <a:r>
              <a:rPr lang="en-GB" sz="1200" dirty="0" err="1">
                <a:ea typeface="ＭＳ Ｐゴシック" pitchFamily="34" charset="-128"/>
              </a:rPr>
              <a:t>idenity</a:t>
            </a:r>
            <a:endParaRPr lang="en-GB" sz="1200" dirty="0">
              <a:ea typeface="ＭＳ Ｐゴシック" pitchFamily="34" charset="-128"/>
            </a:endParaRPr>
          </a:p>
          <a:p>
            <a:endParaRPr lang="en-GB" sz="1200" dirty="0">
              <a:ea typeface="ＭＳ Ｐゴシック" pitchFamily="34" charset="-128"/>
            </a:endParaRPr>
          </a:p>
          <a:p>
            <a:r>
              <a:rPr lang="en-GB" sz="1200" dirty="0">
                <a:ea typeface="ＭＳ Ｐゴシック" pitchFamily="34" charset="-128"/>
              </a:rPr>
              <a:t>Your management, MLCO and staff need to understand how it works – the people in control of the compliance effort at your firm, and at </a:t>
            </a:r>
            <a:r>
              <a:rPr lang="en-GB" sz="1200" dirty="0" err="1">
                <a:ea typeface="ＭＳ Ｐゴシック" pitchFamily="34" charset="-128"/>
              </a:rPr>
              <a:t>borad</a:t>
            </a:r>
            <a:r>
              <a:rPr lang="en-GB" sz="1200" dirty="0">
                <a:ea typeface="ＭＳ Ｐゴシック" pitchFamily="34" charset="-128"/>
              </a:rPr>
              <a:t> level need to have an understanding of what a piece of technology achieves and how it does it</a:t>
            </a:r>
          </a:p>
          <a:p>
            <a:pPr marL="0" indent="0">
              <a:buNone/>
            </a:pPr>
            <a:endParaRPr lang="en-GB" sz="1200" dirty="0">
              <a:ea typeface="ＭＳ Ｐゴシック" pitchFamily="34" charset="-128"/>
            </a:endParaRPr>
          </a:p>
          <a:p>
            <a:r>
              <a:rPr lang="en-GB" sz="1200" dirty="0">
                <a:ea typeface="ＭＳ Ｐゴシック" pitchFamily="34" charset="-128"/>
              </a:rPr>
              <a:t>Ensure you have assurance of identity verification and that it is appropriate to the risk (R28(19)) – understanding that it is independent and reliable </a:t>
            </a:r>
            <a:r>
              <a:rPr lang="en-GB" sz="1200" dirty="0" err="1">
                <a:ea typeface="ＭＳ Ｐゴシック" pitchFamily="34" charset="-128"/>
              </a:rPr>
              <a:t>en</a:t>
            </a:r>
            <a:r>
              <a:rPr lang="en-GB" sz="1200" dirty="0">
                <a:ea typeface="ＭＳ Ｐゴシック" pitchFamily="34" charset="-128"/>
              </a:rPr>
              <a:t> </a:t>
            </a:r>
            <a:r>
              <a:rPr lang="en-GB" sz="1200" dirty="0" err="1">
                <a:ea typeface="ＭＳ Ｐゴシック" pitchFamily="34" charset="-128"/>
              </a:rPr>
              <a:t>ough</a:t>
            </a:r>
            <a:r>
              <a:rPr lang="en-GB" sz="1200" dirty="0">
                <a:ea typeface="ＭＳ Ｐゴシック" pitchFamily="34" charset="-128"/>
              </a:rPr>
              <a:t> to protect </a:t>
            </a:r>
            <a:r>
              <a:rPr lang="en-GB" sz="1200" dirty="0" err="1">
                <a:ea typeface="ＭＳ Ｐゴシック" pitchFamily="34" charset="-128"/>
              </a:rPr>
              <a:t>agiganst</a:t>
            </a:r>
            <a:r>
              <a:rPr lang="en-GB" sz="1200" dirty="0">
                <a:ea typeface="ＭＳ Ｐゴシック" pitchFamily="34" charset="-128"/>
              </a:rPr>
              <a:t> illicit finance risks and to give a true representation of who a person </a:t>
            </a:r>
            <a:r>
              <a:rPr lang="en-GB" sz="1200" dirty="0" err="1">
                <a:ea typeface="ＭＳ Ｐゴシック" pitchFamily="34" charset="-128"/>
              </a:rPr>
              <a:t>is,for</a:t>
            </a:r>
            <a:r>
              <a:rPr lang="en-GB" sz="1200" dirty="0">
                <a:ea typeface="ＭＳ Ｐゴシック" pitchFamily="34" charset="-128"/>
              </a:rPr>
              <a:t> example</a:t>
            </a:r>
          </a:p>
          <a:p>
            <a:endParaRPr lang="en-GB" sz="1200" dirty="0">
              <a:ea typeface="ＭＳ Ｐゴシック" pitchFamily="34" charset="-128"/>
            </a:endParaRPr>
          </a:p>
          <a:p>
            <a:r>
              <a:rPr lang="en-GB" sz="1200" dirty="0">
                <a:ea typeface="ＭＳ Ｐゴシック" pitchFamily="34" charset="-128"/>
              </a:rPr>
              <a:t>The requirement to obtain suitable verification should not preclude access to legal services, especially to vulnerable, elderly or disadvantaged clients - ensure you have </a:t>
            </a:r>
            <a:r>
              <a:rPr lang="en-GB" sz="1200" dirty="0" err="1">
                <a:ea typeface="ＭＳ Ｐゴシック" pitchFamily="34" charset="-128"/>
              </a:rPr>
              <a:t>contingingeis</a:t>
            </a:r>
            <a:r>
              <a:rPr lang="en-GB" sz="1200" dirty="0">
                <a:ea typeface="ＭＳ Ｐゴシック" pitchFamily="34" charset="-128"/>
              </a:rPr>
              <a:t> in </a:t>
            </a:r>
            <a:r>
              <a:rPr lang="en-GB" sz="1200" dirty="0" err="1">
                <a:ea typeface="ＭＳ Ｐゴシック" pitchFamily="34" charset="-128"/>
              </a:rPr>
              <a:t>lpace</a:t>
            </a:r>
            <a:r>
              <a:rPr lang="en-GB" sz="1200" dirty="0">
                <a:ea typeface="ＭＳ Ｐゴシック" pitchFamily="34" charset="-128"/>
              </a:rPr>
              <a:t> for people not comfortable with the use of </a:t>
            </a:r>
            <a:r>
              <a:rPr lang="en-GB" sz="1200" dirty="0" err="1">
                <a:ea typeface="ＭＳ Ｐゴシック" pitchFamily="34" charset="-128"/>
              </a:rPr>
              <a:t>tehcnligied.Ensure</a:t>
            </a:r>
            <a:r>
              <a:rPr lang="en-GB" sz="1200" dirty="0">
                <a:ea typeface="ＭＳ Ｐゴシック" pitchFamily="34" charset="-128"/>
              </a:rPr>
              <a:t> this is written into your policies controls and procedures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33333"/>
                </a:solidFill>
                <a:effectLst/>
                <a:latin typeface="Open sans"/>
              </a:rPr>
              <a:t>We highlighted in our sectoral risk assessment that greater use of technology heightens the importance of cyber security as cyber security breaches could allow criminals to gain total access to client's sensitive data and the firm's systems, allowing them to be used for laundering money and exploitation frauds.</a:t>
            </a:r>
          </a:p>
          <a:p>
            <a:endParaRPr lang="en-GB" dirty="0"/>
          </a:p>
        </p:txBody>
      </p:sp>
      <p:sp>
        <p:nvSpPr>
          <p:cNvPr id="4" name="Slide Number Placeholder 3"/>
          <p:cNvSpPr>
            <a:spLocks noGrp="1"/>
          </p:cNvSpPr>
          <p:nvPr>
            <p:ph type="sldNum" sz="quarter" idx="5"/>
          </p:nvPr>
        </p:nvSpPr>
        <p:spPr/>
        <p:txBody>
          <a:bodyPr/>
          <a:lstStyle/>
          <a:p>
            <a:fld id="{7F81AD9D-B79D-4D79-ADC7-35ED994928C1}" type="slidenum">
              <a:rPr lang="en-GB" smtClean="0"/>
              <a:t>9</a:t>
            </a:fld>
            <a:endParaRPr lang="en-GB"/>
          </a:p>
        </p:txBody>
      </p:sp>
    </p:spTree>
    <p:extLst>
      <p:ext uri="{BB962C8B-B14F-4D97-AF65-F5344CB8AC3E}">
        <p14:creationId xmlns:p14="http://schemas.microsoft.com/office/powerpoint/2010/main" val="1489090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ea typeface="ＭＳ Ｐゴシック" pitchFamily="34" charset="-128"/>
              </a:rPr>
              <a:t>Ensure tech provider is an implementation partner that works with your existing case management or compliance systems – those used in the sector are many and complex and tech solutions may not work effectively without integration into your existing systems</a:t>
            </a:r>
          </a:p>
          <a:p>
            <a:pPr marL="0" indent="0">
              <a:buNone/>
            </a:pPr>
            <a:r>
              <a:rPr lang="en-GB" dirty="0">
                <a:ea typeface="ＭＳ Ｐゴシック" pitchFamily="34" charset="-128"/>
              </a:rPr>
              <a:t> </a:t>
            </a:r>
          </a:p>
          <a:p>
            <a:r>
              <a:rPr lang="en-GB" dirty="0">
                <a:ea typeface="ＭＳ Ｐゴシック" pitchFamily="34" charset="-128"/>
              </a:rPr>
              <a:t>Be wary of salesmen selling a product that becomes ultimately displaced in your technical procedures</a:t>
            </a:r>
          </a:p>
          <a:p>
            <a:endParaRPr lang="en-GB" dirty="0">
              <a:ea typeface="ＭＳ Ｐゴシック" pitchFamily="34" charset="-128"/>
            </a:endParaRPr>
          </a:p>
          <a:p>
            <a:r>
              <a:rPr lang="en-GB" dirty="0">
                <a:ea typeface="ＭＳ Ｐゴシック" pitchFamily="34" charset="-128"/>
              </a:rPr>
              <a:t>Ensure any tech process implementation has senior management buy-in and that there are no possible work-arounds – circumvented </a:t>
            </a:r>
            <a:r>
              <a:rPr lang="en-GB" dirty="0" err="1">
                <a:ea typeface="ＭＳ Ｐゴシック" pitchFamily="34" charset="-128"/>
              </a:rPr>
              <a:t>proecures</a:t>
            </a:r>
            <a:r>
              <a:rPr lang="en-GB" dirty="0">
                <a:ea typeface="ＭＳ Ｐゴシック" pitchFamily="34" charset="-128"/>
              </a:rPr>
              <a:t> cause regulatory breaches that could impact your practice.</a:t>
            </a:r>
          </a:p>
          <a:p>
            <a:endParaRPr lang="en-GB" dirty="0"/>
          </a:p>
          <a:p>
            <a:endParaRPr lang="en-GB" dirty="0"/>
          </a:p>
          <a:p>
            <a:r>
              <a:rPr lang="en-GB" dirty="0"/>
              <a:t>Be wary that criminals are always one step ahead – digital imaging can be used to </a:t>
            </a:r>
            <a:r>
              <a:rPr lang="en-GB" dirty="0" err="1"/>
              <a:t>deepfake</a:t>
            </a:r>
            <a:r>
              <a:rPr lang="en-GB" dirty="0"/>
              <a:t> identities and currency platforms can be manipulated where they are not subject to proper scrutiny.</a:t>
            </a:r>
          </a:p>
          <a:p>
            <a:endParaRPr lang="en-GB" dirty="0"/>
          </a:p>
          <a:p>
            <a:r>
              <a:rPr lang="en-GB" dirty="0"/>
              <a:t>Also a </a:t>
            </a:r>
            <a:r>
              <a:rPr lang="en-GB" dirty="0" err="1"/>
              <a:t>commone</a:t>
            </a:r>
            <a:r>
              <a:rPr lang="en-GB" dirty="0"/>
              <a:t> issue is input errors - Input errors such as spelling names </a:t>
            </a:r>
            <a:r>
              <a:rPr lang="en-GB" dirty="0" err="1"/>
              <a:t>wroing</a:t>
            </a:r>
            <a:r>
              <a:rPr lang="en-GB" dirty="0"/>
              <a:t> or putting DOBs in incorrectly - can lead to wrong person being checked and returning false positive results for the subject client, consider dip sampling</a:t>
            </a:r>
          </a:p>
          <a:p>
            <a:endParaRPr lang="en-GB" dirty="0"/>
          </a:p>
          <a:p>
            <a:endParaRPr lang="en-GB" dirty="0"/>
          </a:p>
        </p:txBody>
      </p:sp>
      <p:sp>
        <p:nvSpPr>
          <p:cNvPr id="4" name="Slide Number Placeholder 3"/>
          <p:cNvSpPr>
            <a:spLocks noGrp="1"/>
          </p:cNvSpPr>
          <p:nvPr>
            <p:ph type="sldNum" sz="quarter" idx="5"/>
          </p:nvPr>
        </p:nvSpPr>
        <p:spPr/>
        <p:txBody>
          <a:bodyPr/>
          <a:lstStyle/>
          <a:p>
            <a:fld id="{7F81AD9D-B79D-4D79-ADC7-35ED994928C1}" type="slidenum">
              <a:rPr lang="en-GB" smtClean="0"/>
              <a:t>10</a:t>
            </a:fld>
            <a:endParaRPr lang="en-GB"/>
          </a:p>
        </p:txBody>
      </p:sp>
    </p:spTree>
    <p:extLst>
      <p:ext uri="{BB962C8B-B14F-4D97-AF65-F5344CB8AC3E}">
        <p14:creationId xmlns:p14="http://schemas.microsoft.com/office/powerpoint/2010/main" val="3471068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ea typeface="ＭＳ Ｐゴシック" pitchFamily="34" charset="-128"/>
              </a:rPr>
              <a:t>Data must be refreshed - consider adopting an ongoing monitoring (or wash – systematic rechecking) capability if your systems and processes do not already account for this, or a set review period in line with ongoing monitoring obligations, mirroring the risk level applied to each client. </a:t>
            </a:r>
            <a:r>
              <a:rPr lang="en-GB" dirty="0"/>
              <a:t>The ongoing monitoring capability is built into some solutions, which will flag if an existing client newly becomes a PEP, for example. These tend not to account for other changes that may </a:t>
            </a:r>
            <a:r>
              <a:rPr lang="en-GB" dirty="0" err="1"/>
              <a:t>oocur</a:t>
            </a:r>
            <a:r>
              <a:rPr lang="en-GB" dirty="0"/>
              <a:t> over the course of the business relationship, such as a change in significant </a:t>
            </a:r>
            <a:r>
              <a:rPr lang="en-GB" dirty="0" err="1"/>
              <a:t>controla</a:t>
            </a:r>
            <a:r>
              <a:rPr lang="en-GB" dirty="0"/>
              <a:t>, funding source or counterparty to a transactions.</a:t>
            </a:r>
            <a:endParaRPr lang="en-GB" dirty="0">
              <a:ea typeface="ＭＳ Ｐゴシック" pitchFamily="34" charset="-128"/>
            </a:endParaRPr>
          </a:p>
          <a:p>
            <a:pPr marL="0" indent="0">
              <a:buNone/>
            </a:pPr>
            <a:endParaRPr lang="en-GB" dirty="0">
              <a:ea typeface="ＭＳ Ｐゴシック" pitchFamily="34" charset="-128"/>
            </a:endParaRPr>
          </a:p>
          <a:p>
            <a:r>
              <a:rPr lang="en-GB" dirty="0"/>
              <a:t>New sanctions are announced daily by various </a:t>
            </a:r>
            <a:r>
              <a:rPr lang="en-GB" dirty="0" err="1"/>
              <a:t>jrusiidcitons</a:t>
            </a:r>
            <a:r>
              <a:rPr lang="en-GB" dirty="0"/>
              <a:t>, and could have a significant impact on your ability to continue to transact with a client. Sanctions checking be done for every new transaction and for every participant in every transaction.</a:t>
            </a:r>
          </a:p>
          <a:p>
            <a:pPr marL="0" indent="0">
              <a:buNone/>
            </a:pPr>
            <a:endParaRPr lang="en-GB" dirty="0"/>
          </a:p>
          <a:p>
            <a:pPr marL="0" indent="0">
              <a:buNone/>
            </a:pPr>
            <a:r>
              <a:rPr lang="en-GB" dirty="0" err="1"/>
              <a:t>Simialrly</a:t>
            </a:r>
            <a:r>
              <a:rPr lang="en-GB" dirty="0"/>
              <a:t>, adverse media is continual and your risk appetite may not be wide enough to continue to act for an individual. </a:t>
            </a:r>
            <a:r>
              <a:rPr lang="en-GB" dirty="0" err="1"/>
              <a:t>Invovlement</a:t>
            </a:r>
            <a:r>
              <a:rPr lang="en-GB" dirty="0"/>
              <a:t> with such a party could equate to reputational damage for your firm if word gets out that you are acting for a subject </a:t>
            </a:r>
            <a:r>
              <a:rPr lang="en-GB" dirty="0" err="1"/>
              <a:t>indivudal</a:t>
            </a:r>
            <a:r>
              <a:rPr lang="en-GB" dirty="0"/>
              <a:t>,. </a:t>
            </a:r>
          </a:p>
          <a:p>
            <a:pPr marL="0" indent="0">
              <a:buNone/>
            </a:pPr>
            <a:endParaRPr lang="en-GB" dirty="0"/>
          </a:p>
          <a:p>
            <a:r>
              <a:rPr lang="en-GB" dirty="0"/>
              <a:t>Adverse media is </a:t>
            </a:r>
            <a:r>
              <a:rPr lang="en-GB" dirty="0" err="1"/>
              <a:t>everflowing</a:t>
            </a:r>
            <a:endParaRPr lang="en-GB" dirty="0"/>
          </a:p>
          <a:p>
            <a:r>
              <a:rPr lang="en-GB" dirty="0"/>
              <a:t> some solutions on the market</a:t>
            </a:r>
          </a:p>
        </p:txBody>
      </p:sp>
      <p:sp>
        <p:nvSpPr>
          <p:cNvPr id="4" name="Slide Number Placeholder 3"/>
          <p:cNvSpPr>
            <a:spLocks noGrp="1"/>
          </p:cNvSpPr>
          <p:nvPr>
            <p:ph type="sldNum" sz="quarter" idx="5"/>
          </p:nvPr>
        </p:nvSpPr>
        <p:spPr/>
        <p:txBody>
          <a:bodyPr/>
          <a:lstStyle/>
          <a:p>
            <a:fld id="{7F81AD9D-B79D-4D79-ADC7-35ED994928C1}" type="slidenum">
              <a:rPr lang="en-GB" smtClean="0"/>
              <a:t>11</a:t>
            </a:fld>
            <a:endParaRPr lang="en-GB"/>
          </a:p>
        </p:txBody>
      </p:sp>
    </p:spTree>
    <p:extLst>
      <p:ext uri="{BB962C8B-B14F-4D97-AF65-F5344CB8AC3E}">
        <p14:creationId xmlns:p14="http://schemas.microsoft.com/office/powerpoint/2010/main" val="2974720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600" dirty="0">
                <a:ea typeface="ＭＳ Ｐゴシック" pitchFamily="34" charset="-128"/>
              </a:rPr>
              <a:t>Take up of compliance technologies has rapidly increased with an absence of in-person client service delivery. The pandemic has changed the way that clients are now onboarded.</a:t>
            </a:r>
          </a:p>
          <a:p>
            <a:endParaRPr lang="en-US" sz="3600" dirty="0">
              <a:ea typeface="ＭＳ Ｐゴシック" pitchFamily="34" charset="-128"/>
            </a:endParaRPr>
          </a:p>
          <a:p>
            <a:r>
              <a:rPr lang="en-US" sz="3600" dirty="0">
                <a:ea typeface="ＭＳ Ｐゴシック" pitchFamily="34" charset="-128"/>
              </a:rPr>
              <a:t>Together with other legal sector supervisors and representative bodies we issued a number of thoughts on how clients can be verified where they are not seen to face, including;</a:t>
            </a:r>
          </a:p>
          <a:p>
            <a:endParaRPr lang="en-US" sz="3600" dirty="0">
              <a:ea typeface="ＭＳ Ｐゴシック" pitchFamily="34" charset="-128"/>
            </a:endParaRPr>
          </a:p>
          <a:p>
            <a:r>
              <a:rPr lang="en-GB" sz="3600" b="0" i="0" u="none" strike="noStrike" baseline="0" dirty="0">
                <a:solidFill>
                  <a:srgbClr val="000000"/>
                </a:solidFill>
                <a:latin typeface="Arial" panose="020B0604020202020204" pitchFamily="34" charset="0"/>
              </a:rPr>
              <a:t>2. Gathering and analysing additional data to triangulate the evidence provided by the client, such as geolocation, IP addresses, verifiable phone numbers etc </a:t>
            </a:r>
          </a:p>
          <a:p>
            <a:r>
              <a:rPr lang="en-GB" sz="3600" b="0" i="0" u="none" strike="noStrike" baseline="0" dirty="0">
                <a:solidFill>
                  <a:srgbClr val="000000"/>
                </a:solidFill>
                <a:latin typeface="Arial" panose="020B0604020202020204" pitchFamily="34" charset="0"/>
              </a:rPr>
              <a:t>3. Verifying phone numbers, emails and/or physical addresses by sending codes to the client’s address to validate access to accounts </a:t>
            </a:r>
          </a:p>
          <a:p>
            <a:r>
              <a:rPr lang="en-GB" sz="3600" b="0" i="0" u="none" strike="noStrike" baseline="0" dirty="0">
                <a:solidFill>
                  <a:srgbClr val="000000"/>
                </a:solidFill>
                <a:latin typeface="Arial" panose="020B0604020202020204" pitchFamily="34" charset="0"/>
              </a:rPr>
              <a:t>4. Using live and/or recorded digital video (many reliable and free options exist for this) of the customer showing their face and original photo identification documents so that you can compare them to a scanned copy of the same document (e.g. passport or driving licence) </a:t>
            </a:r>
          </a:p>
          <a:p>
            <a:endParaRPr lang="en-US" sz="3600" dirty="0">
              <a:ea typeface="ＭＳ Ｐゴシック" pitchFamily="34" charset="-128"/>
            </a:endParaRPr>
          </a:p>
          <a:p>
            <a:endParaRPr lang="en-US" sz="3600" dirty="0">
              <a:ea typeface="ＭＳ Ｐゴシック" pitchFamily="34" charset="-128"/>
            </a:endParaRPr>
          </a:p>
          <a:p>
            <a:r>
              <a:rPr lang="en-US" sz="3600" dirty="0">
                <a:ea typeface="ＭＳ Ｐゴシック" pitchFamily="34" charset="-128"/>
              </a:rPr>
              <a:t>Bear in </a:t>
            </a:r>
            <a:r>
              <a:rPr lang="en-US" sz="3600" dirty="0" err="1">
                <a:ea typeface="ＭＳ Ｐゴシック" pitchFamily="34" charset="-128"/>
              </a:rPr>
              <a:t>minf</a:t>
            </a:r>
            <a:r>
              <a:rPr lang="en-US" sz="3600" dirty="0">
                <a:ea typeface="ＭＳ Ｐゴシック" pitchFamily="34" charset="-128"/>
              </a:rPr>
              <a:t> that you still have to have confidence in the identity of your client and in the veracity of their supporting documentation</a:t>
            </a:r>
          </a:p>
          <a:p>
            <a:r>
              <a:rPr lang="en-US" sz="3600" dirty="0">
                <a:ea typeface="ＭＳ Ｐゴシック" pitchFamily="34" charset="-128"/>
              </a:rPr>
              <a:t>This applies to individuals and to the owners and controllers that run businesses and hold assets on behalf of others</a:t>
            </a:r>
          </a:p>
          <a:p>
            <a:endParaRPr lang="en-US" sz="3600" dirty="0">
              <a:ea typeface="ＭＳ Ｐゴシック" pitchFamily="34" charset="-128"/>
            </a:endParaRPr>
          </a:p>
          <a:p>
            <a:r>
              <a:rPr lang="en-US" sz="3600" dirty="0">
                <a:ea typeface="ＭＳ Ｐゴシック" pitchFamily="34" charset="-128"/>
              </a:rPr>
              <a:t>Your reasoning must be documented </a:t>
            </a:r>
            <a:r>
              <a:rPr lang="en-US" sz="3600" dirty="0" err="1">
                <a:ea typeface="ＭＳ Ｐゴシック" pitchFamily="34" charset="-128"/>
              </a:rPr>
              <a:t>fro</a:t>
            </a:r>
            <a:r>
              <a:rPr lang="en-US" sz="3600" dirty="0">
                <a:ea typeface="ＭＳ Ｐゴシック" pitchFamily="34" charset="-128"/>
              </a:rPr>
              <a:t> changes in your </a:t>
            </a:r>
            <a:r>
              <a:rPr lang="en-US" sz="3600" dirty="0" err="1">
                <a:ea typeface="ＭＳ Ｐゴシック" pitchFamily="34" charset="-128"/>
              </a:rPr>
              <a:t>frim</a:t>
            </a:r>
            <a:r>
              <a:rPr lang="en-US" sz="3600" dirty="0">
                <a:ea typeface="ＭＳ Ｐゴシック" pitchFamily="34" charset="-128"/>
              </a:rPr>
              <a:t> wide approach to </a:t>
            </a:r>
            <a:r>
              <a:rPr lang="en-US" sz="3600" dirty="0" err="1">
                <a:ea typeface="ＭＳ Ｐゴシック" pitchFamily="34" charset="-128"/>
              </a:rPr>
              <a:t>AMLcompliance</a:t>
            </a:r>
            <a:r>
              <a:rPr lang="en-US" sz="3600" dirty="0">
                <a:ea typeface="ＭＳ Ｐゴシック" pitchFamily="34" charset="-128"/>
              </a:rPr>
              <a:t> and your rational for each individual matter risk assessment.</a:t>
            </a:r>
          </a:p>
          <a:p>
            <a:endParaRPr lang="en-US" sz="3600" dirty="0">
              <a:ea typeface="ＭＳ Ｐゴシック" pitchFamily="34" charset="-128"/>
            </a:endParaRPr>
          </a:p>
          <a:p>
            <a:r>
              <a:rPr lang="en-US" sz="3600" dirty="0">
                <a:ea typeface="ＭＳ Ｐゴシック" pitchFamily="34" charset="-128"/>
              </a:rPr>
              <a:t>Remember that records must be kept of due diligence for 5 years under the MLRs. If we inspect your firm on a visit, we will need to see the supporting client due diligence and risk rationale for any files we select.</a:t>
            </a:r>
          </a:p>
          <a:p>
            <a:endParaRPr lang="en-GB" sz="1800" b="0" i="0" u="none" strike="noStrike" baseline="0" dirty="0">
              <a:solidFill>
                <a:srgbClr val="000000"/>
              </a:solidFill>
              <a:latin typeface="Arial" panose="020B0604020202020204" pitchFamily="34" charset="0"/>
            </a:endParaRPr>
          </a:p>
          <a:p>
            <a:endParaRPr lang="en-GB" sz="1800" b="0" i="0" u="none" strike="noStrike" baseline="0" dirty="0">
              <a:solidFill>
                <a:srgbClr val="000000"/>
              </a:solidFill>
              <a:latin typeface="Arial" panose="020B0604020202020204" pitchFamily="34" charset="0"/>
            </a:endParaRPr>
          </a:p>
          <a:p>
            <a:endParaRPr lang="en-GB" sz="1800" b="0" i="0" u="none" strike="noStrike" baseline="0" dirty="0">
              <a:solidFill>
                <a:srgbClr val="000000"/>
              </a:solidFill>
              <a:latin typeface="Arial" panose="020B0604020202020204" pitchFamily="34" charset="0"/>
            </a:endParaRPr>
          </a:p>
          <a:p>
            <a:endParaRPr lang="en-GB" sz="1800" b="0" i="0" u="none" strike="noStrike" baseline="0" dirty="0">
              <a:solidFill>
                <a:srgbClr val="000000"/>
              </a:solidFill>
              <a:latin typeface="Arial" panose="020B0604020202020204" pitchFamily="34" charset="0"/>
            </a:endParaRPr>
          </a:p>
          <a:p>
            <a:endParaRPr lang="en-GB" sz="1800" b="0" i="0" u="none" strike="noStrike" baseline="0" dirty="0">
              <a:solidFill>
                <a:srgbClr val="000000"/>
              </a:solidFill>
              <a:latin typeface="Arial" panose="020B0604020202020204" pitchFamily="34" charset="0"/>
            </a:endParaRPr>
          </a:p>
          <a:p>
            <a:endParaRPr lang="en-GB" sz="1800" b="0" i="0" u="none" strike="noStrike" baseline="0" dirty="0">
              <a:solidFill>
                <a:srgbClr val="000000"/>
              </a:solidFill>
              <a:latin typeface="Arial" panose="020B0604020202020204" pitchFamily="34" charset="0"/>
            </a:endParaRPr>
          </a:p>
          <a:p>
            <a:endParaRPr lang="en-GB" sz="1800" b="0" i="0" u="none" strike="noStrike" baseline="0" dirty="0">
              <a:solidFill>
                <a:srgbClr val="000000"/>
              </a:solidFill>
              <a:latin typeface="Arial" panose="020B0604020202020204" pitchFamily="34" charset="0"/>
            </a:endParaRPr>
          </a:p>
          <a:p>
            <a:endParaRPr lang="en-GB" sz="1800" b="0" i="0" u="none" strike="noStrike" baseline="0" dirty="0">
              <a:solidFill>
                <a:srgbClr val="000000"/>
              </a:solidFill>
              <a:latin typeface="Arial" panose="020B0604020202020204" pitchFamily="34" charset="0"/>
            </a:endParaRPr>
          </a:p>
        </p:txBody>
      </p:sp>
      <p:sp>
        <p:nvSpPr>
          <p:cNvPr id="4" name="Slide Number Placeholder 3"/>
          <p:cNvSpPr>
            <a:spLocks noGrp="1"/>
          </p:cNvSpPr>
          <p:nvPr>
            <p:ph type="sldNum" sz="quarter" idx="5"/>
          </p:nvPr>
        </p:nvSpPr>
        <p:spPr/>
        <p:txBody>
          <a:bodyPr/>
          <a:lstStyle/>
          <a:p>
            <a:fld id="{7F81AD9D-B79D-4D79-ADC7-35ED994928C1}" type="slidenum">
              <a:rPr lang="en-GB" smtClean="0"/>
              <a:t>12</a:t>
            </a:fld>
            <a:endParaRPr lang="en-GB"/>
          </a:p>
        </p:txBody>
      </p:sp>
    </p:spTree>
    <p:extLst>
      <p:ext uri="{BB962C8B-B14F-4D97-AF65-F5344CB8AC3E}">
        <p14:creationId xmlns:p14="http://schemas.microsoft.com/office/powerpoint/2010/main" val="2773531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F81AD9D-B79D-4D79-ADC7-35ED994928C1}" type="slidenum">
              <a:rPr lang="en-GB" smtClean="0"/>
              <a:t>13</a:t>
            </a:fld>
            <a:endParaRPr lang="en-GB"/>
          </a:p>
        </p:txBody>
      </p:sp>
    </p:spTree>
    <p:extLst>
      <p:ext uri="{BB962C8B-B14F-4D97-AF65-F5344CB8AC3E}">
        <p14:creationId xmlns:p14="http://schemas.microsoft.com/office/powerpoint/2010/main" val="5364252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7.svg"/></Relationships>
</file>

<file path=ppt/slides/_rels/slide13.xml.rels><?xml version="1.0" encoding="UTF-8" standalone="yes"?>
<Relationships xmlns="http://schemas.openxmlformats.org/package/2006/relationships"><Relationship Id="rId3" Type="http://schemas.openxmlformats.org/officeDocument/2006/relationships/hyperlink" Target="http://www.sra.org.uk/money-laundering"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755576" y="1200150"/>
            <a:ext cx="8100392" cy="1101725"/>
          </a:xfrm>
        </p:spPr>
        <p:txBody>
          <a:bodyPr/>
          <a:lstStyle/>
          <a:p>
            <a:r>
              <a:rPr lang="en-GB" b="1" i="0" dirty="0">
                <a:solidFill>
                  <a:srgbClr val="191919"/>
                </a:solidFill>
                <a:effectLst/>
                <a:latin typeface="Arial" panose="020B0604020202020204" pitchFamily="34" charset="0"/>
                <a:cs typeface="Arial" panose="020B0604020202020204" pitchFamily="34" charset="0"/>
              </a:rPr>
              <a:t>Anti-money laundering: </a:t>
            </a:r>
            <a:br>
              <a:rPr lang="en-GB" b="1" i="0" dirty="0">
                <a:solidFill>
                  <a:srgbClr val="191919"/>
                </a:solidFill>
                <a:effectLst/>
                <a:latin typeface="Arial" panose="020B0604020202020204" pitchFamily="34" charset="0"/>
                <a:cs typeface="Arial" panose="020B0604020202020204" pitchFamily="34" charset="0"/>
              </a:rPr>
            </a:br>
            <a:r>
              <a:rPr lang="en-GB" b="1" i="0" dirty="0">
                <a:solidFill>
                  <a:srgbClr val="191919"/>
                </a:solidFill>
                <a:effectLst/>
                <a:latin typeface="Arial" panose="020B0604020202020204" pitchFamily="34" charset="0"/>
                <a:cs typeface="Arial" panose="020B0604020202020204" pitchFamily="34" charset="0"/>
              </a:rPr>
              <a:t>Electronic due diligence and technology</a:t>
            </a:r>
          </a:p>
        </p:txBody>
      </p:sp>
      <p:sp>
        <p:nvSpPr>
          <p:cNvPr id="3075" name="Rectangle 5"/>
          <p:cNvSpPr>
            <a:spLocks noGrp="1" noChangeArrowheads="1"/>
          </p:cNvSpPr>
          <p:nvPr>
            <p:ph type="subTitle" idx="1"/>
          </p:nvPr>
        </p:nvSpPr>
        <p:spPr>
          <a:xfrm>
            <a:off x="1259681" y="2499742"/>
            <a:ext cx="6624637" cy="954261"/>
          </a:xfrm>
        </p:spPr>
        <p:txBody>
          <a:bodyPr/>
          <a:lstStyle/>
          <a:p>
            <a:r>
              <a:rPr lang="en-GB" dirty="0">
                <a:solidFill>
                  <a:srgbClr val="262626"/>
                </a:solidFill>
                <a:ea typeface="ＭＳ Ｐゴシック" pitchFamily="34" charset="-128"/>
              </a:rPr>
              <a:t>Colette Best, Director of AML</a:t>
            </a:r>
          </a:p>
          <a:p>
            <a:r>
              <a:rPr lang="en-GB" dirty="0">
                <a:solidFill>
                  <a:srgbClr val="262626"/>
                </a:solidFill>
                <a:ea typeface="ＭＳ Ｐゴシック" pitchFamily="34" charset="-128"/>
              </a:rPr>
              <a:t>Andrew Bryan, Anti-Money Laundering Policy Associate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b="1" dirty="0">
                <a:ea typeface="ＭＳ Ｐゴシック" pitchFamily="34" charset="-128"/>
              </a:rPr>
              <a:t>Considerations</a:t>
            </a:r>
          </a:p>
        </p:txBody>
      </p:sp>
      <p:sp>
        <p:nvSpPr>
          <p:cNvPr id="5123" name="Content Placeholder 2"/>
          <p:cNvSpPr>
            <a:spLocks noGrp="1"/>
          </p:cNvSpPr>
          <p:nvPr>
            <p:ph idx="1"/>
          </p:nvPr>
        </p:nvSpPr>
        <p:spPr>
          <a:xfrm>
            <a:off x="250825" y="1230411"/>
            <a:ext cx="8642350" cy="3357563"/>
          </a:xfrm>
        </p:spPr>
        <p:txBody>
          <a:bodyPr/>
          <a:lstStyle/>
          <a:p>
            <a:r>
              <a:rPr lang="en-GB" dirty="0">
                <a:ea typeface="ＭＳ Ｐゴシック" pitchFamily="34" charset="-128"/>
              </a:rPr>
              <a:t>Make sure a tech provider is an implementation partner</a:t>
            </a:r>
          </a:p>
          <a:p>
            <a:pPr marL="0" indent="0">
              <a:buNone/>
            </a:pPr>
            <a:endParaRPr lang="en-GB" dirty="0">
              <a:ea typeface="ＭＳ Ｐゴシック" pitchFamily="34" charset="-128"/>
            </a:endParaRPr>
          </a:p>
          <a:p>
            <a:r>
              <a:rPr lang="en-GB" dirty="0">
                <a:ea typeface="ＭＳ Ｐゴシック" pitchFamily="34" charset="-128"/>
              </a:rPr>
              <a:t>Be wary of salesmen selling a product that becomes ultimately displaced</a:t>
            </a:r>
          </a:p>
          <a:p>
            <a:pPr marL="0" indent="0">
              <a:buNone/>
            </a:pPr>
            <a:endParaRPr lang="en-GB" dirty="0">
              <a:ea typeface="ＭＳ Ｐゴシック" pitchFamily="34" charset="-128"/>
            </a:endParaRPr>
          </a:p>
          <a:p>
            <a:r>
              <a:rPr lang="en-GB" dirty="0">
                <a:ea typeface="ＭＳ Ｐゴシック" pitchFamily="34" charset="-128"/>
              </a:rPr>
              <a:t>Make sure process implementation has senior management buy-in</a:t>
            </a:r>
          </a:p>
          <a:p>
            <a:endParaRPr lang="en-GB" dirty="0">
              <a:ea typeface="ＭＳ Ｐゴシック" pitchFamily="34" charset="-128"/>
            </a:endParaRPr>
          </a:p>
          <a:p>
            <a:r>
              <a:rPr lang="en-GB" dirty="0">
                <a:ea typeface="ＭＳ Ｐゴシック" pitchFamily="34" charset="-128"/>
              </a:rPr>
              <a:t>Be wary of input errors</a:t>
            </a:r>
            <a:endParaRPr lang="en-US" dirty="0">
              <a:ea typeface="ＭＳ Ｐゴシック" pitchFamily="34"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66AE7-CFFF-4087-9628-ADF68AD7387A}"/>
              </a:ext>
            </a:extLst>
          </p:cNvPr>
          <p:cNvSpPr>
            <a:spLocks noGrp="1"/>
          </p:cNvSpPr>
          <p:nvPr>
            <p:ph type="title"/>
          </p:nvPr>
        </p:nvSpPr>
        <p:spPr/>
        <p:txBody>
          <a:bodyPr/>
          <a:lstStyle/>
          <a:p>
            <a:r>
              <a:rPr lang="en-GB" b="1" dirty="0"/>
              <a:t>How current?</a:t>
            </a:r>
          </a:p>
        </p:txBody>
      </p:sp>
      <p:sp>
        <p:nvSpPr>
          <p:cNvPr id="3" name="Content Placeholder 2">
            <a:extLst>
              <a:ext uri="{FF2B5EF4-FFF2-40B4-BE49-F238E27FC236}">
                <a16:creationId xmlns:a16="http://schemas.microsoft.com/office/drawing/2014/main" id="{878CD26F-68E4-4247-8C66-C2DEEEF50CCC}"/>
              </a:ext>
            </a:extLst>
          </p:cNvPr>
          <p:cNvSpPr>
            <a:spLocks noGrp="1"/>
          </p:cNvSpPr>
          <p:nvPr>
            <p:ph idx="1"/>
          </p:nvPr>
        </p:nvSpPr>
        <p:spPr>
          <a:xfrm>
            <a:off x="250825" y="1419225"/>
            <a:ext cx="5545311" cy="3357563"/>
          </a:xfrm>
        </p:spPr>
        <p:txBody>
          <a:bodyPr/>
          <a:lstStyle/>
          <a:p>
            <a:r>
              <a:rPr lang="en-GB" dirty="0">
                <a:ea typeface="ＭＳ Ｐゴシック" pitchFamily="34" charset="-128"/>
              </a:rPr>
              <a:t>Data must be refreshed - consider adopting an ongoing monitoring capability</a:t>
            </a:r>
          </a:p>
          <a:p>
            <a:pPr marL="0" indent="0">
              <a:buNone/>
            </a:pPr>
            <a:endParaRPr lang="en-GB" dirty="0">
              <a:ea typeface="ＭＳ Ｐゴシック" pitchFamily="34" charset="-128"/>
            </a:endParaRPr>
          </a:p>
          <a:p>
            <a:r>
              <a:rPr lang="en-GB" dirty="0"/>
              <a:t>New sanctions are announced daily</a:t>
            </a:r>
          </a:p>
          <a:p>
            <a:pPr marL="0" indent="0">
              <a:buNone/>
            </a:pPr>
            <a:endParaRPr lang="en-GB" dirty="0"/>
          </a:p>
          <a:p>
            <a:r>
              <a:rPr lang="en-GB" dirty="0"/>
              <a:t>Potential for adverse media is continual</a:t>
            </a:r>
          </a:p>
        </p:txBody>
      </p:sp>
      <p:pic>
        <p:nvPicPr>
          <p:cNvPr id="5" name="Graphic 4" descr="Connections with solid fill">
            <a:extLst>
              <a:ext uri="{FF2B5EF4-FFF2-40B4-BE49-F238E27FC236}">
                <a16:creationId xmlns:a16="http://schemas.microsoft.com/office/drawing/2014/main" id="{E698BD20-C088-471A-AFB0-C606323F721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56176" y="1635646"/>
            <a:ext cx="2706163" cy="2706163"/>
          </a:xfrm>
          <a:prstGeom prst="rect">
            <a:avLst/>
          </a:prstGeom>
        </p:spPr>
      </p:pic>
    </p:spTree>
    <p:extLst>
      <p:ext uri="{BB962C8B-B14F-4D97-AF65-F5344CB8AC3E}">
        <p14:creationId xmlns:p14="http://schemas.microsoft.com/office/powerpoint/2010/main" val="234037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05979"/>
            <a:ext cx="8229600" cy="857250"/>
          </a:xfrm>
        </p:spPr>
        <p:txBody>
          <a:bodyPr wrap="square" anchor="ctr">
            <a:normAutofit/>
          </a:bodyPr>
          <a:lstStyle/>
          <a:p>
            <a:r>
              <a:rPr lang="en-US" b="1" dirty="0"/>
              <a:t>Effect of Covid-19</a:t>
            </a:r>
          </a:p>
        </p:txBody>
      </p:sp>
      <p:pic>
        <p:nvPicPr>
          <p:cNvPr id="3" name="Graphic 2" descr="Surgical mask with solid fill">
            <a:extLst>
              <a:ext uri="{FF2B5EF4-FFF2-40B4-BE49-F238E27FC236}">
                <a16:creationId xmlns:a16="http://schemas.microsoft.com/office/drawing/2014/main" id="{FE1186DF-5766-4CE1-8A29-42187EEF4EC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71493" y="1647491"/>
            <a:ext cx="2436428" cy="2436428"/>
          </a:xfrm>
          <a:prstGeom prst="rect">
            <a:avLst/>
          </a:prstGeom>
        </p:spPr>
      </p:pic>
      <p:sp>
        <p:nvSpPr>
          <p:cNvPr id="5123" name="Content Placeholder 2"/>
          <p:cNvSpPr>
            <a:spLocks noGrp="1"/>
          </p:cNvSpPr>
          <p:nvPr>
            <p:ph sz="quarter" idx="4"/>
          </p:nvPr>
        </p:nvSpPr>
        <p:spPr>
          <a:xfrm>
            <a:off x="457200" y="1419622"/>
            <a:ext cx="5842992" cy="2963466"/>
          </a:xfrm>
        </p:spPr>
        <p:txBody>
          <a:bodyPr wrap="square" anchor="t">
            <a:normAutofit/>
          </a:bodyPr>
          <a:lstStyle/>
          <a:p>
            <a:pPr>
              <a:lnSpc>
                <a:spcPct val="90000"/>
              </a:lnSpc>
            </a:pPr>
            <a:r>
              <a:rPr lang="en-US" dirty="0"/>
              <a:t>Take up has rapidly increased with an absence of in-person client service delivery</a:t>
            </a:r>
          </a:p>
          <a:p>
            <a:pPr marL="0" indent="0">
              <a:lnSpc>
                <a:spcPct val="90000"/>
              </a:lnSpc>
              <a:buNone/>
            </a:pPr>
            <a:endParaRPr lang="en-US" dirty="0"/>
          </a:p>
          <a:p>
            <a:pPr>
              <a:lnSpc>
                <a:spcPct val="90000"/>
              </a:lnSpc>
            </a:pPr>
            <a:r>
              <a:rPr lang="en-US" dirty="0"/>
              <a:t>You must have confidence in identity</a:t>
            </a:r>
          </a:p>
          <a:p>
            <a:pPr marL="0" indent="0">
              <a:lnSpc>
                <a:spcPct val="90000"/>
              </a:lnSpc>
              <a:buNone/>
            </a:pPr>
            <a:endParaRPr lang="en-US" dirty="0"/>
          </a:p>
          <a:p>
            <a:pPr>
              <a:lnSpc>
                <a:spcPct val="90000"/>
              </a:lnSpc>
            </a:pPr>
            <a:r>
              <a:rPr lang="en-US" dirty="0"/>
              <a:t>Your reasoning must be documented</a:t>
            </a:r>
          </a:p>
        </p:txBody>
      </p:sp>
    </p:spTree>
    <p:extLst>
      <p:ext uri="{BB962C8B-B14F-4D97-AF65-F5344CB8AC3E}">
        <p14:creationId xmlns:p14="http://schemas.microsoft.com/office/powerpoint/2010/main" val="3828943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47344-F291-44D9-A3DB-A9A905B4F408}"/>
              </a:ext>
            </a:extLst>
          </p:cNvPr>
          <p:cNvSpPr>
            <a:spLocks noGrp="1"/>
          </p:cNvSpPr>
          <p:nvPr>
            <p:ph type="title"/>
          </p:nvPr>
        </p:nvSpPr>
        <p:spPr>
          <a:xfrm>
            <a:off x="457200" y="205979"/>
            <a:ext cx="8229600" cy="857250"/>
          </a:xfrm>
        </p:spPr>
        <p:txBody>
          <a:bodyPr wrap="square" anchor="ctr">
            <a:normAutofit/>
          </a:bodyPr>
          <a:lstStyle/>
          <a:p>
            <a:r>
              <a:rPr lang="en-GB" b="1" dirty="0"/>
              <a:t>Q &amp; A</a:t>
            </a:r>
          </a:p>
        </p:txBody>
      </p:sp>
      <p:sp>
        <p:nvSpPr>
          <p:cNvPr id="3" name="Content Placeholder 2">
            <a:extLst>
              <a:ext uri="{FF2B5EF4-FFF2-40B4-BE49-F238E27FC236}">
                <a16:creationId xmlns:a16="http://schemas.microsoft.com/office/drawing/2014/main" id="{73C41638-C718-4764-97A5-D342BB932F31}"/>
              </a:ext>
            </a:extLst>
          </p:cNvPr>
          <p:cNvSpPr>
            <a:spLocks noGrp="1"/>
          </p:cNvSpPr>
          <p:nvPr>
            <p:ph sz="half" idx="2"/>
          </p:nvPr>
        </p:nvSpPr>
        <p:spPr>
          <a:xfrm>
            <a:off x="457200" y="1631156"/>
            <a:ext cx="7571184" cy="2452762"/>
          </a:xfrm>
        </p:spPr>
        <p:txBody>
          <a:bodyPr wrap="square" anchor="t">
            <a:normAutofit/>
          </a:bodyPr>
          <a:lstStyle/>
          <a:p>
            <a:r>
              <a:rPr lang="en-GB" dirty="0"/>
              <a:t>We’ll cover as many as we can</a:t>
            </a:r>
          </a:p>
          <a:p>
            <a:pPr marL="0" indent="0">
              <a:buNone/>
            </a:pPr>
            <a:endParaRPr lang="en-GB" dirty="0"/>
          </a:p>
          <a:p>
            <a:r>
              <a:rPr lang="en-GB" dirty="0"/>
              <a:t>Further help and advice is available on our website </a:t>
            </a:r>
          </a:p>
          <a:p>
            <a:pPr marL="0" indent="0">
              <a:buNone/>
            </a:pPr>
            <a:r>
              <a:rPr lang="en-GB" dirty="0">
                <a:solidFill>
                  <a:schemeClr val="accent6">
                    <a:lumMod val="60000"/>
                    <a:lumOff val="40000"/>
                  </a:schemeClr>
                </a:solidFill>
                <a:hlinkClick r:id="rId3">
                  <a:extLst>
                    <a:ext uri="{A12FA001-AC4F-418D-AE19-62706E023703}">
                      <ahyp:hlinkClr xmlns:ahyp="http://schemas.microsoft.com/office/drawing/2018/hyperlinkcolor" val="tx"/>
                    </a:ext>
                  </a:extLst>
                </a:hlinkClick>
              </a:rPr>
              <a:t>www.sra.org.uk/money-laundering</a:t>
            </a:r>
            <a:r>
              <a:rPr lang="en-GB" dirty="0">
                <a:solidFill>
                  <a:schemeClr val="accent6">
                    <a:lumMod val="60000"/>
                    <a:lumOff val="40000"/>
                  </a:schemeClr>
                </a:solidFill>
              </a:rPr>
              <a:t> </a:t>
            </a:r>
          </a:p>
        </p:txBody>
      </p:sp>
    </p:spTree>
    <p:extLst>
      <p:ext uri="{BB962C8B-B14F-4D97-AF65-F5344CB8AC3E}">
        <p14:creationId xmlns:p14="http://schemas.microsoft.com/office/powerpoint/2010/main" val="653596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23478"/>
            <a:ext cx="6337076" cy="857250"/>
          </a:xfrm>
        </p:spPr>
        <p:txBody>
          <a:bodyPr/>
          <a:lstStyle/>
          <a:p>
            <a:r>
              <a:rPr lang="en-GB" dirty="0"/>
              <a:t>SRA approach to technology and innovation</a:t>
            </a:r>
            <a:endParaRPr lang="en-GB" dirty="0">
              <a:ea typeface="ＭＳ Ｐゴシック" pitchFamily="34" charset="-128"/>
            </a:endParaRPr>
          </a:p>
        </p:txBody>
      </p:sp>
      <p:sp>
        <p:nvSpPr>
          <p:cNvPr id="4099" name="Rectangle 3"/>
          <p:cNvSpPr>
            <a:spLocks noGrp="1" noChangeArrowheads="1"/>
          </p:cNvSpPr>
          <p:nvPr>
            <p:ph type="body" idx="1"/>
          </p:nvPr>
        </p:nvSpPr>
        <p:spPr>
          <a:xfrm>
            <a:off x="611188" y="1530350"/>
            <a:ext cx="7583487" cy="3357563"/>
          </a:xfrm>
        </p:spPr>
        <p:txBody>
          <a:bodyPr/>
          <a:lstStyle/>
          <a:p>
            <a:pPr marL="257175" indent="-257175" defTabSz="914378">
              <a:lnSpc>
                <a:spcPct val="90000"/>
              </a:lnSpc>
              <a:buFont typeface="Arial" panose="020B0604020202020204" pitchFamily="34" charset="0"/>
              <a:buChar char="•"/>
            </a:pPr>
            <a:r>
              <a:rPr lang="en-GB" dirty="0"/>
              <a:t>SRA Innovate: test your ideas and the boundaries of regulation</a:t>
            </a:r>
          </a:p>
          <a:p>
            <a:pPr defTabSz="914378">
              <a:lnSpc>
                <a:spcPct val="90000"/>
              </a:lnSpc>
            </a:pPr>
            <a:endParaRPr lang="en-GB" dirty="0"/>
          </a:p>
          <a:p>
            <a:pPr marL="257175" indent="-257175" defTabSz="914378">
              <a:lnSpc>
                <a:spcPct val="90000"/>
              </a:lnSpc>
              <a:buFont typeface="Arial" panose="020B0604020202020204" pitchFamily="34" charset="0"/>
              <a:buChar char="•"/>
            </a:pPr>
            <a:r>
              <a:rPr lang="en-GB" dirty="0"/>
              <a:t>Corporate Strategy 2020-23 sets out our support for legal technology</a:t>
            </a:r>
          </a:p>
          <a:p>
            <a:pPr defTabSz="914378">
              <a:lnSpc>
                <a:spcPct val="90000"/>
              </a:lnSpc>
            </a:pPr>
            <a:endParaRPr lang="en-GB" dirty="0"/>
          </a:p>
          <a:p>
            <a:pPr marL="257175" indent="-257175" defTabSz="914378">
              <a:lnSpc>
                <a:spcPct val="90000"/>
              </a:lnSpc>
              <a:buFont typeface="Arial" panose="020B0604020202020204" pitchFamily="34" charset="0"/>
              <a:buChar char="•"/>
            </a:pPr>
            <a:r>
              <a:rPr lang="en-GB" dirty="0"/>
              <a:t>Covid-19 has demonstrated the importance of technology</a:t>
            </a:r>
          </a:p>
          <a:p>
            <a:pPr defTabSz="914378">
              <a:lnSpc>
                <a:spcPct val="90000"/>
              </a:lnSpc>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123478"/>
            <a:ext cx="6337076" cy="857250"/>
          </a:xfrm>
        </p:spPr>
        <p:txBody>
          <a:bodyPr/>
          <a:lstStyle/>
          <a:p>
            <a:r>
              <a:rPr lang="en-GB" dirty="0"/>
              <a:t>SRA approach to technology and innovation</a:t>
            </a:r>
            <a:endParaRPr lang="en-GB" dirty="0">
              <a:ea typeface="ＭＳ Ｐゴシック" pitchFamily="34" charset="-128"/>
            </a:endParaRPr>
          </a:p>
        </p:txBody>
      </p:sp>
      <p:sp>
        <p:nvSpPr>
          <p:cNvPr id="4099" name="Rectangle 3"/>
          <p:cNvSpPr>
            <a:spLocks noGrp="1" noChangeArrowheads="1"/>
          </p:cNvSpPr>
          <p:nvPr>
            <p:ph type="body" idx="1"/>
          </p:nvPr>
        </p:nvSpPr>
        <p:spPr>
          <a:xfrm>
            <a:off x="611188" y="1530350"/>
            <a:ext cx="7583487" cy="3357563"/>
          </a:xfrm>
        </p:spPr>
        <p:txBody>
          <a:bodyPr/>
          <a:lstStyle/>
          <a:p>
            <a:pPr marL="257175" indent="-257175" defTabSz="914378">
              <a:lnSpc>
                <a:spcPct val="90000"/>
              </a:lnSpc>
              <a:buFont typeface="Arial" panose="020B0604020202020204" pitchFamily="34" charset="0"/>
              <a:buChar char="•"/>
            </a:pPr>
            <a:r>
              <a:rPr lang="en-GB" dirty="0"/>
              <a:t>Taking a holistic approach to understanding benefits and risks of technology</a:t>
            </a:r>
          </a:p>
          <a:p>
            <a:pPr defTabSz="914378">
              <a:lnSpc>
                <a:spcPct val="90000"/>
              </a:lnSpc>
            </a:pPr>
            <a:endParaRPr lang="en-GB" dirty="0"/>
          </a:p>
          <a:p>
            <a:pPr marL="257175" indent="-257175" defTabSz="914378">
              <a:lnSpc>
                <a:spcPct val="90000"/>
              </a:lnSpc>
              <a:buFont typeface="Arial" panose="020B0604020202020204" pitchFamily="34" charset="0"/>
              <a:buChar char="•"/>
            </a:pPr>
            <a:r>
              <a:rPr lang="en-GB" dirty="0"/>
              <a:t>We don’t endorse commercial technology providers </a:t>
            </a:r>
          </a:p>
        </p:txBody>
      </p:sp>
    </p:spTree>
    <p:extLst>
      <p:ext uri="{BB962C8B-B14F-4D97-AF65-F5344CB8AC3E}">
        <p14:creationId xmlns:p14="http://schemas.microsoft.com/office/powerpoint/2010/main" val="4008840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691F4-6975-4D05-B264-46BCA6327D9E}"/>
              </a:ext>
            </a:extLst>
          </p:cNvPr>
          <p:cNvSpPr>
            <a:spLocks noGrp="1"/>
          </p:cNvSpPr>
          <p:nvPr>
            <p:ph type="title"/>
          </p:nvPr>
        </p:nvSpPr>
        <p:spPr>
          <a:xfrm>
            <a:off x="251520" y="123478"/>
            <a:ext cx="6625431" cy="857250"/>
          </a:xfrm>
        </p:spPr>
        <p:txBody>
          <a:bodyPr/>
          <a:lstStyle/>
          <a:p>
            <a:r>
              <a:rPr lang="en-GB" dirty="0"/>
              <a:t>SRA approach to technology and Innovation</a:t>
            </a:r>
          </a:p>
        </p:txBody>
      </p:sp>
      <p:sp>
        <p:nvSpPr>
          <p:cNvPr id="5" name="Rectangle 3">
            <a:extLst>
              <a:ext uri="{FF2B5EF4-FFF2-40B4-BE49-F238E27FC236}">
                <a16:creationId xmlns:a16="http://schemas.microsoft.com/office/drawing/2014/main" id="{FF5B28E5-A6D1-4AC0-A0CE-02083EC716A7}"/>
              </a:ext>
            </a:extLst>
          </p:cNvPr>
          <p:cNvSpPr txBox="1">
            <a:spLocks noChangeArrowheads="1"/>
          </p:cNvSpPr>
          <p:nvPr/>
        </p:nvSpPr>
        <p:spPr bwMode="auto">
          <a:xfrm>
            <a:off x="323528" y="1419622"/>
            <a:ext cx="8568952"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sz="1800">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8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8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8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8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800">
                <a:solidFill>
                  <a:schemeClr val="tx1"/>
                </a:solidFill>
                <a:latin typeface="+mn-lt"/>
              </a:defRPr>
            </a:lvl9pPr>
          </a:lstStyle>
          <a:p>
            <a:pPr marL="0" indent="0">
              <a:lnSpc>
                <a:spcPct val="90000"/>
              </a:lnSpc>
              <a:spcAft>
                <a:spcPts val="900"/>
              </a:spcAft>
              <a:buNone/>
            </a:pPr>
            <a:r>
              <a:rPr lang="en-GB" sz="2400" b="1" dirty="0"/>
              <a:t>Looking ahead</a:t>
            </a:r>
          </a:p>
          <a:p>
            <a:pPr>
              <a:lnSpc>
                <a:spcPct val="90000"/>
              </a:lnSpc>
              <a:spcAft>
                <a:spcPts val="900"/>
              </a:spcAft>
            </a:pPr>
            <a:r>
              <a:rPr lang="en-GB" sz="2400" dirty="0"/>
              <a:t>Reviewing SRA Innovate: how can we be clearer and offer further help? </a:t>
            </a:r>
          </a:p>
          <a:p>
            <a:pPr>
              <a:lnSpc>
                <a:spcPct val="90000"/>
              </a:lnSpc>
              <a:spcAft>
                <a:spcPts val="900"/>
              </a:spcAft>
            </a:pPr>
            <a:r>
              <a:rPr lang="en-GB" sz="2400" dirty="0"/>
              <a:t>Commissioned University of Oxford to carry out research to develop understanding of technology and innovation</a:t>
            </a:r>
          </a:p>
          <a:p>
            <a:pPr>
              <a:lnSpc>
                <a:spcPct val="90000"/>
              </a:lnSpc>
              <a:spcAft>
                <a:spcPts val="900"/>
              </a:spcAft>
            </a:pPr>
            <a:r>
              <a:rPr lang="en-GB" sz="2400" dirty="0"/>
              <a:t>Continue in our role as a founder member of the </a:t>
            </a:r>
            <a:r>
              <a:rPr lang="en-GB" sz="2400" dirty="0" err="1"/>
              <a:t>Lawtech</a:t>
            </a:r>
            <a:r>
              <a:rPr lang="en-GB" sz="2400" dirty="0"/>
              <a:t> UK Sandbox pilot</a:t>
            </a:r>
          </a:p>
          <a:p>
            <a:pPr defTabSz="914378">
              <a:lnSpc>
                <a:spcPct val="90000"/>
              </a:lnSpc>
            </a:pPr>
            <a:endParaRPr lang="en-GB" kern="0" dirty="0"/>
          </a:p>
        </p:txBody>
      </p:sp>
    </p:spTree>
    <p:extLst>
      <p:ext uri="{BB962C8B-B14F-4D97-AF65-F5344CB8AC3E}">
        <p14:creationId xmlns:p14="http://schemas.microsoft.com/office/powerpoint/2010/main" val="3101064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95263"/>
            <a:ext cx="6697116" cy="857250"/>
          </a:xfrm>
        </p:spPr>
        <p:txBody>
          <a:bodyPr/>
          <a:lstStyle/>
          <a:p>
            <a:pPr eaLnBrk="1" hangingPunct="1"/>
            <a:r>
              <a:rPr lang="en-GB" b="1" dirty="0">
                <a:ea typeface="ＭＳ Ｐゴシック" pitchFamily="34" charset="-128"/>
              </a:rPr>
              <a:t>AML landscape</a:t>
            </a:r>
          </a:p>
        </p:txBody>
      </p:sp>
      <p:sp>
        <p:nvSpPr>
          <p:cNvPr id="4099" name="Rectangle 3"/>
          <p:cNvSpPr>
            <a:spLocks noGrp="1" noChangeArrowheads="1"/>
          </p:cNvSpPr>
          <p:nvPr>
            <p:ph type="body" idx="1"/>
          </p:nvPr>
        </p:nvSpPr>
        <p:spPr>
          <a:xfrm>
            <a:off x="296387" y="1347614"/>
            <a:ext cx="6048672" cy="3357563"/>
          </a:xfrm>
        </p:spPr>
        <p:txBody>
          <a:bodyPr/>
          <a:lstStyle/>
          <a:p>
            <a:pPr eaLnBrk="1" hangingPunct="1"/>
            <a:r>
              <a:rPr lang="en-GB" dirty="0">
                <a:ea typeface="ＭＳ Ｐゴシック" pitchFamily="34" charset="-128"/>
              </a:rPr>
              <a:t>The regs are in place to prevent ML/TF</a:t>
            </a:r>
          </a:p>
          <a:p>
            <a:pPr marL="0" indent="0" eaLnBrk="1" hangingPunct="1">
              <a:buNone/>
            </a:pPr>
            <a:endParaRPr lang="en-GB" dirty="0">
              <a:ea typeface="ＭＳ Ｐゴシック" pitchFamily="34" charset="-128"/>
            </a:endParaRPr>
          </a:p>
          <a:p>
            <a:pPr eaLnBrk="1" hangingPunct="1"/>
            <a:r>
              <a:rPr lang="en-GB" dirty="0">
                <a:ea typeface="ＭＳ Ｐゴシック" pitchFamily="34" charset="-128"/>
              </a:rPr>
              <a:t>We have a duty to supervise and are engaging with firms</a:t>
            </a:r>
          </a:p>
          <a:p>
            <a:pPr eaLnBrk="1" hangingPunct="1"/>
            <a:endParaRPr lang="en-GB" dirty="0">
              <a:ea typeface="ＭＳ Ｐゴシック" pitchFamily="34" charset="-128"/>
            </a:endParaRPr>
          </a:p>
          <a:p>
            <a:r>
              <a:rPr lang="en-GB" dirty="0">
                <a:ea typeface="ＭＳ Ｐゴシック" pitchFamily="34" charset="-128"/>
              </a:rPr>
              <a:t>Our supervisory activities are overseen by OPBAS </a:t>
            </a:r>
          </a:p>
          <a:p>
            <a:pPr marL="0" indent="0" eaLnBrk="1" hangingPunct="1">
              <a:buNone/>
            </a:pPr>
            <a:endParaRPr lang="en-GB" dirty="0">
              <a:ea typeface="ＭＳ Ｐゴシック" pitchFamily="34" charset="-128"/>
            </a:endParaRPr>
          </a:p>
        </p:txBody>
      </p:sp>
      <p:pic>
        <p:nvPicPr>
          <p:cNvPr id="3" name="Graphic 2" descr="Mountain scene with solid fill">
            <a:extLst>
              <a:ext uri="{FF2B5EF4-FFF2-40B4-BE49-F238E27FC236}">
                <a16:creationId xmlns:a16="http://schemas.microsoft.com/office/drawing/2014/main" id="{66035C36-DEC0-4962-96D5-076F5062223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72200" y="1419622"/>
            <a:ext cx="2304256" cy="230425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E4617-5A84-4F20-B146-A347EF61F269}"/>
              </a:ext>
            </a:extLst>
          </p:cNvPr>
          <p:cNvSpPr>
            <a:spLocks noGrp="1"/>
          </p:cNvSpPr>
          <p:nvPr>
            <p:ph type="title"/>
          </p:nvPr>
        </p:nvSpPr>
        <p:spPr/>
        <p:txBody>
          <a:bodyPr/>
          <a:lstStyle/>
          <a:p>
            <a:r>
              <a:rPr lang="en-GB" b="1" dirty="0"/>
              <a:t>Regulatory framework</a:t>
            </a:r>
          </a:p>
        </p:txBody>
      </p:sp>
      <p:sp>
        <p:nvSpPr>
          <p:cNvPr id="3" name="Content Placeholder 2">
            <a:extLst>
              <a:ext uri="{FF2B5EF4-FFF2-40B4-BE49-F238E27FC236}">
                <a16:creationId xmlns:a16="http://schemas.microsoft.com/office/drawing/2014/main" id="{C6C0EC1C-BD7E-48E0-BD8A-DA3EBE91FF28}"/>
              </a:ext>
            </a:extLst>
          </p:cNvPr>
          <p:cNvSpPr>
            <a:spLocks noGrp="1"/>
          </p:cNvSpPr>
          <p:nvPr>
            <p:ph idx="1"/>
          </p:nvPr>
        </p:nvSpPr>
        <p:spPr>
          <a:xfrm>
            <a:off x="178817" y="1275606"/>
            <a:ext cx="5977359" cy="3357563"/>
          </a:xfrm>
        </p:spPr>
        <p:txBody>
          <a:bodyPr/>
          <a:lstStyle/>
          <a:p>
            <a:r>
              <a:rPr lang="en-GB" dirty="0"/>
              <a:t>The new LSAG guidance offers more on technology</a:t>
            </a:r>
          </a:p>
          <a:p>
            <a:pPr marL="0" indent="0">
              <a:buNone/>
            </a:pPr>
            <a:endParaRPr lang="en-GB" dirty="0"/>
          </a:p>
          <a:p>
            <a:r>
              <a:rPr lang="en-GB" dirty="0"/>
              <a:t>FATF recently issued guidance on e-ID</a:t>
            </a:r>
          </a:p>
          <a:p>
            <a:pPr marL="0" indent="0">
              <a:buNone/>
            </a:pPr>
            <a:endParaRPr lang="en-GB" dirty="0"/>
          </a:p>
          <a:p>
            <a:r>
              <a:rPr lang="en-GB" dirty="0"/>
              <a:t>Our sectoral risk assessment references new technologies</a:t>
            </a:r>
          </a:p>
          <a:p>
            <a:pPr marL="0" indent="0">
              <a:buNone/>
            </a:pPr>
            <a:endParaRPr lang="en-GB" dirty="0"/>
          </a:p>
          <a:p>
            <a:pPr marL="0" indent="0">
              <a:buNone/>
            </a:pPr>
            <a:endParaRPr lang="en-GB" dirty="0"/>
          </a:p>
        </p:txBody>
      </p:sp>
      <p:pic>
        <p:nvPicPr>
          <p:cNvPr id="5" name="Graphic 4" descr="Vlog with solid fill">
            <a:extLst>
              <a:ext uri="{FF2B5EF4-FFF2-40B4-BE49-F238E27FC236}">
                <a16:creationId xmlns:a16="http://schemas.microsoft.com/office/drawing/2014/main" id="{B7428968-67CB-418E-AF61-F5AB79A0EB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00192" y="1419622"/>
            <a:ext cx="2765274" cy="2765274"/>
          </a:xfrm>
          <a:prstGeom prst="rect">
            <a:avLst/>
          </a:prstGeom>
        </p:spPr>
      </p:pic>
    </p:spTree>
    <p:extLst>
      <p:ext uri="{BB962C8B-B14F-4D97-AF65-F5344CB8AC3E}">
        <p14:creationId xmlns:p14="http://schemas.microsoft.com/office/powerpoint/2010/main" val="2654425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202332"/>
            <a:ext cx="4895850" cy="857250"/>
          </a:xfrm>
        </p:spPr>
        <p:txBody>
          <a:bodyPr/>
          <a:lstStyle/>
          <a:p>
            <a:pPr eaLnBrk="1" hangingPunct="1"/>
            <a:r>
              <a:rPr lang="en-GB" b="1" dirty="0">
                <a:ea typeface="ＭＳ Ｐゴシック" pitchFamily="34" charset="-128"/>
              </a:rPr>
              <a:t>Client perspective</a:t>
            </a:r>
          </a:p>
        </p:txBody>
      </p:sp>
      <p:sp>
        <p:nvSpPr>
          <p:cNvPr id="4099" name="Rectangle 3"/>
          <p:cNvSpPr>
            <a:spLocks noGrp="1" noChangeArrowheads="1"/>
          </p:cNvSpPr>
          <p:nvPr>
            <p:ph type="body" idx="1"/>
          </p:nvPr>
        </p:nvSpPr>
        <p:spPr>
          <a:xfrm>
            <a:off x="323528" y="1275606"/>
            <a:ext cx="6198414" cy="3384376"/>
          </a:xfrm>
        </p:spPr>
        <p:txBody>
          <a:bodyPr/>
          <a:lstStyle/>
          <a:p>
            <a:r>
              <a:rPr lang="en-GB" dirty="0">
                <a:ea typeface="ＭＳ Ｐゴシック" pitchFamily="34" charset="-128"/>
              </a:rPr>
              <a:t>Great for the client experience </a:t>
            </a:r>
          </a:p>
          <a:p>
            <a:pPr marL="0" indent="0">
              <a:buNone/>
            </a:pPr>
            <a:endParaRPr lang="en-GB" dirty="0">
              <a:ea typeface="ＭＳ Ｐゴシック" pitchFamily="34" charset="-128"/>
            </a:endParaRPr>
          </a:p>
          <a:p>
            <a:r>
              <a:rPr lang="en-GB" dirty="0">
                <a:ea typeface="ＭＳ Ｐゴシック" pitchFamily="34" charset="-128"/>
              </a:rPr>
              <a:t>Efficient, some solutions manageable via apps</a:t>
            </a:r>
          </a:p>
          <a:p>
            <a:endParaRPr lang="en-GB" dirty="0">
              <a:ea typeface="ＭＳ Ｐゴシック" pitchFamily="34" charset="-128"/>
            </a:endParaRPr>
          </a:p>
          <a:p>
            <a:r>
              <a:rPr lang="en-GB" dirty="0">
                <a:ea typeface="ＭＳ Ｐゴシック" pitchFamily="34" charset="-128"/>
              </a:rPr>
              <a:t>Allows non-face to face interaction and delivery of services</a:t>
            </a:r>
          </a:p>
          <a:p>
            <a:pPr marL="0" indent="0">
              <a:buNone/>
            </a:pPr>
            <a:endParaRPr lang="en-GB" dirty="0">
              <a:ea typeface="ＭＳ Ｐゴシック" pitchFamily="34" charset="-128"/>
            </a:endParaRPr>
          </a:p>
          <a:p>
            <a:endParaRPr lang="en-GB" dirty="0">
              <a:ea typeface="ＭＳ Ｐゴシック" pitchFamily="34" charset="-128"/>
            </a:endParaRPr>
          </a:p>
        </p:txBody>
      </p:sp>
      <p:pic>
        <p:nvPicPr>
          <p:cNvPr id="7" name="Graphic 6" descr="School girl with solid fill">
            <a:extLst>
              <a:ext uri="{FF2B5EF4-FFF2-40B4-BE49-F238E27FC236}">
                <a16:creationId xmlns:a16="http://schemas.microsoft.com/office/drawing/2014/main" id="{E6DC26BA-BFE6-4176-9ED4-20A214A0B1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90739" y="2571750"/>
            <a:ext cx="1761480" cy="1761480"/>
          </a:xfrm>
          <a:prstGeom prst="rect">
            <a:avLst/>
          </a:prstGeom>
        </p:spPr>
      </p:pic>
      <p:pic>
        <p:nvPicPr>
          <p:cNvPr id="9" name="Graphic 8" descr="School boy with solid fill">
            <a:extLst>
              <a:ext uri="{FF2B5EF4-FFF2-40B4-BE49-F238E27FC236}">
                <a16:creationId xmlns:a16="http://schemas.microsoft.com/office/drawing/2014/main" id="{35C97026-604E-487B-88BE-852B376003F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096106" y="1131590"/>
            <a:ext cx="1617464" cy="161746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CB49B-19BD-4D8C-8F0E-A5D775E32AE0}"/>
              </a:ext>
            </a:extLst>
          </p:cNvPr>
          <p:cNvSpPr>
            <a:spLocks noGrp="1"/>
          </p:cNvSpPr>
          <p:nvPr>
            <p:ph type="title"/>
          </p:nvPr>
        </p:nvSpPr>
        <p:spPr/>
        <p:txBody>
          <a:bodyPr/>
          <a:lstStyle/>
          <a:p>
            <a:r>
              <a:rPr lang="en-GB" b="1" dirty="0"/>
              <a:t>Technical advancement</a:t>
            </a:r>
          </a:p>
        </p:txBody>
      </p:sp>
      <p:sp>
        <p:nvSpPr>
          <p:cNvPr id="3" name="Content Placeholder 2">
            <a:extLst>
              <a:ext uri="{FF2B5EF4-FFF2-40B4-BE49-F238E27FC236}">
                <a16:creationId xmlns:a16="http://schemas.microsoft.com/office/drawing/2014/main" id="{17EF6C2D-A95F-4828-BD24-79803C416FE7}"/>
              </a:ext>
            </a:extLst>
          </p:cNvPr>
          <p:cNvSpPr>
            <a:spLocks noGrp="1"/>
          </p:cNvSpPr>
          <p:nvPr>
            <p:ph idx="1"/>
          </p:nvPr>
        </p:nvSpPr>
        <p:spPr>
          <a:xfrm>
            <a:off x="250825" y="1419225"/>
            <a:ext cx="5689327" cy="3357563"/>
          </a:xfrm>
        </p:spPr>
        <p:txBody>
          <a:bodyPr/>
          <a:lstStyle/>
          <a:p>
            <a:r>
              <a:rPr lang="en-GB" dirty="0"/>
              <a:t>Biometrics – facial matching across ID documents and photographs </a:t>
            </a:r>
          </a:p>
          <a:p>
            <a:pPr marL="0" indent="0">
              <a:buNone/>
            </a:pPr>
            <a:endParaRPr lang="en-GB" dirty="0"/>
          </a:p>
          <a:p>
            <a:r>
              <a:rPr lang="en-GB" dirty="0"/>
              <a:t>Open banking – sourcing transactional data directly from banks</a:t>
            </a:r>
          </a:p>
          <a:p>
            <a:pPr marL="0" indent="0">
              <a:buNone/>
            </a:pPr>
            <a:endParaRPr lang="en-GB" dirty="0"/>
          </a:p>
          <a:p>
            <a:r>
              <a:rPr lang="en-GB" dirty="0"/>
              <a:t>Payment methods - cryptocurrency</a:t>
            </a:r>
          </a:p>
        </p:txBody>
      </p:sp>
      <p:pic>
        <p:nvPicPr>
          <p:cNvPr id="5" name="Graphic 4" descr="Door Open with solid fill">
            <a:extLst>
              <a:ext uri="{FF2B5EF4-FFF2-40B4-BE49-F238E27FC236}">
                <a16:creationId xmlns:a16="http://schemas.microsoft.com/office/drawing/2014/main" id="{9B4968C4-F73F-4B6A-AECF-5BE09ED323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28183" y="1635646"/>
            <a:ext cx="2664991" cy="2664991"/>
          </a:xfrm>
          <a:prstGeom prst="rect">
            <a:avLst/>
          </a:prstGeom>
        </p:spPr>
      </p:pic>
    </p:spTree>
    <p:extLst>
      <p:ext uri="{BB962C8B-B14F-4D97-AF65-F5344CB8AC3E}">
        <p14:creationId xmlns:p14="http://schemas.microsoft.com/office/powerpoint/2010/main" val="2412701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Considerations</a:t>
            </a:r>
          </a:p>
        </p:txBody>
      </p:sp>
      <p:sp>
        <p:nvSpPr>
          <p:cNvPr id="3" name="Content Placeholder 2"/>
          <p:cNvSpPr>
            <a:spLocks noGrp="1"/>
          </p:cNvSpPr>
          <p:nvPr>
            <p:ph idx="1"/>
          </p:nvPr>
        </p:nvSpPr>
        <p:spPr>
          <a:xfrm>
            <a:off x="323528" y="1275606"/>
            <a:ext cx="8640960" cy="3600400"/>
          </a:xfrm>
        </p:spPr>
        <p:txBody>
          <a:bodyPr/>
          <a:lstStyle/>
          <a:p>
            <a:r>
              <a:rPr lang="en-GB" dirty="0">
                <a:ea typeface="ＭＳ Ｐゴシック" pitchFamily="34" charset="-128"/>
              </a:rPr>
              <a:t>Can’t outsource responsibility - should be part of your RBA</a:t>
            </a:r>
          </a:p>
          <a:p>
            <a:endParaRPr lang="en-GB" dirty="0">
              <a:ea typeface="ＭＳ Ｐゴシック" pitchFamily="34" charset="-128"/>
            </a:endParaRPr>
          </a:p>
          <a:p>
            <a:r>
              <a:rPr lang="en-GB" dirty="0">
                <a:ea typeface="ＭＳ Ｐゴシック" pitchFamily="34" charset="-128"/>
              </a:rPr>
              <a:t>Management, MLCO and staff need to understand how it works</a:t>
            </a:r>
          </a:p>
          <a:p>
            <a:pPr marL="0" indent="0">
              <a:buNone/>
            </a:pPr>
            <a:endParaRPr lang="en-GB" dirty="0">
              <a:ea typeface="ＭＳ Ｐゴシック" pitchFamily="34" charset="-128"/>
            </a:endParaRPr>
          </a:p>
          <a:p>
            <a:r>
              <a:rPr lang="en-GB" dirty="0">
                <a:ea typeface="ＭＳ Ｐゴシック" pitchFamily="34" charset="-128"/>
              </a:rPr>
              <a:t>Make sure  you have assurance of identity verification</a:t>
            </a:r>
          </a:p>
          <a:p>
            <a:pPr marL="0" indent="0">
              <a:buNone/>
            </a:pPr>
            <a:endParaRPr lang="en-GB" dirty="0">
              <a:ea typeface="ＭＳ Ｐゴシック" pitchFamily="34" charset="-128"/>
            </a:endParaRPr>
          </a:p>
          <a:p>
            <a:r>
              <a:rPr lang="en-GB" dirty="0">
                <a:ea typeface="ＭＳ Ｐゴシック" pitchFamily="34" charset="-128"/>
              </a:rPr>
              <a:t>Access to legal services</a:t>
            </a:r>
          </a:p>
          <a:p>
            <a:endParaRPr lang="en-GB" dirty="0">
              <a:ea typeface="ＭＳ Ｐゴシック" pitchFamily="34" charset="-128"/>
            </a:endParaRPr>
          </a:p>
          <a:p>
            <a:pPr marL="0" indent="0">
              <a:buNone/>
            </a:pPr>
            <a:endParaRPr lang="en-GB" dirty="0"/>
          </a:p>
        </p:txBody>
      </p:sp>
    </p:spTree>
    <p:extLst>
      <p:ext uri="{BB962C8B-B14F-4D97-AF65-F5344CB8AC3E}">
        <p14:creationId xmlns:p14="http://schemas.microsoft.com/office/powerpoint/2010/main" val="401091979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SRA template</Template>
  <TotalTime>5115</TotalTime>
  <Words>1837</Words>
  <Application>Microsoft Office PowerPoint</Application>
  <PresentationFormat>On-screen Show (16:9)</PresentationFormat>
  <Paragraphs>160</Paragraphs>
  <Slides>13</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Open sans</vt:lpstr>
      <vt:lpstr>Symbol</vt:lpstr>
      <vt:lpstr>Default Design</vt:lpstr>
      <vt:lpstr>Anti-money laundering:  Electronic due diligence and technology</vt:lpstr>
      <vt:lpstr>SRA approach to technology and innovation</vt:lpstr>
      <vt:lpstr>SRA approach to technology and innovation</vt:lpstr>
      <vt:lpstr>SRA approach to technology and Innovation</vt:lpstr>
      <vt:lpstr>AML landscape</vt:lpstr>
      <vt:lpstr>Regulatory framework</vt:lpstr>
      <vt:lpstr>Client perspective</vt:lpstr>
      <vt:lpstr>Technical advancement</vt:lpstr>
      <vt:lpstr>Considerations</vt:lpstr>
      <vt:lpstr>Considerations</vt:lpstr>
      <vt:lpstr>How current?</vt:lpstr>
      <vt:lpstr>Effect of Covid-19</vt:lpstr>
      <vt:lpstr>Q &amp;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AML - Electronic due diligence and technology</dc:title>
  <dc:creator>Solicitors Regulation Authority (SRA)</dc:creator>
  <cp:lastModifiedBy>Matthew Maidment</cp:lastModifiedBy>
  <cp:revision>4</cp:revision>
  <dcterms:created xsi:type="dcterms:W3CDTF">2021-04-06T15:09:04Z</dcterms:created>
  <dcterms:modified xsi:type="dcterms:W3CDTF">2021-04-26T08:16:41Z</dcterms:modified>
</cp:coreProperties>
</file>