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75" r:id="rId5"/>
    <p:sldId id="590" r:id="rId6"/>
    <p:sldId id="291" r:id="rId7"/>
    <p:sldId id="591" r:id="rId8"/>
    <p:sldId id="292" r:id="rId9"/>
    <p:sldId id="592" r:id="rId10"/>
    <p:sldId id="295" r:id="rId11"/>
    <p:sldId id="593" r:id="rId12"/>
    <p:sldId id="296" r:id="rId13"/>
    <p:sldId id="594" r:id="rId14"/>
    <p:sldId id="297" r:id="rId15"/>
    <p:sldId id="301" r:id="rId16"/>
    <p:sldId id="298" r:id="rId17"/>
  </p:sldIdLst>
  <p:sldSz cx="9144000" cy="5143500" type="screen16x9"/>
  <p:notesSz cx="6797675" cy="9926638"/>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1B34"/>
    <a:srgbClr val="B50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1DA634-0FE6-4FD0-834A-769D45F24DE3}" v="3" dt="2021-03-08T11:27:32.0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64" autoAdjust="0"/>
    <p:restoredTop sz="92024" autoAdjust="0"/>
  </p:normalViewPr>
  <p:slideViewPr>
    <p:cSldViewPr>
      <p:cViewPr varScale="1">
        <p:scale>
          <a:sx n="113" d="100"/>
          <a:sy n="113" d="100"/>
        </p:scale>
        <p:origin x="326" y="67"/>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401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Jane Dean" userId="a39c76e7-0b01-48a6-9cf3-3251568950c2" providerId="ADAL" clId="{B01DA634-0FE6-4FD0-834A-769D45F24DE3}"/>
    <pc:docChg chg="undo custSel modSld">
      <pc:chgData name="Sarah-Jane Dean" userId="a39c76e7-0b01-48a6-9cf3-3251568950c2" providerId="ADAL" clId="{B01DA634-0FE6-4FD0-834A-769D45F24DE3}" dt="2021-03-08T11:27:41.806" v="65" actId="1076"/>
      <pc:docMkLst>
        <pc:docMk/>
      </pc:docMkLst>
      <pc:sldChg chg="modSp">
        <pc:chgData name="Sarah-Jane Dean" userId="a39c76e7-0b01-48a6-9cf3-3251568950c2" providerId="ADAL" clId="{B01DA634-0FE6-4FD0-834A-769D45F24DE3}" dt="2021-03-08T11:20:57.121" v="62" actId="207"/>
        <pc:sldMkLst>
          <pc:docMk/>
          <pc:sldMk cId="3013251033" sldId="298"/>
        </pc:sldMkLst>
        <pc:spChg chg="mod">
          <ac:chgData name="Sarah-Jane Dean" userId="a39c76e7-0b01-48a6-9cf3-3251568950c2" providerId="ADAL" clId="{B01DA634-0FE6-4FD0-834A-769D45F24DE3}" dt="2021-03-08T11:20:57.121" v="62" actId="207"/>
          <ac:spMkLst>
            <pc:docMk/>
            <pc:sldMk cId="3013251033" sldId="298"/>
            <ac:spMk id="3" creationId="{00000000-0000-0000-0000-000000000000}"/>
          </ac:spMkLst>
        </pc:spChg>
      </pc:sldChg>
      <pc:sldChg chg="modSp mod">
        <pc:chgData name="Sarah-Jane Dean" userId="a39c76e7-0b01-48a6-9cf3-3251568950c2" providerId="ADAL" clId="{B01DA634-0FE6-4FD0-834A-769D45F24DE3}" dt="2021-03-08T11:27:41.806" v="65" actId="1076"/>
        <pc:sldMkLst>
          <pc:docMk/>
          <pc:sldMk cId="0" sldId="375"/>
        </pc:sldMkLst>
        <pc:spChg chg="mod">
          <ac:chgData name="Sarah-Jane Dean" userId="a39c76e7-0b01-48a6-9cf3-3251568950c2" providerId="ADAL" clId="{B01DA634-0FE6-4FD0-834A-769D45F24DE3}" dt="2021-03-08T11:27:41.806" v="65" actId="1076"/>
          <ac:spMkLst>
            <pc:docMk/>
            <pc:sldMk cId="0" sldId="375"/>
            <ac:spMk id="6" creationId="{3BDEB319-AEF9-4DD2-9976-8248C917D316}"/>
          </ac:spMkLst>
        </pc:spChg>
        <pc:spChg chg="mod">
          <ac:chgData name="Sarah-Jane Dean" userId="a39c76e7-0b01-48a6-9cf3-3251568950c2" providerId="ADAL" clId="{B01DA634-0FE6-4FD0-834A-769D45F24DE3}" dt="2021-03-08T11:27:34.045" v="64" actId="20577"/>
          <ac:spMkLst>
            <pc:docMk/>
            <pc:sldMk cId="0" sldId="375"/>
            <ac:spMk id="7" creationId="{FB160960-1C98-403E-96ED-7F40A6E781F9}"/>
          </ac:spMkLst>
        </pc:spChg>
      </pc:sldChg>
      <pc:sldChg chg="modSp mod">
        <pc:chgData name="Sarah-Jane Dean" userId="a39c76e7-0b01-48a6-9cf3-3251568950c2" providerId="ADAL" clId="{B01DA634-0FE6-4FD0-834A-769D45F24DE3}" dt="2021-03-08T11:18:48.842" v="19" actId="20577"/>
        <pc:sldMkLst>
          <pc:docMk/>
          <pc:sldMk cId="1438371055" sldId="591"/>
        </pc:sldMkLst>
        <pc:spChg chg="mod">
          <ac:chgData name="Sarah-Jane Dean" userId="a39c76e7-0b01-48a6-9cf3-3251568950c2" providerId="ADAL" clId="{B01DA634-0FE6-4FD0-834A-769D45F24DE3}" dt="2021-03-08T11:18:48.842" v="19" actId="20577"/>
          <ac:spMkLst>
            <pc:docMk/>
            <pc:sldMk cId="1438371055" sldId="591"/>
            <ac:spMk id="3" creationId="{D192DA97-BCA1-4600-997E-E45B622BD963}"/>
          </ac:spMkLst>
        </pc:spChg>
      </pc:sldChg>
      <pc:sldChg chg="modSp mod">
        <pc:chgData name="Sarah-Jane Dean" userId="a39c76e7-0b01-48a6-9cf3-3251568950c2" providerId="ADAL" clId="{B01DA634-0FE6-4FD0-834A-769D45F24DE3}" dt="2021-03-08T11:19:36.373" v="32" actId="20577"/>
        <pc:sldMkLst>
          <pc:docMk/>
          <pc:sldMk cId="1058651432" sldId="592"/>
        </pc:sldMkLst>
        <pc:spChg chg="mod">
          <ac:chgData name="Sarah-Jane Dean" userId="a39c76e7-0b01-48a6-9cf3-3251568950c2" providerId="ADAL" clId="{B01DA634-0FE6-4FD0-834A-769D45F24DE3}" dt="2021-03-08T11:19:36.373" v="32" actId="20577"/>
          <ac:spMkLst>
            <pc:docMk/>
            <pc:sldMk cId="1058651432" sldId="592"/>
            <ac:spMk id="3" creationId="{A0453353-05C1-43BC-B56A-A060B8FB2FF1}"/>
          </ac:spMkLst>
        </pc:spChg>
      </pc:sldChg>
      <pc:sldChg chg="modSp mod">
        <pc:chgData name="Sarah-Jane Dean" userId="a39c76e7-0b01-48a6-9cf3-3251568950c2" providerId="ADAL" clId="{B01DA634-0FE6-4FD0-834A-769D45F24DE3}" dt="2021-03-08T11:20:03.671" v="39" actId="20577"/>
        <pc:sldMkLst>
          <pc:docMk/>
          <pc:sldMk cId="2267825282" sldId="593"/>
        </pc:sldMkLst>
        <pc:spChg chg="mod">
          <ac:chgData name="Sarah-Jane Dean" userId="a39c76e7-0b01-48a6-9cf3-3251568950c2" providerId="ADAL" clId="{B01DA634-0FE6-4FD0-834A-769D45F24DE3}" dt="2021-03-08T11:20:03.671" v="39" actId="20577"/>
          <ac:spMkLst>
            <pc:docMk/>
            <pc:sldMk cId="2267825282" sldId="593"/>
            <ac:spMk id="3" creationId="{B2EE5D25-029F-4073-8561-D719B1436EC7}"/>
          </ac:spMkLst>
        </pc:spChg>
      </pc:sldChg>
      <pc:sldChg chg="modSp mod">
        <pc:chgData name="Sarah-Jane Dean" userId="a39c76e7-0b01-48a6-9cf3-3251568950c2" providerId="ADAL" clId="{B01DA634-0FE6-4FD0-834A-769D45F24DE3}" dt="2021-03-08T11:20:34.692" v="61" actId="20577"/>
        <pc:sldMkLst>
          <pc:docMk/>
          <pc:sldMk cId="2385807890" sldId="594"/>
        </pc:sldMkLst>
        <pc:spChg chg="mod">
          <ac:chgData name="Sarah-Jane Dean" userId="a39c76e7-0b01-48a6-9cf3-3251568950c2" providerId="ADAL" clId="{B01DA634-0FE6-4FD0-834A-769D45F24DE3}" dt="2021-03-08T11:20:34.692" v="61" actId="20577"/>
          <ac:spMkLst>
            <pc:docMk/>
            <pc:sldMk cId="2385807890" sldId="594"/>
            <ac:spMk id="3" creationId="{3A88CFDB-2524-4F63-9A18-335694DB848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3/16/2021</a:t>
            </a:fld>
            <a:endParaRPr lang="en-US" dirty="0"/>
          </a:p>
        </p:txBody>
      </p:sp>
      <p:sp>
        <p:nvSpPr>
          <p:cNvPr id="4" name="Footer Placeholder 3"/>
          <p:cNvSpPr>
            <a:spLocks noGrp="1"/>
          </p:cNvSpPr>
          <p:nvPr>
            <p:ph type="ftr" sz="quarter" idx="2"/>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6AD2A28-839E-46F0-B1A1-91E2B3468AD4}" type="datetimeFigureOut">
              <a:rPr lang="en-GB" smtClean="0"/>
              <a:t>16/03/2021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24F30AF-DF9D-4FD4-9F68-559E4844A327}" type="slidenum">
              <a:rPr lang="en-GB" smtClean="0"/>
              <a:t>‹#›</a:t>
            </a:fld>
            <a:endParaRPr lang="en-GB" dirty="0"/>
          </a:p>
        </p:txBody>
      </p:sp>
    </p:spTree>
    <p:extLst>
      <p:ext uri="{BB962C8B-B14F-4D97-AF65-F5344CB8AC3E}">
        <p14:creationId xmlns:p14="http://schemas.microsoft.com/office/powerpoint/2010/main" val="3214297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522119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13</a:t>
            </a:fld>
            <a:endParaRPr lang="en-GB"/>
          </a:p>
        </p:txBody>
      </p:sp>
    </p:spTree>
    <p:extLst>
      <p:ext uri="{BB962C8B-B14F-4D97-AF65-F5344CB8AC3E}">
        <p14:creationId xmlns:p14="http://schemas.microsoft.com/office/powerpoint/2010/main" val="57784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2</a:t>
            </a:fld>
            <a:endParaRPr lang="en-GB" dirty="0"/>
          </a:p>
        </p:txBody>
      </p:sp>
    </p:spTree>
    <p:extLst>
      <p:ext uri="{BB962C8B-B14F-4D97-AF65-F5344CB8AC3E}">
        <p14:creationId xmlns:p14="http://schemas.microsoft.com/office/powerpoint/2010/main" val="374962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Overall, we found that the areas needing the most work from firms were:</a:t>
            </a:r>
          </a:p>
          <a:p>
            <a:pPr lvl="0"/>
            <a:r>
              <a:rPr lang="en-GB" sz="1200" b="1" kern="1200" dirty="0">
                <a:solidFill>
                  <a:schemeClr val="tx1"/>
                </a:solidFill>
                <a:effectLst/>
                <a:latin typeface="+mn-lt"/>
                <a:ea typeface="+mn-ea"/>
                <a:cs typeface="+mn-cs"/>
              </a:rPr>
              <a:t>Audit</a:t>
            </a:r>
            <a:r>
              <a:rPr lang="en-GB" sz="1200" kern="1200" dirty="0">
                <a:solidFill>
                  <a:schemeClr val="tx1"/>
                </a:solidFill>
                <a:effectLst/>
                <a:latin typeface="+mn-lt"/>
                <a:ea typeface="+mn-ea"/>
                <a:cs typeface="+mn-cs"/>
              </a:rPr>
              <a:t>, where firms frequently misunderstood the requirement for an independent audit and failed to test the effectiveness of their AML regime. </a:t>
            </a:r>
          </a:p>
          <a:p>
            <a:pPr lvl="0"/>
            <a:r>
              <a:rPr lang="en-GB" sz="1200" b="1" kern="1200" dirty="0">
                <a:solidFill>
                  <a:schemeClr val="tx1"/>
                </a:solidFill>
                <a:effectLst/>
                <a:latin typeface="+mn-lt"/>
                <a:ea typeface="+mn-ea"/>
                <a:cs typeface="+mn-cs"/>
              </a:rPr>
              <a:t>Screening</a:t>
            </a:r>
            <a:r>
              <a:rPr lang="en-GB" sz="1200" kern="1200" dirty="0">
                <a:solidFill>
                  <a:schemeClr val="tx1"/>
                </a:solidFill>
                <a:effectLst/>
                <a:latin typeface="+mn-lt"/>
                <a:ea typeface="+mn-ea"/>
                <a:cs typeface="+mn-cs"/>
              </a:rPr>
              <a:t>, where firms were generally compliant with the requirement to screen employees on appointment, but failing to conduct ongoing checks. </a:t>
            </a:r>
          </a:p>
          <a:p>
            <a:pPr lvl="0"/>
            <a:r>
              <a:rPr lang="en-GB" sz="1200" b="1" kern="1200" dirty="0">
                <a:solidFill>
                  <a:schemeClr val="tx1"/>
                </a:solidFill>
                <a:effectLst/>
                <a:latin typeface="+mn-lt"/>
                <a:ea typeface="+mn-ea"/>
                <a:cs typeface="+mn-cs"/>
              </a:rPr>
              <a:t>Matter risk assessments</a:t>
            </a:r>
            <a:r>
              <a:rPr lang="en-GB" sz="1200" kern="1200" dirty="0">
                <a:solidFill>
                  <a:schemeClr val="tx1"/>
                </a:solidFill>
                <a:effectLst/>
                <a:latin typeface="+mn-lt"/>
                <a:ea typeface="+mn-ea"/>
                <a:cs typeface="+mn-cs"/>
              </a:rPr>
              <a:t>, which were variously incomplete, or inconsistent with the firm’s risk assessment, or not completed at all. </a:t>
            </a:r>
          </a:p>
          <a:p>
            <a:pPr lvl="0"/>
            <a:r>
              <a:rPr lang="en-GB" sz="1200" b="1" kern="1200" dirty="0">
                <a:solidFill>
                  <a:schemeClr val="tx1"/>
                </a:solidFill>
                <a:effectLst/>
                <a:latin typeface="+mn-lt"/>
                <a:ea typeface="+mn-ea"/>
                <a:cs typeface="+mn-cs"/>
              </a:rPr>
              <a:t>Source of funds, </a:t>
            </a:r>
            <a:r>
              <a:rPr lang="en-GB" sz="1200" kern="1200" dirty="0">
                <a:solidFill>
                  <a:schemeClr val="tx1"/>
                </a:solidFill>
                <a:effectLst/>
                <a:latin typeface="+mn-lt"/>
                <a:ea typeface="+mn-ea"/>
                <a:cs typeface="+mn-cs"/>
              </a:rPr>
              <a:t>where fee earners made few or insufficient enquiries into where the funding for a transaction had come from. </a:t>
            </a:r>
          </a:p>
          <a:p>
            <a:r>
              <a:rPr lang="en-GB" sz="1200" kern="1200" dirty="0">
                <a:solidFill>
                  <a:schemeClr val="tx1"/>
                </a:solidFill>
                <a:effectLst/>
                <a:latin typeface="+mn-lt"/>
                <a:ea typeface="+mn-ea"/>
                <a:cs typeface="+mn-cs"/>
              </a:rPr>
              <a:t>Audit was a particular matter of interest. While firms generally had an understanding that they needed to keep their policies, controls and procedures updated, they failed to monitor their effectiveness.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3</a:t>
            </a:fld>
            <a:endParaRPr lang="en-GB"/>
          </a:p>
        </p:txBody>
      </p:sp>
    </p:spTree>
    <p:extLst>
      <p:ext uri="{BB962C8B-B14F-4D97-AF65-F5344CB8AC3E}">
        <p14:creationId xmlns:p14="http://schemas.microsoft.com/office/powerpoint/2010/main" val="1800914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4</a:t>
            </a:fld>
            <a:endParaRPr lang="en-GB" dirty="0"/>
          </a:p>
        </p:txBody>
      </p:sp>
    </p:spTree>
    <p:extLst>
      <p:ext uri="{BB962C8B-B14F-4D97-AF65-F5344CB8AC3E}">
        <p14:creationId xmlns:p14="http://schemas.microsoft.com/office/powerpoint/2010/main" val="1793237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5</a:t>
            </a:fld>
            <a:endParaRPr lang="en-GB"/>
          </a:p>
        </p:txBody>
      </p:sp>
    </p:spTree>
    <p:extLst>
      <p:ext uri="{BB962C8B-B14F-4D97-AF65-F5344CB8AC3E}">
        <p14:creationId xmlns:p14="http://schemas.microsoft.com/office/powerpoint/2010/main" val="2240405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7</a:t>
            </a:fld>
            <a:endParaRPr lang="en-GB"/>
          </a:p>
        </p:txBody>
      </p:sp>
    </p:spTree>
    <p:extLst>
      <p:ext uri="{BB962C8B-B14F-4D97-AF65-F5344CB8AC3E}">
        <p14:creationId xmlns:p14="http://schemas.microsoft.com/office/powerpoint/2010/main" val="2843106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9</a:t>
            </a:fld>
            <a:endParaRPr lang="en-GB"/>
          </a:p>
        </p:txBody>
      </p:sp>
    </p:spTree>
    <p:extLst>
      <p:ext uri="{BB962C8B-B14F-4D97-AF65-F5344CB8AC3E}">
        <p14:creationId xmlns:p14="http://schemas.microsoft.com/office/powerpoint/2010/main" val="2485990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There is no explicit requirement in the Regulations to check source of funds, except ‘where necessary’ under Regulation 28(11). We consider, however, that it is impossible for a firm to comply with its other obligations without knowing and evidencing this. For example, a solicitor could not be said to have properly assessed the risk of the matter under Regulations 28(12) and (13), or determining whether EDD is necessary under Regulations 33(1) and (6), without evidencing the source of funds. This is not limited to transactional matters – for example, a solicitor instructed to set up a trust would need the source of the settlor’s funds to properly assess the risk.</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11</a:t>
            </a:fld>
            <a:endParaRPr lang="en-GB"/>
          </a:p>
        </p:txBody>
      </p:sp>
    </p:spTree>
    <p:extLst>
      <p:ext uri="{BB962C8B-B14F-4D97-AF65-F5344CB8AC3E}">
        <p14:creationId xmlns:p14="http://schemas.microsoft.com/office/powerpoint/2010/main" val="34185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12</a:t>
            </a:fld>
            <a:endParaRPr lang="en-GB" dirty="0"/>
          </a:p>
        </p:txBody>
      </p:sp>
    </p:spTree>
    <p:extLst>
      <p:ext uri="{BB962C8B-B14F-4D97-AF65-F5344CB8AC3E}">
        <p14:creationId xmlns:p14="http://schemas.microsoft.com/office/powerpoint/2010/main" val="1248369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ra.org.uk/globalassets/documents/solicitors/firm-based-authorisation/lsag-aml-guidance.pdf?version=4903b4"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sra.org.uk/stayshar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DEB319-AEF9-4DD2-9976-8248C917D316}"/>
              </a:ext>
            </a:extLst>
          </p:cNvPr>
          <p:cNvSpPr/>
          <p:nvPr/>
        </p:nvSpPr>
        <p:spPr>
          <a:xfrm>
            <a:off x="369630" y="2715766"/>
            <a:ext cx="8404739" cy="2893100"/>
          </a:xfrm>
          <a:prstGeom prst="rect">
            <a:avLst/>
          </a:prstGeom>
        </p:spPr>
        <p:txBody>
          <a:bodyPr wrap="square">
            <a:spAutoFit/>
          </a:bodyPr>
          <a:lstStyle/>
          <a:p>
            <a:pPr>
              <a:defRPr/>
            </a:pPr>
            <a:r>
              <a:rPr lang="en-US" sz="2600"/>
              <a:t>Zoë Allen-Robinson, AML Proactive Supervision Manager </a:t>
            </a:r>
          </a:p>
          <a:p>
            <a:pPr>
              <a:defRPr/>
            </a:pPr>
            <a:r>
              <a:rPr lang="en-US" sz="2600">
                <a:solidFill>
                  <a:srgbClr val="000000"/>
                </a:solidFill>
              </a:rPr>
              <a:t>Ross </a:t>
            </a:r>
            <a:r>
              <a:rPr lang="en-US" sz="2600" dirty="0">
                <a:solidFill>
                  <a:srgbClr val="000000"/>
                </a:solidFill>
              </a:rPr>
              <a:t>Gillson, </a:t>
            </a:r>
            <a:r>
              <a:rPr lang="en-US" sz="2600" dirty="0"/>
              <a:t>Anti-Money Laundering Regulatory  Manager </a:t>
            </a:r>
          </a:p>
          <a:p>
            <a:pPr>
              <a:defRPr/>
            </a:pPr>
            <a:endParaRPr lang="en-US" sz="2600" dirty="0"/>
          </a:p>
          <a:p>
            <a:pPr>
              <a:defRPr/>
            </a:pPr>
            <a:endParaRPr lang="en-GB" sz="26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26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
        <p:nvSpPr>
          <p:cNvPr id="7" name="Rectangle 6">
            <a:extLst>
              <a:ext uri="{FF2B5EF4-FFF2-40B4-BE49-F238E27FC236}">
                <a16:creationId xmlns:a16="http://schemas.microsoft.com/office/drawing/2014/main" id="{FB160960-1C98-403E-96ED-7F40A6E781F9}"/>
              </a:ext>
            </a:extLst>
          </p:cNvPr>
          <p:cNvSpPr/>
          <p:nvPr/>
        </p:nvSpPr>
        <p:spPr>
          <a:xfrm>
            <a:off x="899592" y="1323513"/>
            <a:ext cx="7344816" cy="1200329"/>
          </a:xfrm>
          <a:prstGeom prst="rect">
            <a:avLst/>
          </a:prstGeom>
        </p:spPr>
        <p:txBody>
          <a:bodyPr wrap="square">
            <a:spAutoFit/>
          </a:bodyPr>
          <a:lstStyle/>
          <a:p>
            <a:pPr lvl="0">
              <a:defRPr/>
            </a:pPr>
            <a:r>
              <a:rPr lang="en-GB" sz="3600" b="1" dirty="0">
                <a:solidFill>
                  <a:srgbClr val="000000"/>
                </a:solidFill>
              </a:rPr>
              <a:t>Anti-money laundering: what we learnt from law firm visits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1C86-A085-4BCF-8D91-40BF753F8470}"/>
              </a:ext>
            </a:extLst>
          </p:cNvPr>
          <p:cNvSpPr>
            <a:spLocks noGrp="1"/>
          </p:cNvSpPr>
          <p:nvPr>
            <p:ph type="title"/>
          </p:nvPr>
        </p:nvSpPr>
        <p:spPr/>
        <p:txBody>
          <a:bodyPr/>
          <a:lstStyle/>
          <a:p>
            <a:r>
              <a:rPr lang="en-GB" dirty="0"/>
              <a:t>Source of funds: 28(11)</a:t>
            </a:r>
          </a:p>
        </p:txBody>
      </p:sp>
      <p:sp>
        <p:nvSpPr>
          <p:cNvPr id="3" name="Content Placeholder 2">
            <a:extLst>
              <a:ext uri="{FF2B5EF4-FFF2-40B4-BE49-F238E27FC236}">
                <a16:creationId xmlns:a16="http://schemas.microsoft.com/office/drawing/2014/main" id="{3A88CFDB-2524-4F63-9A18-335694DB8485}"/>
              </a:ext>
            </a:extLst>
          </p:cNvPr>
          <p:cNvSpPr>
            <a:spLocks noGrp="1"/>
          </p:cNvSpPr>
          <p:nvPr>
            <p:ph idx="1"/>
          </p:nvPr>
        </p:nvSpPr>
        <p:spPr>
          <a:xfrm>
            <a:off x="250825" y="1052513"/>
            <a:ext cx="8642350" cy="3895724"/>
          </a:xfrm>
        </p:spPr>
        <p:txBody>
          <a:bodyPr/>
          <a:lstStyle/>
          <a:p>
            <a:r>
              <a:rPr lang="en-GB" dirty="0"/>
              <a:t>LSAG 2021: ‘The funds that are being used to fund the specific transaction in hand’</a:t>
            </a:r>
          </a:p>
          <a:p>
            <a:endParaRPr lang="en-GB" dirty="0"/>
          </a:p>
          <a:p>
            <a:r>
              <a:rPr lang="en-GB" dirty="0"/>
              <a:t>‘Where necessary’</a:t>
            </a:r>
          </a:p>
          <a:p>
            <a:endParaRPr lang="en-GB" dirty="0"/>
          </a:p>
          <a:p>
            <a:r>
              <a:rPr lang="en-GB" dirty="0"/>
              <a:t>Key component of assessing risk</a:t>
            </a:r>
          </a:p>
          <a:p>
            <a:endParaRPr lang="en-GB" dirty="0"/>
          </a:p>
          <a:p>
            <a:r>
              <a:rPr lang="en-GB" dirty="0"/>
              <a:t>PoCA 2002 – protect yourself</a:t>
            </a:r>
          </a:p>
          <a:p>
            <a:endParaRPr lang="en-GB" dirty="0"/>
          </a:p>
        </p:txBody>
      </p:sp>
    </p:spTree>
    <p:extLst>
      <p:ext uri="{BB962C8B-B14F-4D97-AF65-F5344CB8AC3E}">
        <p14:creationId xmlns:p14="http://schemas.microsoft.com/office/powerpoint/2010/main" val="2385807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Source of funds</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could be better</a:t>
            </a:r>
          </a:p>
        </p:txBody>
      </p:sp>
      <p:sp>
        <p:nvSpPr>
          <p:cNvPr id="11" name="Rectangle 10">
            <a:extLst>
              <a:ext uri="{FF2B5EF4-FFF2-40B4-BE49-F238E27FC236}">
                <a16:creationId xmlns:a16="http://schemas.microsoft.com/office/drawing/2014/main" id="{A4C1037F-E48D-400D-84C9-5902DBD70EAB}"/>
              </a:ext>
            </a:extLst>
          </p:cNvPr>
          <p:cNvSpPr/>
          <p:nvPr/>
        </p:nvSpPr>
        <p:spPr>
          <a:xfrm>
            <a:off x="112169" y="2139702"/>
            <a:ext cx="4213858" cy="1372683"/>
          </a:xfrm>
          <a:prstGeom prst="rect">
            <a:avLst/>
          </a:prstGeom>
          <a:ln>
            <a:noFill/>
          </a:ln>
        </p:spPr>
        <p:txBody>
          <a:bodyPr wrap="square">
            <a:spAutoFit/>
          </a:bodyPr>
          <a:lstStyle/>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Origin of funds being clearly evidenced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Clear policies on when source of funds and wealth checks are required and what documentation should be obtained for individuals and companies</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325520" y="2089199"/>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rPr>
              <a:t>Source of funds checks routinely not completed</a:t>
            </a:r>
          </a:p>
          <a:p>
            <a:pPr>
              <a:buFont typeface="Arial" panose="020B0604020202020204" pitchFamily="34" charset="0"/>
              <a:buChar char="•"/>
            </a:pPr>
            <a:r>
              <a:rPr lang="en-GB" sz="1600" kern="1200" dirty="0">
                <a:solidFill>
                  <a:schemeClr val="tx1">
                    <a:lumMod val="95000"/>
                    <a:lumOff val="5000"/>
                  </a:schemeClr>
                </a:solidFill>
              </a:rPr>
              <a:t>Evidence such as bank statements not being read</a:t>
            </a:r>
          </a:p>
          <a:p>
            <a:pPr>
              <a:buFont typeface="Arial" panose="020B0604020202020204" pitchFamily="34" charset="0"/>
              <a:buChar char="•"/>
            </a:pPr>
            <a:r>
              <a:rPr lang="en-GB" sz="1600" kern="1200" dirty="0">
                <a:solidFill>
                  <a:schemeClr val="tx1">
                    <a:lumMod val="95000"/>
                    <a:lumOff val="5000"/>
                  </a:schemeClr>
                </a:solidFill>
              </a:rPr>
              <a:t>Assumptions about a client’s source of funds and wealth based on anecdotes and perceptions rather than evidence</a:t>
            </a:r>
          </a:p>
        </p:txBody>
      </p:sp>
    </p:spTree>
    <p:extLst>
      <p:ext uri="{BB962C8B-B14F-4D97-AF65-F5344CB8AC3E}">
        <p14:creationId xmlns:p14="http://schemas.microsoft.com/office/powerpoint/2010/main" val="3857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ADAB5E5-3B52-4A89-B9B1-30BD9D66385D}"/>
              </a:ext>
            </a:extLst>
          </p:cNvPr>
          <p:cNvSpPr txBox="1">
            <a:spLocks/>
          </p:cNvSpPr>
          <p:nvPr/>
        </p:nvSpPr>
        <p:spPr bwMode="auto">
          <a:xfrm>
            <a:off x="971600" y="1707654"/>
            <a:ext cx="6694488" cy="18722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a:lstStyle>
          <a:p>
            <a:pPr algn="ctr"/>
            <a:r>
              <a:rPr lang="en-GB" b="1" kern="0" dirty="0">
                <a:solidFill>
                  <a:schemeClr val="tx1"/>
                </a:solidFill>
              </a:rPr>
              <a:t>Questions?</a:t>
            </a:r>
          </a:p>
        </p:txBody>
      </p:sp>
    </p:spTree>
    <p:extLst>
      <p:ext uri="{BB962C8B-B14F-4D97-AF65-F5344CB8AC3E}">
        <p14:creationId xmlns:p14="http://schemas.microsoft.com/office/powerpoint/2010/main" val="1950307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 is available</a:t>
            </a:r>
          </a:p>
        </p:txBody>
      </p:sp>
      <p:sp>
        <p:nvSpPr>
          <p:cNvPr id="3" name="Content Placeholder 2"/>
          <p:cNvSpPr>
            <a:spLocks noGrp="1"/>
          </p:cNvSpPr>
          <p:nvPr>
            <p:ph idx="1"/>
          </p:nvPr>
        </p:nvSpPr>
        <p:spPr>
          <a:xfrm>
            <a:off x="1402258" y="1405061"/>
            <a:ext cx="7488833" cy="3273256"/>
          </a:xfrm>
        </p:spPr>
        <p:txBody>
          <a:bodyPr/>
          <a:lstStyle/>
          <a:p>
            <a:pPr marL="0" indent="0">
              <a:buFontTx/>
              <a:buNone/>
            </a:pPr>
            <a:r>
              <a:rPr lang="en-GB" dirty="0"/>
              <a:t>Risk Outlook, national and sectoral risk assessments</a:t>
            </a:r>
          </a:p>
          <a:p>
            <a:pPr marL="0" indent="0">
              <a:lnSpc>
                <a:spcPct val="150000"/>
              </a:lnSpc>
              <a:buFontTx/>
              <a:buNone/>
            </a:pPr>
            <a:r>
              <a:rPr lang="en-GB" dirty="0"/>
              <a:t>Warning notices</a:t>
            </a:r>
          </a:p>
          <a:p>
            <a:pPr marL="0" indent="0">
              <a:lnSpc>
                <a:spcPct val="150000"/>
              </a:lnSpc>
              <a:buFontTx/>
              <a:buNone/>
            </a:pPr>
            <a:r>
              <a:rPr lang="en-GB" dirty="0"/>
              <a:t>Thematic review findings</a:t>
            </a:r>
          </a:p>
          <a:p>
            <a:pPr marL="0" indent="0">
              <a:lnSpc>
                <a:spcPct val="150000"/>
              </a:lnSpc>
              <a:buFontTx/>
              <a:buNone/>
            </a:pPr>
            <a:r>
              <a:rPr lang="en-GB" dirty="0"/>
              <a:t>Legal sector </a:t>
            </a:r>
            <a:r>
              <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guidance</a:t>
            </a:r>
            <a:endParaRPr lang="en-GB" dirty="0">
              <a:solidFill>
                <a:schemeClr val="accent6">
                  <a:lumMod val="60000"/>
                  <a:lumOff val="40000"/>
                </a:schemeClr>
              </a:solidFill>
            </a:endParaRPr>
          </a:p>
          <a:p>
            <a:pPr marL="0" indent="0">
              <a:lnSpc>
                <a:spcPct val="150000"/>
              </a:lnSpc>
              <a:buFontTx/>
              <a:buNone/>
            </a:pPr>
            <a:r>
              <a:rPr lang="en-GB" dirty="0"/>
              <a:t>Professional Ethics helpline and webchat</a:t>
            </a:r>
          </a:p>
          <a:p>
            <a:pPr marL="0" indent="0">
              <a:lnSpc>
                <a:spcPct val="150000"/>
              </a:lnSpc>
              <a:buNone/>
            </a:pPr>
            <a:r>
              <a:rPr lang="en-GB"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sra.org.uk/staysharp</a:t>
            </a:r>
            <a:r>
              <a:rPr lang="en-GB" dirty="0">
                <a:solidFill>
                  <a:schemeClr val="accent6">
                    <a:lumMod val="60000"/>
                    <a:lumOff val="40000"/>
                  </a:schemeClr>
                </a:solidFill>
              </a:rPr>
              <a:t> </a:t>
            </a:r>
          </a:p>
          <a:p>
            <a:endParaRPr lang="en-GB" dirty="0"/>
          </a:p>
        </p:txBody>
      </p:sp>
      <p:sp>
        <p:nvSpPr>
          <p:cNvPr id="5" name="Graphic 17" descr="Warning">
            <a:extLst>
              <a:ext uri="{FF2B5EF4-FFF2-40B4-BE49-F238E27FC236}">
                <a16:creationId xmlns:a16="http://schemas.microsoft.com/office/drawing/2014/main" id="{7539CFA5-57C5-4021-972D-CB4C434575FB}"/>
              </a:ext>
            </a:extLst>
          </p:cNvPr>
          <p:cNvSpPr/>
          <p:nvPr/>
        </p:nvSpPr>
        <p:spPr>
          <a:xfrm>
            <a:off x="720078" y="1928160"/>
            <a:ext cx="475437" cy="419094"/>
          </a:xfrm>
          <a:custGeom>
            <a:avLst/>
            <a:gdLst>
              <a:gd name="connsiteX0" fmla="*/ 472555 w 475437"/>
              <a:gd name="connsiteY0" fmla="*/ 386019 h 419094"/>
              <a:gd name="connsiteX1" fmla="*/ 257013 w 475437"/>
              <a:gd name="connsiteY1" fmla="*/ 11163 h 419094"/>
              <a:gd name="connsiteX2" fmla="*/ 218976 w 475437"/>
              <a:gd name="connsiteY2" fmla="*/ 11163 h 419094"/>
              <a:gd name="connsiteX3" fmla="*/ 2883 w 475437"/>
              <a:gd name="connsiteY3" fmla="*/ 386019 h 419094"/>
              <a:gd name="connsiteX4" fmla="*/ 22177 w 475437"/>
              <a:gd name="connsiteY4" fmla="*/ 419094 h 419094"/>
              <a:gd name="connsiteX5" fmla="*/ 237719 w 475437"/>
              <a:gd name="connsiteY5" fmla="*/ 419094 h 419094"/>
              <a:gd name="connsiteX6" fmla="*/ 453261 w 475437"/>
              <a:gd name="connsiteY6" fmla="*/ 419094 h 419094"/>
              <a:gd name="connsiteX7" fmla="*/ 472555 w 475437"/>
              <a:gd name="connsiteY7" fmla="*/ 386019 h 419094"/>
              <a:gd name="connsiteX8" fmla="*/ 221181 w 475437"/>
              <a:gd name="connsiteY8" fmla="*/ 99364 h 419094"/>
              <a:gd name="connsiteX9" fmla="*/ 254256 w 475437"/>
              <a:gd name="connsiteY9" fmla="*/ 99364 h 419094"/>
              <a:gd name="connsiteX10" fmla="*/ 254256 w 475437"/>
              <a:gd name="connsiteY10" fmla="*/ 292305 h 419094"/>
              <a:gd name="connsiteX11" fmla="*/ 221181 w 475437"/>
              <a:gd name="connsiteY11" fmla="*/ 292305 h 419094"/>
              <a:gd name="connsiteX12" fmla="*/ 221181 w 475437"/>
              <a:gd name="connsiteY12" fmla="*/ 99364 h 419094"/>
              <a:gd name="connsiteX13" fmla="*/ 237719 w 475437"/>
              <a:gd name="connsiteY13" fmla="*/ 369481 h 419094"/>
              <a:gd name="connsiteX14" fmla="*/ 210156 w 475437"/>
              <a:gd name="connsiteY14" fmla="*/ 341918 h 419094"/>
              <a:gd name="connsiteX15" fmla="*/ 237719 w 475437"/>
              <a:gd name="connsiteY15" fmla="*/ 314355 h 419094"/>
              <a:gd name="connsiteX16" fmla="*/ 265282 w 475437"/>
              <a:gd name="connsiteY16" fmla="*/ 341918 h 419094"/>
              <a:gd name="connsiteX17" fmla="*/ 237719 w 475437"/>
              <a:gd name="connsiteY17" fmla="*/ 369481 h 41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437" h="419094">
                <a:moveTo>
                  <a:pt x="472555" y="386019"/>
                </a:moveTo>
                <a:lnTo>
                  <a:pt x="257013" y="11163"/>
                </a:lnTo>
                <a:cubicBezTo>
                  <a:pt x="248744" y="-3721"/>
                  <a:pt x="227245" y="-3721"/>
                  <a:pt x="218976" y="11163"/>
                </a:cubicBezTo>
                <a:lnTo>
                  <a:pt x="2883" y="386019"/>
                </a:lnTo>
                <a:cubicBezTo>
                  <a:pt x="-5386" y="400903"/>
                  <a:pt x="5088" y="419094"/>
                  <a:pt x="22177" y="419094"/>
                </a:cubicBezTo>
                <a:lnTo>
                  <a:pt x="237719" y="419094"/>
                </a:lnTo>
                <a:lnTo>
                  <a:pt x="453261" y="419094"/>
                </a:lnTo>
                <a:cubicBezTo>
                  <a:pt x="470350" y="419094"/>
                  <a:pt x="480824" y="400903"/>
                  <a:pt x="472555" y="386019"/>
                </a:cubicBezTo>
                <a:close/>
                <a:moveTo>
                  <a:pt x="221181" y="99364"/>
                </a:moveTo>
                <a:lnTo>
                  <a:pt x="254256" y="99364"/>
                </a:lnTo>
                <a:lnTo>
                  <a:pt x="254256" y="292305"/>
                </a:lnTo>
                <a:lnTo>
                  <a:pt x="221181" y="292305"/>
                </a:lnTo>
                <a:lnTo>
                  <a:pt x="221181" y="99364"/>
                </a:lnTo>
                <a:close/>
                <a:moveTo>
                  <a:pt x="237719" y="369481"/>
                </a:moveTo>
                <a:cubicBezTo>
                  <a:pt x="222283" y="369481"/>
                  <a:pt x="210156" y="357353"/>
                  <a:pt x="210156" y="341918"/>
                </a:cubicBezTo>
                <a:cubicBezTo>
                  <a:pt x="210156" y="326483"/>
                  <a:pt x="222283" y="314355"/>
                  <a:pt x="237719" y="314355"/>
                </a:cubicBezTo>
                <a:cubicBezTo>
                  <a:pt x="253154" y="314355"/>
                  <a:pt x="265282" y="326483"/>
                  <a:pt x="265282" y="341918"/>
                </a:cubicBezTo>
                <a:cubicBezTo>
                  <a:pt x="265282" y="357353"/>
                  <a:pt x="253154" y="369481"/>
                  <a:pt x="237719" y="369481"/>
                </a:cubicBezTo>
                <a:close/>
              </a:path>
            </a:pathLst>
          </a:custGeom>
          <a:solidFill>
            <a:srgbClr val="9E1B34"/>
          </a:solidFill>
          <a:ln w="5457" cap="flat">
            <a:noFill/>
            <a:prstDash val="solid"/>
            <a:miter/>
          </a:ln>
        </p:spPr>
        <p:txBody>
          <a:bodyPr rtlCol="0" anchor="ctr"/>
          <a:lstStyle/>
          <a:p>
            <a:endParaRPr lang="en-GB"/>
          </a:p>
        </p:txBody>
      </p:sp>
      <p:grpSp>
        <p:nvGrpSpPr>
          <p:cNvPr id="6" name="Graphic 15" descr="List">
            <a:extLst>
              <a:ext uri="{FF2B5EF4-FFF2-40B4-BE49-F238E27FC236}">
                <a16:creationId xmlns:a16="http://schemas.microsoft.com/office/drawing/2014/main" id="{10618D27-137B-4C0B-B01C-E0A22A4AD11F}"/>
              </a:ext>
            </a:extLst>
          </p:cNvPr>
          <p:cNvGrpSpPr/>
          <p:nvPr/>
        </p:nvGrpSpPr>
        <p:grpSpPr>
          <a:xfrm>
            <a:off x="657188" y="2489725"/>
            <a:ext cx="601216" cy="601216"/>
            <a:chOff x="323528" y="2614598"/>
            <a:chExt cx="601216" cy="601216"/>
          </a:xfrm>
        </p:grpSpPr>
        <p:sp>
          <p:nvSpPr>
            <p:cNvPr id="7" name="Freeform: Shape 6">
              <a:extLst>
                <a:ext uri="{FF2B5EF4-FFF2-40B4-BE49-F238E27FC236}">
                  <a16:creationId xmlns:a16="http://schemas.microsoft.com/office/drawing/2014/main" id="{A16508C0-FB37-4CEC-8558-5FD1703CE835}"/>
                </a:ext>
              </a:extLst>
            </p:cNvPr>
            <p:cNvSpPr/>
            <p:nvPr/>
          </p:nvSpPr>
          <p:spPr>
            <a:xfrm>
              <a:off x="429993" y="2664699"/>
              <a:ext cx="388285" cy="501013"/>
            </a:xfrm>
            <a:custGeom>
              <a:avLst/>
              <a:gdLst>
                <a:gd name="connsiteX0" fmla="*/ 37576 w 388285"/>
                <a:gd name="connsiteY0" fmla="*/ 37576 h 501013"/>
                <a:gd name="connsiteX1" fmla="*/ 350709 w 388285"/>
                <a:gd name="connsiteY1" fmla="*/ 37576 h 501013"/>
                <a:gd name="connsiteX2" fmla="*/ 350709 w 388285"/>
                <a:gd name="connsiteY2" fmla="*/ 463437 h 501013"/>
                <a:gd name="connsiteX3" fmla="*/ 37576 w 388285"/>
                <a:gd name="connsiteY3" fmla="*/ 463437 h 501013"/>
                <a:gd name="connsiteX4" fmla="*/ 37576 w 388285"/>
                <a:gd name="connsiteY4" fmla="*/ 37576 h 501013"/>
                <a:gd name="connsiteX5" fmla="*/ 0 w 388285"/>
                <a:gd name="connsiteY5" fmla="*/ 501013 h 501013"/>
                <a:gd name="connsiteX6" fmla="*/ 388285 w 388285"/>
                <a:gd name="connsiteY6" fmla="*/ 501013 h 501013"/>
                <a:gd name="connsiteX7" fmla="*/ 388285 w 388285"/>
                <a:gd name="connsiteY7" fmla="*/ 0 h 501013"/>
                <a:gd name="connsiteX8" fmla="*/ 0 w 388285"/>
                <a:gd name="connsiteY8" fmla="*/ 0 h 501013"/>
                <a:gd name="connsiteX9" fmla="*/ 0 w 388285"/>
                <a:gd name="connsiteY9" fmla="*/ 501013 h 5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285" h="501013">
                  <a:moveTo>
                    <a:pt x="37576" y="37576"/>
                  </a:moveTo>
                  <a:lnTo>
                    <a:pt x="350709" y="37576"/>
                  </a:lnTo>
                  <a:lnTo>
                    <a:pt x="350709" y="463437"/>
                  </a:lnTo>
                  <a:lnTo>
                    <a:pt x="37576" y="463437"/>
                  </a:lnTo>
                  <a:lnTo>
                    <a:pt x="37576" y="37576"/>
                  </a:lnTo>
                  <a:close/>
                  <a:moveTo>
                    <a:pt x="0" y="501013"/>
                  </a:moveTo>
                  <a:lnTo>
                    <a:pt x="388285" y="501013"/>
                  </a:lnTo>
                  <a:lnTo>
                    <a:pt x="388285" y="0"/>
                  </a:lnTo>
                  <a:lnTo>
                    <a:pt x="0" y="0"/>
                  </a:lnTo>
                  <a:lnTo>
                    <a:pt x="0" y="501013"/>
                  </a:lnTo>
                  <a:close/>
                </a:path>
              </a:pathLst>
            </a:custGeom>
            <a:solidFill>
              <a:srgbClr val="9E1B34"/>
            </a:solidFill>
            <a:ln w="6251"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634B30A4-BC89-4A3D-8A65-CA361A1E01AF}"/>
                </a:ext>
              </a:extLst>
            </p:cNvPr>
            <p:cNvSpPr/>
            <p:nvPr/>
          </p:nvSpPr>
          <p:spPr>
            <a:xfrm>
              <a:off x="511408" y="2739851"/>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0ECE3EAE-571F-4CE0-901C-3D4887BFC4B6}"/>
                </a:ext>
              </a:extLst>
            </p:cNvPr>
            <p:cNvSpPr/>
            <p:nvPr/>
          </p:nvSpPr>
          <p:spPr>
            <a:xfrm>
              <a:off x="611610" y="2752376"/>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C3549077-D02A-4F09-A7FE-1EF54DC64B60}"/>
                </a:ext>
              </a:extLst>
            </p:cNvPr>
            <p:cNvSpPr/>
            <p:nvPr/>
          </p:nvSpPr>
          <p:spPr>
            <a:xfrm>
              <a:off x="511408" y="2840054"/>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B90FCC70-A8B6-43E1-96A6-4F9A2ADCF18A}"/>
                </a:ext>
              </a:extLst>
            </p:cNvPr>
            <p:cNvSpPr/>
            <p:nvPr/>
          </p:nvSpPr>
          <p:spPr>
            <a:xfrm>
              <a:off x="611610" y="2852579"/>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8810EF33-AAB0-4269-862F-9112D318782F}"/>
                </a:ext>
              </a:extLst>
            </p:cNvPr>
            <p:cNvSpPr/>
            <p:nvPr/>
          </p:nvSpPr>
          <p:spPr>
            <a:xfrm>
              <a:off x="511408" y="2940256"/>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13EE739E-BAC3-4A07-AACC-29901DBE9B9C}"/>
                </a:ext>
              </a:extLst>
            </p:cNvPr>
            <p:cNvSpPr/>
            <p:nvPr/>
          </p:nvSpPr>
          <p:spPr>
            <a:xfrm>
              <a:off x="611610" y="2952782"/>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dirty="0"/>
            </a:p>
          </p:txBody>
        </p:sp>
        <p:sp>
          <p:nvSpPr>
            <p:cNvPr id="14" name="Freeform: Shape 13">
              <a:extLst>
                <a:ext uri="{FF2B5EF4-FFF2-40B4-BE49-F238E27FC236}">
                  <a16:creationId xmlns:a16="http://schemas.microsoft.com/office/drawing/2014/main" id="{F1C223AE-0926-4D42-9B0A-B89FD32F872D}"/>
                </a:ext>
              </a:extLst>
            </p:cNvPr>
            <p:cNvSpPr/>
            <p:nvPr/>
          </p:nvSpPr>
          <p:spPr>
            <a:xfrm>
              <a:off x="511408" y="3040459"/>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BBD4C652-9E2F-4652-9810-2381AE939762}"/>
                </a:ext>
              </a:extLst>
            </p:cNvPr>
            <p:cNvSpPr/>
            <p:nvPr/>
          </p:nvSpPr>
          <p:spPr>
            <a:xfrm>
              <a:off x="611610" y="3052984"/>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grpSp>
      <p:sp>
        <p:nvSpPr>
          <p:cNvPr id="16" name="Graphic 13" descr="Books">
            <a:extLst>
              <a:ext uri="{FF2B5EF4-FFF2-40B4-BE49-F238E27FC236}">
                <a16:creationId xmlns:a16="http://schemas.microsoft.com/office/drawing/2014/main" id="{9E02FC55-C310-46CE-986C-06BC825D6559}"/>
              </a:ext>
            </a:extLst>
          </p:cNvPr>
          <p:cNvSpPr/>
          <p:nvPr/>
        </p:nvSpPr>
        <p:spPr>
          <a:xfrm>
            <a:off x="724250" y="3233811"/>
            <a:ext cx="479302" cy="447236"/>
          </a:xfrm>
          <a:custGeom>
            <a:avLst/>
            <a:gdLst>
              <a:gd name="connsiteX0" fmla="*/ 479302 w 479302"/>
              <a:gd name="connsiteY0" fmla="*/ 157517 h 447236"/>
              <a:gd name="connsiteX1" fmla="*/ 450049 w 479302"/>
              <a:gd name="connsiteY1" fmla="*/ 146829 h 447236"/>
              <a:gd name="connsiteX2" fmla="*/ 450049 w 479302"/>
              <a:gd name="connsiteY2" fmla="*/ 85509 h 447236"/>
              <a:gd name="connsiteX3" fmla="*/ 479302 w 479302"/>
              <a:gd name="connsiteY3" fmla="*/ 73133 h 447236"/>
              <a:gd name="connsiteX4" fmla="*/ 281281 w 479302"/>
              <a:gd name="connsiteY4" fmla="*/ 0 h 447236"/>
              <a:gd name="connsiteX5" fmla="*/ 40504 w 479302"/>
              <a:gd name="connsiteY5" fmla="*/ 84384 h 447236"/>
              <a:gd name="connsiteX6" fmla="*/ 16877 w 479302"/>
              <a:gd name="connsiteY6" fmla="*/ 151892 h 447236"/>
              <a:gd name="connsiteX7" fmla="*/ 19690 w 479302"/>
              <a:gd name="connsiteY7" fmla="*/ 176644 h 447236"/>
              <a:gd name="connsiteX8" fmla="*/ 0 w 479302"/>
              <a:gd name="connsiteY8" fmla="*/ 241901 h 447236"/>
              <a:gd name="connsiteX9" fmla="*/ 16877 w 479302"/>
              <a:gd name="connsiteY9" fmla="*/ 290844 h 447236"/>
              <a:gd name="connsiteX10" fmla="*/ 15752 w 479302"/>
              <a:gd name="connsiteY10" fmla="*/ 326286 h 447236"/>
              <a:gd name="connsiteX11" fmla="*/ 45005 w 479302"/>
              <a:gd name="connsiteY11" fmla="*/ 382542 h 447236"/>
              <a:gd name="connsiteX12" fmla="*/ 201397 w 479302"/>
              <a:gd name="connsiteY12" fmla="*/ 447236 h 447236"/>
              <a:gd name="connsiteX13" fmla="*/ 478177 w 479302"/>
              <a:gd name="connsiteY13" fmla="*/ 332474 h 447236"/>
              <a:gd name="connsiteX14" fmla="*/ 448924 w 479302"/>
              <a:gd name="connsiteY14" fmla="*/ 321785 h 447236"/>
              <a:gd name="connsiteX15" fmla="*/ 448924 w 479302"/>
              <a:gd name="connsiteY15" fmla="*/ 259903 h 447236"/>
              <a:gd name="connsiteX16" fmla="*/ 478177 w 479302"/>
              <a:gd name="connsiteY16" fmla="*/ 247527 h 447236"/>
              <a:gd name="connsiteX17" fmla="*/ 433172 w 479302"/>
              <a:gd name="connsiteY17" fmla="*/ 230650 h 447236"/>
              <a:gd name="connsiteX18" fmla="*/ 433172 w 479302"/>
              <a:gd name="connsiteY18" fmla="*/ 176644 h 447236"/>
              <a:gd name="connsiteX19" fmla="*/ 479302 w 479302"/>
              <a:gd name="connsiteY19" fmla="*/ 157517 h 447236"/>
              <a:gd name="connsiteX20" fmla="*/ 47255 w 479302"/>
              <a:gd name="connsiteY20" fmla="*/ 123764 h 447236"/>
              <a:gd name="connsiteX21" fmla="*/ 203647 w 479302"/>
              <a:gd name="connsiteY21" fmla="*/ 185083 h 447236"/>
              <a:gd name="connsiteX22" fmla="*/ 428109 w 479302"/>
              <a:gd name="connsiteY22" fmla="*/ 94510 h 447236"/>
              <a:gd name="connsiteX23" fmla="*/ 428109 w 479302"/>
              <a:gd name="connsiteY23" fmla="*/ 142891 h 447236"/>
              <a:gd name="connsiteX24" fmla="*/ 203647 w 479302"/>
              <a:gd name="connsiteY24" fmla="*/ 236276 h 447236"/>
              <a:gd name="connsiteX25" fmla="*/ 47255 w 479302"/>
              <a:gd name="connsiteY25" fmla="*/ 174394 h 447236"/>
              <a:gd name="connsiteX26" fmla="*/ 47255 w 479302"/>
              <a:gd name="connsiteY26" fmla="*/ 123764 h 447236"/>
              <a:gd name="connsiteX27" fmla="*/ 426984 w 479302"/>
              <a:gd name="connsiteY27" fmla="*/ 317847 h 447236"/>
              <a:gd name="connsiteX28" fmla="*/ 202522 w 479302"/>
              <a:gd name="connsiteY28" fmla="*/ 410670 h 447236"/>
              <a:gd name="connsiteX29" fmla="*/ 45567 w 479302"/>
              <a:gd name="connsiteY29" fmla="*/ 348788 h 447236"/>
              <a:gd name="connsiteX30" fmla="*/ 45567 w 479302"/>
              <a:gd name="connsiteY30" fmla="*/ 304908 h 447236"/>
              <a:gd name="connsiteX31" fmla="*/ 185645 w 479302"/>
              <a:gd name="connsiteY31" fmla="*/ 362290 h 447236"/>
              <a:gd name="connsiteX32" fmla="*/ 427547 w 479302"/>
              <a:gd name="connsiteY32" fmla="*/ 266654 h 447236"/>
              <a:gd name="connsiteX33" fmla="*/ 426984 w 479302"/>
              <a:gd name="connsiteY33" fmla="*/ 317847 h 447236"/>
              <a:gd name="connsiteX34" fmla="*/ 411232 w 479302"/>
              <a:gd name="connsiteY34" fmla="*/ 233463 h 447236"/>
              <a:gd name="connsiteX35" fmla="*/ 186770 w 479302"/>
              <a:gd name="connsiteY35" fmla="*/ 326286 h 447236"/>
              <a:gd name="connsiteX36" fmla="*/ 30378 w 479302"/>
              <a:gd name="connsiteY36" fmla="*/ 264404 h 447236"/>
              <a:gd name="connsiteX37" fmla="*/ 30378 w 479302"/>
              <a:gd name="connsiteY37" fmla="*/ 213773 h 447236"/>
              <a:gd name="connsiteX38" fmla="*/ 191271 w 479302"/>
              <a:gd name="connsiteY38" fmla="*/ 277905 h 447236"/>
              <a:gd name="connsiteX39" fmla="*/ 411795 w 479302"/>
              <a:gd name="connsiteY39" fmla="*/ 185645 h 447236"/>
              <a:gd name="connsiteX40" fmla="*/ 411795 w 479302"/>
              <a:gd name="connsiteY40" fmla="*/ 233463 h 4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79302" h="447236">
                <a:moveTo>
                  <a:pt x="479302" y="157517"/>
                </a:moveTo>
                <a:lnTo>
                  <a:pt x="450049" y="146829"/>
                </a:lnTo>
                <a:lnTo>
                  <a:pt x="450049" y="85509"/>
                </a:lnTo>
                <a:lnTo>
                  <a:pt x="479302" y="73133"/>
                </a:lnTo>
                <a:lnTo>
                  <a:pt x="281281" y="0"/>
                </a:lnTo>
                <a:lnTo>
                  <a:pt x="40504" y="84384"/>
                </a:lnTo>
                <a:cubicBezTo>
                  <a:pt x="17439" y="95635"/>
                  <a:pt x="16877" y="126576"/>
                  <a:pt x="16877" y="151892"/>
                </a:cubicBezTo>
                <a:cubicBezTo>
                  <a:pt x="16877" y="160330"/>
                  <a:pt x="18002" y="168768"/>
                  <a:pt x="19690" y="176644"/>
                </a:cubicBezTo>
                <a:cubicBezTo>
                  <a:pt x="563" y="189021"/>
                  <a:pt x="0" y="217711"/>
                  <a:pt x="0" y="241901"/>
                </a:cubicBezTo>
                <a:cubicBezTo>
                  <a:pt x="0" y="261591"/>
                  <a:pt x="4500" y="279593"/>
                  <a:pt x="16877" y="290844"/>
                </a:cubicBezTo>
                <a:cubicBezTo>
                  <a:pt x="14064" y="300408"/>
                  <a:pt x="15752" y="312222"/>
                  <a:pt x="15752" y="326286"/>
                </a:cubicBezTo>
                <a:cubicBezTo>
                  <a:pt x="15752" y="351601"/>
                  <a:pt x="22502" y="374666"/>
                  <a:pt x="45005" y="382542"/>
                </a:cubicBezTo>
                <a:lnTo>
                  <a:pt x="201397" y="447236"/>
                </a:lnTo>
                <a:lnTo>
                  <a:pt x="478177" y="332474"/>
                </a:lnTo>
                <a:lnTo>
                  <a:pt x="448924" y="321785"/>
                </a:lnTo>
                <a:lnTo>
                  <a:pt x="448924" y="259903"/>
                </a:lnTo>
                <a:lnTo>
                  <a:pt x="478177" y="247527"/>
                </a:lnTo>
                <a:lnTo>
                  <a:pt x="433172" y="230650"/>
                </a:lnTo>
                <a:lnTo>
                  <a:pt x="433172" y="176644"/>
                </a:lnTo>
                <a:lnTo>
                  <a:pt x="479302" y="157517"/>
                </a:lnTo>
                <a:close/>
                <a:moveTo>
                  <a:pt x="47255" y="123764"/>
                </a:moveTo>
                <a:lnTo>
                  <a:pt x="203647" y="185083"/>
                </a:lnTo>
                <a:lnTo>
                  <a:pt x="428109" y="94510"/>
                </a:lnTo>
                <a:lnTo>
                  <a:pt x="428109" y="142891"/>
                </a:lnTo>
                <a:lnTo>
                  <a:pt x="203647" y="236276"/>
                </a:lnTo>
                <a:lnTo>
                  <a:pt x="47255" y="174394"/>
                </a:lnTo>
                <a:lnTo>
                  <a:pt x="47255" y="123764"/>
                </a:lnTo>
                <a:close/>
                <a:moveTo>
                  <a:pt x="426984" y="317847"/>
                </a:moveTo>
                <a:lnTo>
                  <a:pt x="202522" y="410670"/>
                </a:lnTo>
                <a:lnTo>
                  <a:pt x="45567" y="348788"/>
                </a:lnTo>
                <a:lnTo>
                  <a:pt x="45567" y="304908"/>
                </a:lnTo>
                <a:lnTo>
                  <a:pt x="185645" y="362290"/>
                </a:lnTo>
                <a:lnTo>
                  <a:pt x="427547" y="266654"/>
                </a:lnTo>
                <a:lnTo>
                  <a:pt x="426984" y="317847"/>
                </a:lnTo>
                <a:close/>
                <a:moveTo>
                  <a:pt x="411232" y="233463"/>
                </a:moveTo>
                <a:lnTo>
                  <a:pt x="186770" y="326286"/>
                </a:lnTo>
                <a:lnTo>
                  <a:pt x="30378" y="264404"/>
                </a:lnTo>
                <a:lnTo>
                  <a:pt x="30378" y="213773"/>
                </a:lnTo>
                <a:lnTo>
                  <a:pt x="191271" y="277905"/>
                </a:lnTo>
                <a:lnTo>
                  <a:pt x="411795" y="185645"/>
                </a:lnTo>
                <a:lnTo>
                  <a:pt x="411795" y="233463"/>
                </a:lnTo>
                <a:close/>
              </a:path>
            </a:pathLst>
          </a:custGeom>
          <a:solidFill>
            <a:srgbClr val="9E1B34"/>
          </a:solidFill>
          <a:ln w="5556" cap="flat">
            <a:noFill/>
            <a:prstDash val="solid"/>
            <a:miter/>
          </a:ln>
        </p:spPr>
        <p:txBody>
          <a:bodyPr rtlCol="0" anchor="ctr"/>
          <a:lstStyle/>
          <a:p>
            <a:endParaRPr lang="en-GB" dirty="0"/>
          </a:p>
        </p:txBody>
      </p:sp>
      <p:sp>
        <p:nvSpPr>
          <p:cNvPr id="17" name="Graphic 19" descr="Monitor">
            <a:extLst>
              <a:ext uri="{FF2B5EF4-FFF2-40B4-BE49-F238E27FC236}">
                <a16:creationId xmlns:a16="http://schemas.microsoft.com/office/drawing/2014/main" id="{6E28BC8A-D7D1-4857-889F-CC8DB2E23A02}"/>
              </a:ext>
            </a:extLst>
          </p:cNvPr>
          <p:cNvSpPr/>
          <p:nvPr/>
        </p:nvSpPr>
        <p:spPr>
          <a:xfrm>
            <a:off x="710066" y="1405061"/>
            <a:ext cx="512260" cy="435421"/>
          </a:xfrm>
          <a:custGeom>
            <a:avLst/>
            <a:gdLst>
              <a:gd name="connsiteX0" fmla="*/ 473841 w 512260"/>
              <a:gd name="connsiteY0" fmla="*/ 320163 h 435421"/>
              <a:gd name="connsiteX1" fmla="*/ 38420 w 512260"/>
              <a:gd name="connsiteY1" fmla="*/ 320163 h 435421"/>
              <a:gd name="connsiteX2" fmla="*/ 38420 w 512260"/>
              <a:gd name="connsiteY2" fmla="*/ 38420 h 435421"/>
              <a:gd name="connsiteX3" fmla="*/ 473841 w 512260"/>
              <a:gd name="connsiteY3" fmla="*/ 38420 h 435421"/>
              <a:gd name="connsiteX4" fmla="*/ 473841 w 512260"/>
              <a:gd name="connsiteY4" fmla="*/ 320163 h 435421"/>
              <a:gd name="connsiteX5" fmla="*/ 486648 w 512260"/>
              <a:gd name="connsiteY5" fmla="*/ 0 h 435421"/>
              <a:gd name="connsiteX6" fmla="*/ 25613 w 512260"/>
              <a:gd name="connsiteY6" fmla="*/ 0 h 435421"/>
              <a:gd name="connsiteX7" fmla="*/ 0 w 512260"/>
              <a:gd name="connsiteY7" fmla="*/ 25613 h 435421"/>
              <a:gd name="connsiteX8" fmla="*/ 0 w 512260"/>
              <a:gd name="connsiteY8" fmla="*/ 332970 h 435421"/>
              <a:gd name="connsiteX9" fmla="*/ 25613 w 512260"/>
              <a:gd name="connsiteY9" fmla="*/ 358583 h 435421"/>
              <a:gd name="connsiteX10" fmla="*/ 204904 w 512260"/>
              <a:gd name="connsiteY10" fmla="*/ 358583 h 435421"/>
              <a:gd name="connsiteX11" fmla="*/ 204904 w 512260"/>
              <a:gd name="connsiteY11" fmla="*/ 397002 h 435421"/>
              <a:gd name="connsiteX12" fmla="*/ 140872 w 512260"/>
              <a:gd name="connsiteY12" fmla="*/ 397002 h 435421"/>
              <a:gd name="connsiteX13" fmla="*/ 140872 w 512260"/>
              <a:gd name="connsiteY13" fmla="*/ 435422 h 435421"/>
              <a:gd name="connsiteX14" fmla="*/ 371389 w 512260"/>
              <a:gd name="connsiteY14" fmla="*/ 435422 h 435421"/>
              <a:gd name="connsiteX15" fmla="*/ 371389 w 512260"/>
              <a:gd name="connsiteY15" fmla="*/ 397002 h 435421"/>
              <a:gd name="connsiteX16" fmla="*/ 307357 w 512260"/>
              <a:gd name="connsiteY16" fmla="*/ 397002 h 435421"/>
              <a:gd name="connsiteX17" fmla="*/ 307357 w 512260"/>
              <a:gd name="connsiteY17" fmla="*/ 358583 h 435421"/>
              <a:gd name="connsiteX18" fmla="*/ 486648 w 512260"/>
              <a:gd name="connsiteY18" fmla="*/ 358583 h 435421"/>
              <a:gd name="connsiteX19" fmla="*/ 512261 w 512260"/>
              <a:gd name="connsiteY19" fmla="*/ 332970 h 435421"/>
              <a:gd name="connsiteX20" fmla="*/ 512261 w 512260"/>
              <a:gd name="connsiteY20" fmla="*/ 25613 h 435421"/>
              <a:gd name="connsiteX21" fmla="*/ 486648 w 512260"/>
              <a:gd name="connsiteY21" fmla="*/ 0 h 43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2260" h="435421">
                <a:moveTo>
                  <a:pt x="473841" y="320163"/>
                </a:moveTo>
                <a:lnTo>
                  <a:pt x="38420" y="320163"/>
                </a:lnTo>
                <a:lnTo>
                  <a:pt x="38420" y="38420"/>
                </a:lnTo>
                <a:lnTo>
                  <a:pt x="473841" y="38420"/>
                </a:lnTo>
                <a:lnTo>
                  <a:pt x="473841" y="320163"/>
                </a:lnTo>
                <a:close/>
                <a:moveTo>
                  <a:pt x="486648" y="0"/>
                </a:moveTo>
                <a:lnTo>
                  <a:pt x="25613" y="0"/>
                </a:lnTo>
                <a:cubicBezTo>
                  <a:pt x="11526" y="0"/>
                  <a:pt x="0" y="11526"/>
                  <a:pt x="0" y="25613"/>
                </a:cubicBezTo>
                <a:lnTo>
                  <a:pt x="0" y="332970"/>
                </a:lnTo>
                <a:cubicBezTo>
                  <a:pt x="0" y="347057"/>
                  <a:pt x="11526" y="358583"/>
                  <a:pt x="25613" y="358583"/>
                </a:cubicBezTo>
                <a:lnTo>
                  <a:pt x="204904" y="358583"/>
                </a:lnTo>
                <a:lnTo>
                  <a:pt x="204904" y="397002"/>
                </a:lnTo>
                <a:lnTo>
                  <a:pt x="140872" y="397002"/>
                </a:lnTo>
                <a:lnTo>
                  <a:pt x="140872" y="435422"/>
                </a:lnTo>
                <a:lnTo>
                  <a:pt x="371389" y="435422"/>
                </a:lnTo>
                <a:lnTo>
                  <a:pt x="371389" y="397002"/>
                </a:lnTo>
                <a:lnTo>
                  <a:pt x="307357" y="397002"/>
                </a:lnTo>
                <a:lnTo>
                  <a:pt x="307357" y="358583"/>
                </a:lnTo>
                <a:lnTo>
                  <a:pt x="486648" y="358583"/>
                </a:lnTo>
                <a:cubicBezTo>
                  <a:pt x="500735" y="358583"/>
                  <a:pt x="512261" y="347057"/>
                  <a:pt x="512261" y="332970"/>
                </a:cubicBezTo>
                <a:lnTo>
                  <a:pt x="512261" y="25613"/>
                </a:lnTo>
                <a:cubicBezTo>
                  <a:pt x="512261" y="11526"/>
                  <a:pt x="500735" y="0"/>
                  <a:pt x="486648" y="0"/>
                </a:cubicBezTo>
                <a:close/>
              </a:path>
            </a:pathLst>
          </a:custGeom>
          <a:solidFill>
            <a:srgbClr val="9E1B34"/>
          </a:solidFill>
          <a:ln w="6350" cap="flat">
            <a:noFill/>
            <a:prstDash val="solid"/>
            <a:miter/>
          </a:ln>
        </p:spPr>
        <p:txBody>
          <a:bodyPr rtlCol="0" anchor="ctr"/>
          <a:lstStyle/>
          <a:p>
            <a:endParaRPr lang="en-GB"/>
          </a:p>
        </p:txBody>
      </p:sp>
      <p:grpSp>
        <p:nvGrpSpPr>
          <p:cNvPr id="18" name="Graphic 12" descr="Call center">
            <a:extLst>
              <a:ext uri="{FF2B5EF4-FFF2-40B4-BE49-F238E27FC236}">
                <a16:creationId xmlns:a16="http://schemas.microsoft.com/office/drawing/2014/main" id="{6DA9E35D-5B24-4AD7-89B3-1A545A095CFE}"/>
              </a:ext>
            </a:extLst>
          </p:cNvPr>
          <p:cNvGrpSpPr/>
          <p:nvPr/>
        </p:nvGrpSpPr>
        <p:grpSpPr>
          <a:xfrm>
            <a:off x="696478" y="3874019"/>
            <a:ext cx="409808" cy="550680"/>
            <a:chOff x="421065" y="3886432"/>
            <a:chExt cx="409808" cy="550680"/>
          </a:xfrm>
        </p:grpSpPr>
        <p:sp>
          <p:nvSpPr>
            <p:cNvPr id="19" name="Freeform: Shape 18">
              <a:extLst>
                <a:ext uri="{FF2B5EF4-FFF2-40B4-BE49-F238E27FC236}">
                  <a16:creationId xmlns:a16="http://schemas.microsoft.com/office/drawing/2014/main" id="{62D43A54-E674-4627-8022-FB2049868037}"/>
                </a:ext>
              </a:extLst>
            </p:cNvPr>
            <p:cNvSpPr/>
            <p:nvPr/>
          </p:nvSpPr>
          <p:spPr>
            <a:xfrm>
              <a:off x="421065" y="4232208"/>
              <a:ext cx="409808" cy="204904"/>
            </a:xfrm>
            <a:custGeom>
              <a:avLst/>
              <a:gdLst>
                <a:gd name="connsiteX0" fmla="*/ 389318 w 409808"/>
                <a:gd name="connsiteY0" fmla="*/ 61471 h 204904"/>
                <a:gd name="connsiteX1" fmla="*/ 289427 w 409808"/>
                <a:gd name="connsiteY1" fmla="*/ 12807 h 204904"/>
                <a:gd name="connsiteX2" fmla="*/ 204904 w 409808"/>
                <a:gd name="connsiteY2" fmla="*/ 0 h 204904"/>
                <a:gd name="connsiteX3" fmla="*/ 120381 w 409808"/>
                <a:gd name="connsiteY3" fmla="*/ 12807 h 204904"/>
                <a:gd name="connsiteX4" fmla="*/ 20490 w 409808"/>
                <a:gd name="connsiteY4" fmla="*/ 61471 h 204904"/>
                <a:gd name="connsiteX5" fmla="*/ 0 w 409808"/>
                <a:gd name="connsiteY5" fmla="*/ 102452 h 204904"/>
                <a:gd name="connsiteX6" fmla="*/ 0 w 409808"/>
                <a:gd name="connsiteY6" fmla="*/ 204904 h 204904"/>
                <a:gd name="connsiteX7" fmla="*/ 409809 w 409808"/>
                <a:gd name="connsiteY7" fmla="*/ 204904 h 204904"/>
                <a:gd name="connsiteX8" fmla="*/ 409809 w 409808"/>
                <a:gd name="connsiteY8" fmla="*/ 102452 h 204904"/>
                <a:gd name="connsiteX9" fmla="*/ 389318 w 409808"/>
                <a:gd name="connsiteY9" fmla="*/ 61471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808" h="204904">
                  <a:moveTo>
                    <a:pt x="389318" y="61471"/>
                  </a:moveTo>
                  <a:cubicBezTo>
                    <a:pt x="361144" y="38420"/>
                    <a:pt x="325286" y="23052"/>
                    <a:pt x="289427" y="12807"/>
                  </a:cubicBezTo>
                  <a:cubicBezTo>
                    <a:pt x="263814" y="5123"/>
                    <a:pt x="235640" y="0"/>
                    <a:pt x="204904" y="0"/>
                  </a:cubicBezTo>
                  <a:cubicBezTo>
                    <a:pt x="176730" y="0"/>
                    <a:pt x="148556" y="5123"/>
                    <a:pt x="120381" y="12807"/>
                  </a:cubicBezTo>
                  <a:cubicBezTo>
                    <a:pt x="84523" y="23052"/>
                    <a:pt x="48665" y="40981"/>
                    <a:pt x="20490" y="61471"/>
                  </a:cubicBezTo>
                  <a:cubicBezTo>
                    <a:pt x="7684" y="71717"/>
                    <a:pt x="0" y="87084"/>
                    <a:pt x="0" y="102452"/>
                  </a:cubicBezTo>
                  <a:lnTo>
                    <a:pt x="0" y="204904"/>
                  </a:lnTo>
                  <a:lnTo>
                    <a:pt x="409809" y="204904"/>
                  </a:lnTo>
                  <a:lnTo>
                    <a:pt x="409809" y="102452"/>
                  </a:lnTo>
                  <a:cubicBezTo>
                    <a:pt x="409809" y="87084"/>
                    <a:pt x="402125" y="71717"/>
                    <a:pt x="389318" y="61471"/>
                  </a:cubicBezTo>
                  <a:close/>
                </a:path>
              </a:pathLst>
            </a:custGeom>
            <a:solidFill>
              <a:srgbClr val="9E1B34"/>
            </a:solidFill>
            <a:ln w="6350"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D76BB3EF-5CE6-4A5F-95D0-1C9C198F903D}"/>
                </a:ext>
              </a:extLst>
            </p:cNvPr>
            <p:cNvSpPr/>
            <p:nvPr/>
          </p:nvSpPr>
          <p:spPr>
            <a:xfrm>
              <a:off x="513272" y="3950464"/>
              <a:ext cx="286225" cy="243323"/>
            </a:xfrm>
            <a:custGeom>
              <a:avLst/>
              <a:gdLst>
                <a:gd name="connsiteX0" fmla="*/ 12807 w 286225"/>
                <a:gd name="connsiteY0" fmla="*/ 66594 h 243323"/>
                <a:gd name="connsiteX1" fmla="*/ 21771 w 286225"/>
                <a:gd name="connsiteY1" fmla="*/ 62752 h 243323"/>
                <a:gd name="connsiteX2" fmla="*/ 21771 w 286225"/>
                <a:gd name="connsiteY2" fmla="*/ 62752 h 243323"/>
                <a:gd name="connsiteX3" fmla="*/ 112697 w 286225"/>
                <a:gd name="connsiteY3" fmla="*/ 25613 h 243323"/>
                <a:gd name="connsiteX4" fmla="*/ 240763 w 286225"/>
                <a:gd name="connsiteY4" fmla="*/ 153678 h 243323"/>
                <a:gd name="connsiteX5" fmla="*/ 240763 w 286225"/>
                <a:gd name="connsiteY5" fmla="*/ 183133 h 243323"/>
                <a:gd name="connsiteX6" fmla="*/ 167125 w 286225"/>
                <a:gd name="connsiteY6" fmla="*/ 207466 h 243323"/>
                <a:gd name="connsiteX7" fmla="*/ 157520 w 286225"/>
                <a:gd name="connsiteY7" fmla="*/ 204904 h 243323"/>
                <a:gd name="connsiteX8" fmla="*/ 138310 w 286225"/>
                <a:gd name="connsiteY8" fmla="*/ 224114 h 243323"/>
                <a:gd name="connsiteX9" fmla="*/ 157520 w 286225"/>
                <a:gd name="connsiteY9" fmla="*/ 243324 h 243323"/>
                <a:gd name="connsiteX10" fmla="*/ 175449 w 286225"/>
                <a:gd name="connsiteY10" fmla="*/ 231798 h 243323"/>
                <a:gd name="connsiteX11" fmla="*/ 277261 w 286225"/>
                <a:gd name="connsiteY11" fmla="*/ 197861 h 243323"/>
                <a:gd name="connsiteX12" fmla="*/ 286226 w 286225"/>
                <a:gd name="connsiteY12" fmla="*/ 185695 h 243323"/>
                <a:gd name="connsiteX13" fmla="*/ 286226 w 286225"/>
                <a:gd name="connsiteY13" fmla="*/ 128065 h 243323"/>
                <a:gd name="connsiteX14" fmla="*/ 273419 w 286225"/>
                <a:gd name="connsiteY14" fmla="*/ 115259 h 243323"/>
                <a:gd name="connsiteX15" fmla="*/ 261893 w 286225"/>
                <a:gd name="connsiteY15" fmla="*/ 115259 h 243323"/>
                <a:gd name="connsiteX16" fmla="*/ 112697 w 286225"/>
                <a:gd name="connsiteY16" fmla="*/ 0 h 243323"/>
                <a:gd name="connsiteX17" fmla="*/ 5123 w 286225"/>
                <a:gd name="connsiteY17" fmla="*/ 43542 h 243323"/>
                <a:gd name="connsiteX18" fmla="*/ 0 w 286225"/>
                <a:gd name="connsiteY18" fmla="*/ 53787 h 243323"/>
                <a:gd name="connsiteX19" fmla="*/ 12807 w 286225"/>
                <a:gd name="connsiteY19" fmla="*/ 66594 h 24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6225" h="243323">
                  <a:moveTo>
                    <a:pt x="12807" y="66594"/>
                  </a:moveTo>
                  <a:cubicBezTo>
                    <a:pt x="16648" y="66594"/>
                    <a:pt x="19850" y="65313"/>
                    <a:pt x="21771" y="62752"/>
                  </a:cubicBezTo>
                  <a:lnTo>
                    <a:pt x="21771" y="62752"/>
                  </a:lnTo>
                  <a:cubicBezTo>
                    <a:pt x="45463" y="39700"/>
                    <a:pt x="77479" y="25613"/>
                    <a:pt x="112697" y="25613"/>
                  </a:cubicBezTo>
                  <a:cubicBezTo>
                    <a:pt x="183133" y="25613"/>
                    <a:pt x="240763" y="83242"/>
                    <a:pt x="240763" y="153678"/>
                  </a:cubicBezTo>
                  <a:lnTo>
                    <a:pt x="240763" y="183133"/>
                  </a:lnTo>
                  <a:lnTo>
                    <a:pt x="167125" y="207466"/>
                  </a:lnTo>
                  <a:cubicBezTo>
                    <a:pt x="163923" y="206185"/>
                    <a:pt x="160722" y="204904"/>
                    <a:pt x="157520" y="204904"/>
                  </a:cubicBezTo>
                  <a:cubicBezTo>
                    <a:pt x="146635" y="204904"/>
                    <a:pt x="138310" y="213229"/>
                    <a:pt x="138310" y="224114"/>
                  </a:cubicBezTo>
                  <a:cubicBezTo>
                    <a:pt x="138310" y="235000"/>
                    <a:pt x="146635" y="243324"/>
                    <a:pt x="157520" y="243324"/>
                  </a:cubicBezTo>
                  <a:cubicBezTo>
                    <a:pt x="165204" y="243324"/>
                    <a:pt x="172248" y="238842"/>
                    <a:pt x="175449" y="231798"/>
                  </a:cubicBezTo>
                  <a:lnTo>
                    <a:pt x="277261" y="197861"/>
                  </a:lnTo>
                  <a:cubicBezTo>
                    <a:pt x="282384" y="195940"/>
                    <a:pt x="286226" y="191458"/>
                    <a:pt x="286226" y="185695"/>
                  </a:cubicBezTo>
                  <a:lnTo>
                    <a:pt x="286226" y="128065"/>
                  </a:lnTo>
                  <a:cubicBezTo>
                    <a:pt x="286226" y="121022"/>
                    <a:pt x="280463" y="115259"/>
                    <a:pt x="273419" y="115259"/>
                  </a:cubicBezTo>
                  <a:lnTo>
                    <a:pt x="261893" y="115259"/>
                  </a:lnTo>
                  <a:cubicBezTo>
                    <a:pt x="244605" y="49305"/>
                    <a:pt x="184414" y="0"/>
                    <a:pt x="112697" y="0"/>
                  </a:cubicBezTo>
                  <a:cubicBezTo>
                    <a:pt x="71076" y="0"/>
                    <a:pt x="33297" y="16648"/>
                    <a:pt x="5123" y="43542"/>
                  </a:cubicBezTo>
                  <a:cubicBezTo>
                    <a:pt x="1921" y="46103"/>
                    <a:pt x="0" y="49305"/>
                    <a:pt x="0" y="53787"/>
                  </a:cubicBezTo>
                  <a:cubicBezTo>
                    <a:pt x="0" y="60831"/>
                    <a:pt x="5763" y="66594"/>
                    <a:pt x="12807" y="66594"/>
                  </a:cubicBezTo>
                  <a:close/>
                </a:path>
              </a:pathLst>
            </a:custGeom>
            <a:solidFill>
              <a:srgbClr val="9E1B34"/>
            </a:solidFill>
            <a:ln w="6350"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416CFF5E-A36A-4EF6-8742-D2DDAB18683D}"/>
                </a:ext>
              </a:extLst>
            </p:cNvPr>
            <p:cNvSpPr/>
            <p:nvPr/>
          </p:nvSpPr>
          <p:spPr>
            <a:xfrm>
              <a:off x="519778" y="3886432"/>
              <a:ext cx="204904" cy="204904"/>
            </a:xfrm>
            <a:custGeom>
              <a:avLst/>
              <a:gdLst>
                <a:gd name="connsiteX0" fmla="*/ 204264 w 204904"/>
                <a:gd name="connsiteY0" fmla="*/ 113338 h 204904"/>
                <a:gd name="connsiteX1" fmla="*/ 204904 w 204904"/>
                <a:gd name="connsiteY1" fmla="*/ 102452 h 204904"/>
                <a:gd name="connsiteX2" fmla="*/ 102452 w 204904"/>
                <a:gd name="connsiteY2" fmla="*/ 0 h 204904"/>
                <a:gd name="connsiteX3" fmla="*/ 0 w 204904"/>
                <a:gd name="connsiteY3" fmla="*/ 102452 h 204904"/>
                <a:gd name="connsiteX4" fmla="*/ 102452 w 204904"/>
                <a:gd name="connsiteY4" fmla="*/ 204904 h 204904"/>
                <a:gd name="connsiteX5" fmla="*/ 108855 w 204904"/>
                <a:gd name="connsiteY5" fmla="*/ 204264 h 204904"/>
                <a:gd name="connsiteX6" fmla="*/ 108855 w 204904"/>
                <a:gd name="connsiteY6" fmla="*/ 172888 h 204904"/>
                <a:gd name="connsiteX7" fmla="*/ 108855 w 204904"/>
                <a:gd name="connsiteY7" fmla="*/ 172888 h 204904"/>
                <a:gd name="connsiteX8" fmla="*/ 112697 w 204904"/>
                <a:gd name="connsiteY8" fmla="*/ 155599 h 204904"/>
                <a:gd name="connsiteX9" fmla="*/ 135109 w 204904"/>
                <a:gd name="connsiteY9" fmla="*/ 136389 h 204904"/>
                <a:gd name="connsiteX10" fmla="*/ 204264 w 204904"/>
                <a:gd name="connsiteY10" fmla="*/ 113338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904" h="204904">
                  <a:moveTo>
                    <a:pt x="204264" y="113338"/>
                  </a:moveTo>
                  <a:cubicBezTo>
                    <a:pt x="204904" y="109496"/>
                    <a:pt x="204904" y="106294"/>
                    <a:pt x="204904" y="102452"/>
                  </a:cubicBezTo>
                  <a:cubicBezTo>
                    <a:pt x="204904" y="46103"/>
                    <a:pt x="158801" y="0"/>
                    <a:pt x="102452" y="0"/>
                  </a:cubicBezTo>
                  <a:cubicBezTo>
                    <a:pt x="46103" y="0"/>
                    <a:pt x="0" y="46103"/>
                    <a:pt x="0" y="102452"/>
                  </a:cubicBezTo>
                  <a:cubicBezTo>
                    <a:pt x="0" y="158801"/>
                    <a:pt x="46103" y="204904"/>
                    <a:pt x="102452" y="204904"/>
                  </a:cubicBezTo>
                  <a:cubicBezTo>
                    <a:pt x="104373" y="204904"/>
                    <a:pt x="106934" y="204904"/>
                    <a:pt x="108855" y="204264"/>
                  </a:cubicBezTo>
                  <a:lnTo>
                    <a:pt x="108855" y="172888"/>
                  </a:lnTo>
                  <a:lnTo>
                    <a:pt x="108855" y="172888"/>
                  </a:lnTo>
                  <a:cubicBezTo>
                    <a:pt x="108855" y="167125"/>
                    <a:pt x="110136" y="161362"/>
                    <a:pt x="112697" y="155599"/>
                  </a:cubicBezTo>
                  <a:cubicBezTo>
                    <a:pt x="117180" y="146635"/>
                    <a:pt x="124864" y="139591"/>
                    <a:pt x="135109" y="136389"/>
                  </a:cubicBezTo>
                  <a:lnTo>
                    <a:pt x="204264" y="113338"/>
                  </a:lnTo>
                  <a:close/>
                </a:path>
              </a:pathLst>
            </a:custGeom>
            <a:solidFill>
              <a:srgbClr val="9E1B34"/>
            </a:solidFill>
            <a:ln w="6350" cap="flat">
              <a:noFill/>
              <a:prstDash val="solid"/>
              <a:miter/>
            </a:ln>
          </p:spPr>
          <p:txBody>
            <a:bodyPr rtlCol="0" anchor="ctr"/>
            <a:lstStyle/>
            <a:p>
              <a:endParaRPr lang="en-GB"/>
            </a:p>
          </p:txBody>
        </p:sp>
      </p:grpSp>
    </p:spTree>
    <p:extLst>
      <p:ext uri="{BB962C8B-B14F-4D97-AF65-F5344CB8AC3E}">
        <p14:creationId xmlns:p14="http://schemas.microsoft.com/office/powerpoint/2010/main" val="3013251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360868-4BE4-4B11-BF39-2C5D5B6E5DE2}"/>
              </a:ext>
            </a:extLst>
          </p:cNvPr>
          <p:cNvSpPr>
            <a:spLocks noGrp="1"/>
          </p:cNvSpPr>
          <p:nvPr>
            <p:ph type="title"/>
          </p:nvPr>
        </p:nvSpPr>
        <p:spPr>
          <a:xfrm>
            <a:off x="250824" y="123478"/>
            <a:ext cx="5113263" cy="857250"/>
          </a:xfrm>
        </p:spPr>
        <p:txBody>
          <a:bodyPr/>
          <a:lstStyle/>
          <a:p>
            <a:r>
              <a:rPr lang="en-GB" dirty="0"/>
              <a:t>AML visits </a:t>
            </a:r>
          </a:p>
        </p:txBody>
      </p:sp>
      <p:sp>
        <p:nvSpPr>
          <p:cNvPr id="40" name="Rectangle 39">
            <a:extLst>
              <a:ext uri="{FF2B5EF4-FFF2-40B4-BE49-F238E27FC236}">
                <a16:creationId xmlns:a16="http://schemas.microsoft.com/office/drawing/2014/main" id="{36012808-231D-4C64-8263-EB01347B0188}"/>
              </a:ext>
            </a:extLst>
          </p:cNvPr>
          <p:cNvSpPr/>
          <p:nvPr/>
        </p:nvSpPr>
        <p:spPr>
          <a:xfrm>
            <a:off x="1165457" y="4426968"/>
            <a:ext cx="5040560" cy="400110"/>
          </a:xfrm>
          <a:prstGeom prst="rect">
            <a:avLst/>
          </a:prstGeom>
        </p:spPr>
        <p:txBody>
          <a:bodyPr wrap="square">
            <a:spAutoFit/>
          </a:bodyPr>
          <a:lstStyle/>
          <a:p>
            <a:pPr algn="l"/>
            <a:r>
              <a:rPr lang="en-GB" sz="2000" dirty="0"/>
              <a:t>Further checks planned for the future  </a:t>
            </a:r>
          </a:p>
        </p:txBody>
      </p:sp>
      <p:grpSp>
        <p:nvGrpSpPr>
          <p:cNvPr id="59" name="Group 58">
            <a:extLst>
              <a:ext uri="{FF2B5EF4-FFF2-40B4-BE49-F238E27FC236}">
                <a16:creationId xmlns:a16="http://schemas.microsoft.com/office/drawing/2014/main" id="{151FAD24-1F80-465C-ADB6-F6B0760D347E}"/>
              </a:ext>
            </a:extLst>
          </p:cNvPr>
          <p:cNvGrpSpPr/>
          <p:nvPr/>
        </p:nvGrpSpPr>
        <p:grpSpPr>
          <a:xfrm>
            <a:off x="250824" y="1657350"/>
            <a:ext cx="8791994" cy="2063129"/>
            <a:chOff x="506524" y="2419835"/>
            <a:chExt cx="8791994" cy="2063129"/>
          </a:xfrm>
        </p:grpSpPr>
        <p:sp>
          <p:nvSpPr>
            <p:cNvPr id="12" name="Rectangle 11">
              <a:extLst>
                <a:ext uri="{FF2B5EF4-FFF2-40B4-BE49-F238E27FC236}">
                  <a16:creationId xmlns:a16="http://schemas.microsoft.com/office/drawing/2014/main" id="{14CCF264-808A-4627-935F-A25DD88B6061}"/>
                </a:ext>
              </a:extLst>
            </p:cNvPr>
            <p:cNvSpPr/>
            <p:nvPr/>
          </p:nvSpPr>
          <p:spPr>
            <a:xfrm>
              <a:off x="2659273" y="3405746"/>
              <a:ext cx="3816424" cy="1077218"/>
            </a:xfrm>
            <a:prstGeom prst="rect">
              <a:avLst/>
            </a:prstGeom>
          </p:spPr>
          <p:txBody>
            <a:bodyPr wrap="square">
              <a:spAutoFit/>
            </a:bodyPr>
            <a:lstStyle/>
            <a:p>
              <a:r>
                <a:rPr lang="en-GB" b="1" dirty="0">
                  <a:solidFill>
                    <a:srgbClr val="9E1B34"/>
                  </a:solidFill>
                </a:rPr>
                <a:t>64%</a:t>
              </a:r>
              <a:r>
                <a:rPr lang="en-GB" sz="2000" dirty="0"/>
                <a:t> required follow up engagement, </a:t>
              </a:r>
              <a:r>
                <a:rPr lang="en-GB" sz="2000" b="1" dirty="0">
                  <a:solidFill>
                    <a:srgbClr val="9E1B34"/>
                  </a:solidFill>
                </a:rPr>
                <a:t>9 firms</a:t>
              </a:r>
              <a:r>
                <a:rPr lang="en-GB" sz="2000" dirty="0"/>
                <a:t> referred for investigation</a:t>
              </a:r>
            </a:p>
          </p:txBody>
        </p:sp>
        <p:grpSp>
          <p:nvGrpSpPr>
            <p:cNvPr id="28" name="Group 27">
              <a:extLst>
                <a:ext uri="{FF2B5EF4-FFF2-40B4-BE49-F238E27FC236}">
                  <a16:creationId xmlns:a16="http://schemas.microsoft.com/office/drawing/2014/main" id="{1CFA1184-F4CE-4773-93EF-9EFC45B7F42B}"/>
                </a:ext>
              </a:extLst>
            </p:cNvPr>
            <p:cNvGrpSpPr/>
            <p:nvPr/>
          </p:nvGrpSpPr>
          <p:grpSpPr>
            <a:xfrm>
              <a:off x="3870773" y="2419835"/>
              <a:ext cx="1473274" cy="937939"/>
              <a:chOff x="4106800" y="1146855"/>
              <a:chExt cx="1473274" cy="937939"/>
            </a:xfrm>
          </p:grpSpPr>
          <p:pic>
            <p:nvPicPr>
              <p:cNvPr id="6" name="Graphic 5" descr="City">
                <a:extLst>
                  <a:ext uri="{FF2B5EF4-FFF2-40B4-BE49-F238E27FC236}">
                    <a16:creationId xmlns:a16="http://schemas.microsoft.com/office/drawing/2014/main" id="{F5EB7649-9F96-48BA-97A4-55E68E7678E9}"/>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106800" y="1146855"/>
                <a:ext cx="338336" cy="914400"/>
              </a:xfrm>
              <a:prstGeom prst="rect">
                <a:avLst/>
              </a:prstGeom>
            </p:spPr>
          </p:pic>
          <p:pic>
            <p:nvPicPr>
              <p:cNvPr id="14" name="Graphic 13" descr="City">
                <a:extLst>
                  <a:ext uri="{FF2B5EF4-FFF2-40B4-BE49-F238E27FC236}">
                    <a16:creationId xmlns:a16="http://schemas.microsoft.com/office/drawing/2014/main" id="{C925AC00-3B32-41D7-B1F8-4AD96ABCFB66}"/>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492873" y="1148429"/>
                <a:ext cx="338336" cy="914400"/>
              </a:xfrm>
              <a:prstGeom prst="rect">
                <a:avLst/>
              </a:prstGeom>
            </p:spPr>
          </p:pic>
          <p:pic>
            <p:nvPicPr>
              <p:cNvPr id="15" name="Graphic 14" descr="City">
                <a:extLst>
                  <a:ext uri="{FF2B5EF4-FFF2-40B4-BE49-F238E27FC236}">
                    <a16:creationId xmlns:a16="http://schemas.microsoft.com/office/drawing/2014/main" id="{B399F65E-DC59-47BE-9D65-51E1B3C1261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878946" y="1170394"/>
                <a:ext cx="338336" cy="914400"/>
              </a:xfrm>
              <a:prstGeom prst="rect">
                <a:avLst/>
              </a:prstGeom>
            </p:spPr>
          </p:pic>
          <p:pic>
            <p:nvPicPr>
              <p:cNvPr id="16" name="Graphic 15" descr="City">
                <a:extLst>
                  <a:ext uri="{FF2B5EF4-FFF2-40B4-BE49-F238E27FC236}">
                    <a16:creationId xmlns:a16="http://schemas.microsoft.com/office/drawing/2014/main" id="{AD7DF7DB-E548-4FBE-9CA6-155FD3F32AB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5241738" y="1157091"/>
                <a:ext cx="338336" cy="914400"/>
              </a:xfrm>
              <a:prstGeom prst="rect">
                <a:avLst/>
              </a:prstGeom>
            </p:spPr>
          </p:pic>
        </p:grpSp>
        <p:sp>
          <p:nvSpPr>
            <p:cNvPr id="7" name="Rectangle 6">
              <a:extLst>
                <a:ext uri="{FF2B5EF4-FFF2-40B4-BE49-F238E27FC236}">
                  <a16:creationId xmlns:a16="http://schemas.microsoft.com/office/drawing/2014/main" id="{85D634FC-A406-4EE8-925E-B96C6FD3C242}"/>
                </a:ext>
              </a:extLst>
            </p:cNvPr>
            <p:cNvSpPr/>
            <p:nvPr/>
          </p:nvSpPr>
          <p:spPr>
            <a:xfrm>
              <a:off x="506524" y="3479426"/>
              <a:ext cx="1421904" cy="769441"/>
            </a:xfrm>
            <a:prstGeom prst="rect">
              <a:avLst/>
            </a:prstGeom>
          </p:spPr>
          <p:txBody>
            <a:bodyPr wrap="square">
              <a:spAutoFit/>
            </a:bodyPr>
            <a:lstStyle/>
            <a:p>
              <a:r>
                <a:rPr lang="en-GB" b="1" dirty="0">
                  <a:solidFill>
                    <a:srgbClr val="9E1B34"/>
                  </a:solidFill>
                </a:rPr>
                <a:t>74</a:t>
              </a:r>
              <a:r>
                <a:rPr lang="en-GB" dirty="0"/>
                <a:t> </a:t>
              </a:r>
              <a:r>
                <a:rPr lang="en-GB" sz="2000" dirty="0"/>
                <a:t>firms </a:t>
              </a:r>
            </a:p>
            <a:p>
              <a:r>
                <a:rPr lang="en-GB" sz="2000" dirty="0"/>
                <a:t>involved </a:t>
              </a:r>
            </a:p>
          </p:txBody>
        </p:sp>
        <p:pic>
          <p:nvPicPr>
            <p:cNvPr id="19" name="Graphic 18" descr="City">
              <a:extLst>
                <a:ext uri="{FF2B5EF4-FFF2-40B4-BE49-F238E27FC236}">
                  <a16:creationId xmlns:a16="http://schemas.microsoft.com/office/drawing/2014/main" id="{B9C28094-0224-402A-88DD-737D8FFC46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8692" y="2538840"/>
              <a:ext cx="914400" cy="914400"/>
            </a:xfrm>
            <a:prstGeom prst="rect">
              <a:avLst/>
            </a:prstGeom>
          </p:spPr>
        </p:pic>
        <p:sp>
          <p:nvSpPr>
            <p:cNvPr id="30" name="Arrow: Right 29">
              <a:extLst>
                <a:ext uri="{FF2B5EF4-FFF2-40B4-BE49-F238E27FC236}">
                  <a16:creationId xmlns:a16="http://schemas.microsoft.com/office/drawing/2014/main" id="{C4BBB9A1-35D8-42C6-8B74-55474AFCBED5}"/>
                </a:ext>
              </a:extLst>
            </p:cNvPr>
            <p:cNvSpPr/>
            <p:nvPr/>
          </p:nvSpPr>
          <p:spPr bwMode="auto">
            <a:xfrm>
              <a:off x="2172258" y="2962456"/>
              <a:ext cx="509881" cy="153568"/>
            </a:xfrm>
            <a:prstGeom prst="rightArrow">
              <a:avLst/>
            </a:prstGeom>
            <a:solidFill>
              <a:srgbClr val="B500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C0321981-B885-479E-9F5B-9C66B00D5AEF}"/>
                </a:ext>
              </a:extLst>
            </p:cNvPr>
            <p:cNvSpPr/>
            <p:nvPr/>
          </p:nvSpPr>
          <p:spPr>
            <a:xfrm>
              <a:off x="7066270" y="3427317"/>
              <a:ext cx="2232248" cy="707886"/>
            </a:xfrm>
            <a:prstGeom prst="rect">
              <a:avLst/>
            </a:prstGeom>
          </p:spPr>
          <p:txBody>
            <a:bodyPr wrap="square">
              <a:spAutoFit/>
            </a:bodyPr>
            <a:lstStyle/>
            <a:p>
              <a:r>
                <a:rPr lang="en-GB" sz="2000" dirty="0"/>
                <a:t>Published useful guidance</a:t>
              </a:r>
            </a:p>
          </p:txBody>
        </p:sp>
        <p:sp>
          <p:nvSpPr>
            <p:cNvPr id="49" name="Arrow: Right 48">
              <a:extLst>
                <a:ext uri="{FF2B5EF4-FFF2-40B4-BE49-F238E27FC236}">
                  <a16:creationId xmlns:a16="http://schemas.microsoft.com/office/drawing/2014/main" id="{16A67F23-BEE1-4D2C-8D51-B9F369E06790}"/>
                </a:ext>
              </a:extLst>
            </p:cNvPr>
            <p:cNvSpPr/>
            <p:nvPr/>
          </p:nvSpPr>
          <p:spPr bwMode="auto">
            <a:xfrm>
              <a:off x="6336062" y="2937838"/>
              <a:ext cx="509881" cy="202803"/>
            </a:xfrm>
            <a:prstGeom prst="rightArrow">
              <a:avLst/>
            </a:prstGeom>
            <a:solidFill>
              <a:srgbClr val="B500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grpSp>
      <p:pic>
        <p:nvPicPr>
          <p:cNvPr id="3" name="Graphic 2" descr="Warning">
            <a:extLst>
              <a:ext uri="{FF2B5EF4-FFF2-40B4-BE49-F238E27FC236}">
                <a16:creationId xmlns:a16="http://schemas.microsoft.com/office/drawing/2014/main" id="{4FB4D8F3-DAF1-4419-8976-CE7EBCA09BE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7768" y="4240905"/>
            <a:ext cx="669268" cy="669268"/>
          </a:xfrm>
          <a:prstGeom prst="rect">
            <a:avLst/>
          </a:prstGeom>
        </p:spPr>
      </p:pic>
      <p:pic>
        <p:nvPicPr>
          <p:cNvPr id="8" name="Graphic 7" descr="Internet">
            <a:extLst>
              <a:ext uri="{FF2B5EF4-FFF2-40B4-BE49-F238E27FC236}">
                <a16:creationId xmlns:a16="http://schemas.microsoft.com/office/drawing/2014/main" id="{E11A6F73-CC4B-486B-A863-6B6899CE144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44380" y="1636328"/>
            <a:ext cx="1194454" cy="1194454"/>
          </a:xfrm>
          <a:prstGeom prst="rect">
            <a:avLst/>
          </a:prstGeom>
        </p:spPr>
      </p:pic>
    </p:spTree>
    <p:extLst>
      <p:ext uri="{BB962C8B-B14F-4D97-AF65-F5344CB8AC3E}">
        <p14:creationId xmlns:p14="http://schemas.microsoft.com/office/powerpoint/2010/main" val="1234763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Areas that required improvement</a:t>
            </a:r>
          </a:p>
        </p:txBody>
      </p:sp>
      <p:sp>
        <p:nvSpPr>
          <p:cNvPr id="4099" name="Rectangle 3"/>
          <p:cNvSpPr>
            <a:spLocks noGrp="1" noChangeArrowheads="1"/>
          </p:cNvSpPr>
          <p:nvPr>
            <p:ph type="body" idx="1"/>
          </p:nvPr>
        </p:nvSpPr>
        <p:spPr>
          <a:xfrm>
            <a:off x="467544" y="1275606"/>
            <a:ext cx="7583487" cy="3357563"/>
          </a:xfrm>
        </p:spPr>
        <p:txBody>
          <a:bodyPr/>
          <a:lstStyle/>
          <a:p>
            <a:pPr lvl="0"/>
            <a:r>
              <a:rPr lang="en-GB" dirty="0"/>
              <a:t>Audit </a:t>
            </a:r>
          </a:p>
          <a:p>
            <a:pPr lvl="0"/>
            <a:endParaRPr lang="en-GB" dirty="0"/>
          </a:p>
          <a:p>
            <a:pPr lvl="0"/>
            <a:r>
              <a:rPr lang="en-GB" dirty="0"/>
              <a:t>Screening </a:t>
            </a:r>
          </a:p>
          <a:p>
            <a:pPr lvl="0"/>
            <a:endParaRPr lang="en-GB" dirty="0"/>
          </a:p>
          <a:p>
            <a:pPr lvl="0"/>
            <a:r>
              <a:rPr lang="en-GB" dirty="0"/>
              <a:t>Matter risk assessments </a:t>
            </a:r>
          </a:p>
          <a:p>
            <a:pPr lvl="0"/>
            <a:endParaRPr lang="en-GB" dirty="0"/>
          </a:p>
          <a:p>
            <a:pPr lvl="0"/>
            <a:r>
              <a:rPr lang="en-GB" dirty="0"/>
              <a:t>Source of funds </a:t>
            </a:r>
          </a:p>
        </p:txBody>
      </p:sp>
    </p:spTree>
    <p:extLst>
      <p:ext uri="{BB962C8B-B14F-4D97-AF65-F5344CB8AC3E}">
        <p14:creationId xmlns:p14="http://schemas.microsoft.com/office/powerpoint/2010/main" val="803319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9B25A-913F-4AF5-B729-E41AEF48332C}"/>
              </a:ext>
            </a:extLst>
          </p:cNvPr>
          <p:cNvSpPr>
            <a:spLocks noGrp="1"/>
          </p:cNvSpPr>
          <p:nvPr>
            <p:ph type="title"/>
          </p:nvPr>
        </p:nvSpPr>
        <p:spPr/>
        <p:txBody>
          <a:bodyPr/>
          <a:lstStyle/>
          <a:p>
            <a:r>
              <a:rPr lang="en-GB" dirty="0"/>
              <a:t>Audit: 21(1)(c)</a:t>
            </a:r>
          </a:p>
        </p:txBody>
      </p:sp>
      <p:sp>
        <p:nvSpPr>
          <p:cNvPr id="3" name="Content Placeholder 2">
            <a:extLst>
              <a:ext uri="{FF2B5EF4-FFF2-40B4-BE49-F238E27FC236}">
                <a16:creationId xmlns:a16="http://schemas.microsoft.com/office/drawing/2014/main" id="{D192DA97-BCA1-4600-997E-E45B622BD963}"/>
              </a:ext>
            </a:extLst>
          </p:cNvPr>
          <p:cNvSpPr>
            <a:spLocks noGrp="1"/>
          </p:cNvSpPr>
          <p:nvPr>
            <p:ph idx="1"/>
          </p:nvPr>
        </p:nvSpPr>
        <p:spPr>
          <a:xfrm>
            <a:off x="179512" y="987574"/>
            <a:ext cx="8642350" cy="3816423"/>
          </a:xfrm>
        </p:spPr>
        <p:txBody>
          <a:bodyPr/>
          <a:lstStyle/>
          <a:p>
            <a:pPr marL="0" indent="0">
              <a:buNone/>
            </a:pPr>
            <a:r>
              <a:rPr lang="en-GB" dirty="0"/>
              <a:t>Ingredients of an audit:</a:t>
            </a:r>
          </a:p>
          <a:p>
            <a:pPr marL="0" indent="0">
              <a:buNone/>
            </a:pPr>
            <a:endParaRPr lang="en-GB" dirty="0"/>
          </a:p>
          <a:p>
            <a:r>
              <a:rPr lang="en-GB" dirty="0"/>
              <a:t>Independent</a:t>
            </a:r>
          </a:p>
          <a:p>
            <a:r>
              <a:rPr lang="en-GB" dirty="0"/>
              <a:t>Adequacy</a:t>
            </a:r>
          </a:p>
          <a:p>
            <a:r>
              <a:rPr lang="en-GB" dirty="0"/>
              <a:t>Effectiveness</a:t>
            </a:r>
          </a:p>
          <a:p>
            <a:r>
              <a:rPr lang="en-GB" dirty="0"/>
              <a:t>Recommendations</a:t>
            </a:r>
          </a:p>
          <a:p>
            <a:r>
              <a:rPr lang="en-GB" dirty="0"/>
              <a:t>Monitor</a:t>
            </a:r>
          </a:p>
          <a:p>
            <a:pPr marL="0" indent="0">
              <a:buNone/>
            </a:pPr>
            <a:endParaRPr lang="en-GB" dirty="0"/>
          </a:p>
          <a:p>
            <a:pPr marL="0" indent="0">
              <a:buNone/>
            </a:pPr>
            <a:r>
              <a:rPr lang="en-GB" dirty="0"/>
              <a:t>Size &amp; nature: most firms will need an audit, but not all. </a:t>
            </a:r>
          </a:p>
        </p:txBody>
      </p:sp>
    </p:spTree>
    <p:extLst>
      <p:ext uri="{BB962C8B-B14F-4D97-AF65-F5344CB8AC3E}">
        <p14:creationId xmlns:p14="http://schemas.microsoft.com/office/powerpoint/2010/main" val="1438371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Audit</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could be better</a:t>
            </a:r>
          </a:p>
        </p:txBody>
      </p:sp>
      <p:sp>
        <p:nvSpPr>
          <p:cNvPr id="11" name="Rectangle 10">
            <a:extLst>
              <a:ext uri="{FF2B5EF4-FFF2-40B4-BE49-F238E27FC236}">
                <a16:creationId xmlns:a16="http://schemas.microsoft.com/office/drawing/2014/main" id="{A4C1037F-E48D-400D-84C9-5902DBD70EAB}"/>
              </a:ext>
            </a:extLst>
          </p:cNvPr>
          <p:cNvSpPr/>
          <p:nvPr/>
        </p:nvSpPr>
        <p:spPr>
          <a:xfrm>
            <a:off x="170921" y="2089199"/>
            <a:ext cx="4213858" cy="2702278"/>
          </a:xfrm>
          <a:prstGeom prst="rect">
            <a:avLst/>
          </a:prstGeom>
          <a:ln>
            <a:noFill/>
          </a:ln>
        </p:spPr>
        <p:txBody>
          <a:bodyPr wrap="square">
            <a:spAutoFit/>
          </a:bodyPr>
          <a:lstStyle/>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Most have undertaken or planning an independent audit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If internal audit, auditor is sufficiently removed from the compliance function so as to be independent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Audit involves file reviews for compliance with AML policy and legislation</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Audit produces recommendations, which are then monitored </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457280" y="2089199"/>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cs typeface="+mn-cs"/>
              </a:rPr>
              <a:t>No audit undertaken, or plan to undertake one where size and nature of the firm warrants an audit</a:t>
            </a:r>
          </a:p>
          <a:p>
            <a:pPr>
              <a:buFont typeface="Arial" panose="020B0604020202020204" pitchFamily="34" charset="0"/>
              <a:buChar char="•"/>
            </a:pPr>
            <a:r>
              <a:rPr lang="en-GB" sz="1600" kern="1200" dirty="0">
                <a:solidFill>
                  <a:schemeClr val="tx1">
                    <a:lumMod val="95000"/>
                    <a:lumOff val="5000"/>
                  </a:schemeClr>
                </a:solidFill>
                <a:cs typeface="+mn-cs"/>
              </a:rPr>
              <a:t>Audit of policies, controls and procedures but no test of their effectiveness</a:t>
            </a:r>
          </a:p>
          <a:p>
            <a:pPr>
              <a:buFont typeface="Arial" panose="020B0604020202020204" pitchFamily="34" charset="0"/>
              <a:buChar char="•"/>
            </a:pPr>
            <a:r>
              <a:rPr lang="en-GB" sz="1600" kern="1200" dirty="0">
                <a:solidFill>
                  <a:schemeClr val="tx1">
                    <a:lumMod val="95000"/>
                    <a:lumOff val="5000"/>
                  </a:schemeClr>
                </a:solidFill>
                <a:cs typeface="+mn-cs"/>
              </a:rPr>
              <a:t>Failing to keep written records of previous audits</a:t>
            </a:r>
          </a:p>
          <a:p>
            <a:pPr>
              <a:buFont typeface="Arial" panose="020B0604020202020204" pitchFamily="34" charset="0"/>
              <a:buChar char="•"/>
            </a:pPr>
            <a:r>
              <a:rPr lang="en-GB" sz="1600" kern="1200" dirty="0">
                <a:solidFill>
                  <a:schemeClr val="tx1">
                    <a:lumMod val="95000"/>
                    <a:lumOff val="5000"/>
                  </a:schemeClr>
                </a:solidFill>
                <a:cs typeface="+mn-cs"/>
              </a:rPr>
              <a:t>Failure to implement recommendations in a timely way</a:t>
            </a:r>
          </a:p>
        </p:txBody>
      </p:sp>
    </p:spTree>
    <p:extLst>
      <p:ext uri="{BB962C8B-B14F-4D97-AF65-F5344CB8AC3E}">
        <p14:creationId xmlns:p14="http://schemas.microsoft.com/office/powerpoint/2010/main" val="3449524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2D0C7-D092-46A3-A944-C152AE58D099}"/>
              </a:ext>
            </a:extLst>
          </p:cNvPr>
          <p:cNvSpPr>
            <a:spLocks noGrp="1"/>
          </p:cNvSpPr>
          <p:nvPr>
            <p:ph type="title"/>
          </p:nvPr>
        </p:nvSpPr>
        <p:spPr/>
        <p:txBody>
          <a:bodyPr/>
          <a:lstStyle/>
          <a:p>
            <a:r>
              <a:rPr lang="en-GB" dirty="0"/>
              <a:t>Screening: 21(1)(b) &amp; (2)</a:t>
            </a:r>
          </a:p>
        </p:txBody>
      </p:sp>
      <p:sp>
        <p:nvSpPr>
          <p:cNvPr id="3" name="Content Placeholder 2">
            <a:extLst>
              <a:ext uri="{FF2B5EF4-FFF2-40B4-BE49-F238E27FC236}">
                <a16:creationId xmlns:a16="http://schemas.microsoft.com/office/drawing/2014/main" id="{A0453353-05C1-43BC-B56A-A060B8FB2FF1}"/>
              </a:ext>
            </a:extLst>
          </p:cNvPr>
          <p:cNvSpPr>
            <a:spLocks noGrp="1"/>
          </p:cNvSpPr>
          <p:nvPr>
            <p:ph idx="1"/>
          </p:nvPr>
        </p:nvSpPr>
        <p:spPr>
          <a:xfrm>
            <a:off x="250825" y="1203599"/>
            <a:ext cx="8642350" cy="3744638"/>
          </a:xfrm>
        </p:spPr>
        <p:txBody>
          <a:bodyPr/>
          <a:lstStyle/>
          <a:p>
            <a:pPr marL="0" indent="0">
              <a:buNone/>
            </a:pPr>
            <a:r>
              <a:rPr lang="en-GB" dirty="0"/>
              <a:t>Ingredients of effective screening:</a:t>
            </a:r>
          </a:p>
          <a:p>
            <a:pPr>
              <a:lnSpc>
                <a:spcPct val="200000"/>
              </a:lnSpc>
            </a:pPr>
            <a:r>
              <a:rPr lang="en-GB" dirty="0"/>
              <a:t>All relevant employees</a:t>
            </a:r>
          </a:p>
          <a:p>
            <a:pPr>
              <a:lnSpc>
                <a:spcPct val="200000"/>
              </a:lnSpc>
            </a:pPr>
            <a:r>
              <a:rPr lang="en-GB" dirty="0"/>
              <a:t>Skills, knowledge and expertise</a:t>
            </a:r>
          </a:p>
          <a:p>
            <a:pPr>
              <a:lnSpc>
                <a:spcPct val="200000"/>
              </a:lnSpc>
            </a:pPr>
            <a:r>
              <a:rPr lang="en-GB" dirty="0"/>
              <a:t>Conduct and integrity</a:t>
            </a:r>
          </a:p>
          <a:p>
            <a:pPr>
              <a:lnSpc>
                <a:spcPct val="200000"/>
              </a:lnSpc>
            </a:pPr>
            <a:r>
              <a:rPr lang="en-GB" dirty="0"/>
              <a:t>Before and during employment</a:t>
            </a:r>
          </a:p>
        </p:txBody>
      </p:sp>
    </p:spTree>
    <p:extLst>
      <p:ext uri="{BB962C8B-B14F-4D97-AF65-F5344CB8AC3E}">
        <p14:creationId xmlns:p14="http://schemas.microsoft.com/office/powerpoint/2010/main" val="105865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Screening</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could be better</a:t>
            </a:r>
          </a:p>
        </p:txBody>
      </p:sp>
      <p:sp>
        <p:nvSpPr>
          <p:cNvPr id="11" name="Rectangle 10">
            <a:extLst>
              <a:ext uri="{FF2B5EF4-FFF2-40B4-BE49-F238E27FC236}">
                <a16:creationId xmlns:a16="http://schemas.microsoft.com/office/drawing/2014/main" id="{A4C1037F-E48D-400D-84C9-5902DBD70EAB}"/>
              </a:ext>
            </a:extLst>
          </p:cNvPr>
          <p:cNvSpPr/>
          <p:nvPr/>
        </p:nvSpPr>
        <p:spPr>
          <a:xfrm>
            <a:off x="112169" y="2108158"/>
            <a:ext cx="4213858" cy="2209836"/>
          </a:xfrm>
          <a:prstGeom prst="rect">
            <a:avLst/>
          </a:prstGeom>
          <a:ln>
            <a:noFill/>
          </a:ln>
        </p:spPr>
        <p:txBody>
          <a:bodyPr wrap="square">
            <a:spAutoFit/>
          </a:bodyPr>
          <a:lstStyle/>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Firms are screening staff at appointment and on an ongoing basis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Firms taking a risk based approach on DBS checks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Relying on independent sources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Adopting a holistic approach, using existing measures such as annual appraisals and checking referees</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346260" y="2108158"/>
            <a:ext cx="4515799" cy="1872208"/>
          </a:xfrm>
        </p:spPr>
        <p:txBody>
          <a:bodyPr/>
          <a:lstStyle/>
          <a:p>
            <a:pPr>
              <a:buFont typeface="Arial" panose="020B0604020202020204" pitchFamily="34" charset="0"/>
              <a:buChar char="•"/>
            </a:pPr>
            <a:r>
              <a:rPr lang="en-GB" sz="1600" kern="1200" dirty="0">
                <a:solidFill>
                  <a:schemeClr val="tx1">
                    <a:lumMod val="95000"/>
                    <a:lumOff val="5000"/>
                  </a:schemeClr>
                </a:solidFill>
              </a:rPr>
              <a:t>Screening only at appointment </a:t>
            </a:r>
          </a:p>
          <a:p>
            <a:pPr>
              <a:buFont typeface="Arial" panose="020B0604020202020204" pitchFamily="34" charset="0"/>
              <a:buChar char="•"/>
            </a:pPr>
            <a:r>
              <a:rPr lang="en-GB" sz="1600" kern="1200" dirty="0">
                <a:solidFill>
                  <a:schemeClr val="tx1">
                    <a:lumMod val="95000"/>
                    <a:lumOff val="5000"/>
                  </a:schemeClr>
                </a:solidFill>
              </a:rPr>
              <a:t>Not maintaining records </a:t>
            </a:r>
          </a:p>
          <a:p>
            <a:pPr>
              <a:buFont typeface="Arial" panose="020B0604020202020204" pitchFamily="34" charset="0"/>
              <a:buChar char="•"/>
            </a:pPr>
            <a:r>
              <a:rPr lang="en-GB" sz="1600" kern="1200" dirty="0">
                <a:solidFill>
                  <a:schemeClr val="tx1">
                    <a:lumMod val="95000"/>
                    <a:lumOff val="5000"/>
                  </a:schemeClr>
                </a:solidFill>
              </a:rPr>
              <a:t>Reliance on fee earner declarations alone </a:t>
            </a:r>
          </a:p>
          <a:p>
            <a:pPr>
              <a:buFont typeface="Arial" panose="020B0604020202020204" pitchFamily="34" charset="0"/>
              <a:buChar char="•"/>
            </a:pPr>
            <a:r>
              <a:rPr lang="en-GB" sz="1600" kern="1200" dirty="0">
                <a:solidFill>
                  <a:schemeClr val="tx1">
                    <a:lumMod val="95000"/>
                    <a:lumOff val="5000"/>
                  </a:schemeClr>
                </a:solidFill>
              </a:rPr>
              <a:t>MLCO unfamiliar with screening processes </a:t>
            </a:r>
          </a:p>
          <a:p>
            <a:pPr>
              <a:buFont typeface="Arial" panose="020B0604020202020204" pitchFamily="34" charset="0"/>
              <a:buChar char="•"/>
            </a:pPr>
            <a:r>
              <a:rPr lang="en-GB" sz="1600" kern="1200" dirty="0">
                <a:solidFill>
                  <a:schemeClr val="tx1">
                    <a:lumMod val="95000"/>
                    <a:lumOff val="5000"/>
                  </a:schemeClr>
                </a:solidFill>
              </a:rPr>
              <a:t>Firms limiting screening to conveyancing staff</a:t>
            </a:r>
          </a:p>
        </p:txBody>
      </p:sp>
    </p:spTree>
    <p:extLst>
      <p:ext uri="{BB962C8B-B14F-4D97-AF65-F5344CB8AC3E}">
        <p14:creationId xmlns:p14="http://schemas.microsoft.com/office/powerpoint/2010/main" val="2673362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ACD02-CC0C-4306-96AD-166CC8D75E1F}"/>
              </a:ext>
            </a:extLst>
          </p:cNvPr>
          <p:cNvSpPr>
            <a:spLocks noGrp="1"/>
          </p:cNvSpPr>
          <p:nvPr>
            <p:ph type="title"/>
          </p:nvPr>
        </p:nvSpPr>
        <p:spPr>
          <a:xfrm>
            <a:off x="250824" y="195263"/>
            <a:ext cx="7057479" cy="857250"/>
          </a:xfrm>
        </p:spPr>
        <p:txBody>
          <a:bodyPr/>
          <a:lstStyle/>
          <a:p>
            <a:r>
              <a:rPr lang="en-GB" dirty="0"/>
              <a:t>Matter risk assessments: 28(12)-(13)</a:t>
            </a:r>
          </a:p>
        </p:txBody>
      </p:sp>
      <p:sp>
        <p:nvSpPr>
          <p:cNvPr id="3" name="Content Placeholder 2">
            <a:extLst>
              <a:ext uri="{FF2B5EF4-FFF2-40B4-BE49-F238E27FC236}">
                <a16:creationId xmlns:a16="http://schemas.microsoft.com/office/drawing/2014/main" id="{B2EE5D25-029F-4073-8561-D719B1436EC7}"/>
              </a:ext>
            </a:extLst>
          </p:cNvPr>
          <p:cNvSpPr>
            <a:spLocks noGrp="1"/>
          </p:cNvSpPr>
          <p:nvPr>
            <p:ph idx="1"/>
          </p:nvPr>
        </p:nvSpPr>
        <p:spPr>
          <a:xfrm>
            <a:off x="250825" y="1052513"/>
            <a:ext cx="8642350" cy="4090987"/>
          </a:xfrm>
        </p:spPr>
        <p:txBody>
          <a:bodyPr/>
          <a:lstStyle/>
          <a:p>
            <a:endParaRPr lang="en-GB" dirty="0"/>
          </a:p>
          <a:p>
            <a:r>
              <a:rPr lang="en-GB" dirty="0"/>
              <a:t>Govern what level of CDD must be applied</a:t>
            </a:r>
          </a:p>
          <a:p>
            <a:r>
              <a:rPr lang="en-GB" dirty="0"/>
              <a:t>Must reflect the firm-wide risk assessment</a:t>
            </a:r>
          </a:p>
          <a:p>
            <a:r>
              <a:rPr lang="en-GB" dirty="0"/>
              <a:t>Must take into account:</a:t>
            </a:r>
          </a:p>
          <a:p>
            <a:pPr lvl="1"/>
            <a:r>
              <a:rPr lang="en-GB" dirty="0"/>
              <a:t>Purpose of matter</a:t>
            </a:r>
          </a:p>
          <a:p>
            <a:pPr lvl="1"/>
            <a:r>
              <a:rPr lang="en-GB" dirty="0"/>
              <a:t>Value of matter</a:t>
            </a:r>
          </a:p>
          <a:p>
            <a:pPr lvl="1"/>
            <a:r>
              <a:rPr lang="en-GB" dirty="0"/>
              <a:t>Regularity and duration</a:t>
            </a:r>
          </a:p>
          <a:p>
            <a:r>
              <a:rPr lang="en-GB" dirty="0"/>
              <a:t>Form the basis of ongoing monitoring</a:t>
            </a:r>
          </a:p>
          <a:p>
            <a:endParaRPr lang="en-GB" dirty="0"/>
          </a:p>
        </p:txBody>
      </p:sp>
    </p:spTree>
    <p:extLst>
      <p:ext uri="{BB962C8B-B14F-4D97-AF65-F5344CB8AC3E}">
        <p14:creationId xmlns:p14="http://schemas.microsoft.com/office/powerpoint/2010/main" val="226782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Matter risk assessments</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could be better</a:t>
            </a:r>
          </a:p>
        </p:txBody>
      </p:sp>
      <p:sp>
        <p:nvSpPr>
          <p:cNvPr id="11" name="Rectangle 10">
            <a:extLst>
              <a:ext uri="{FF2B5EF4-FFF2-40B4-BE49-F238E27FC236}">
                <a16:creationId xmlns:a16="http://schemas.microsoft.com/office/drawing/2014/main" id="{A4C1037F-E48D-400D-84C9-5902DBD70EAB}"/>
              </a:ext>
            </a:extLst>
          </p:cNvPr>
          <p:cNvSpPr/>
          <p:nvPr/>
        </p:nvSpPr>
        <p:spPr>
          <a:xfrm>
            <a:off x="112169" y="2065314"/>
            <a:ext cx="4213858" cy="1668149"/>
          </a:xfrm>
          <a:prstGeom prst="rect">
            <a:avLst/>
          </a:prstGeom>
          <a:ln>
            <a:noFill/>
          </a:ln>
        </p:spPr>
        <p:txBody>
          <a:bodyPr wrap="square">
            <a:spAutoFit/>
          </a:bodyPr>
          <a:lstStyle/>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Matter risk assessments on each file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Assessment conducted at the outset and reviewed at appropriate intervals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Process is clear when a matter is high under the regulations and firm’s own policy </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326027" y="2040125"/>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rPr>
              <a:t>Not recording risk assessments</a:t>
            </a:r>
          </a:p>
          <a:p>
            <a:pPr>
              <a:buFont typeface="Arial" panose="020B0604020202020204" pitchFamily="34" charset="0"/>
              <a:buChar char="•"/>
            </a:pPr>
            <a:r>
              <a:rPr lang="en-GB" sz="1600" kern="1200" dirty="0">
                <a:solidFill>
                  <a:schemeClr val="tx1">
                    <a:lumMod val="95000"/>
                    <a:lumOff val="5000"/>
                  </a:schemeClr>
                </a:solidFill>
              </a:rPr>
              <a:t>Risk assessment does not account for mandatory EDD requirements</a:t>
            </a:r>
          </a:p>
          <a:p>
            <a:pPr>
              <a:buFont typeface="Arial" panose="020B0604020202020204" pitchFamily="34" charset="0"/>
              <a:buChar char="•"/>
            </a:pPr>
            <a:r>
              <a:rPr lang="en-GB" sz="1600" kern="1200" dirty="0">
                <a:solidFill>
                  <a:schemeClr val="tx1">
                    <a:lumMod val="95000"/>
                    <a:lumOff val="5000"/>
                  </a:schemeClr>
                </a:solidFill>
              </a:rPr>
              <a:t>Fee earners unable to access CDD and other information, making ongoing monitoring difficult if not impossible</a:t>
            </a:r>
          </a:p>
        </p:txBody>
      </p:sp>
    </p:spTree>
    <p:extLst>
      <p:ext uri="{BB962C8B-B14F-4D97-AF65-F5344CB8AC3E}">
        <p14:creationId xmlns:p14="http://schemas.microsoft.com/office/powerpoint/2010/main" val="201796696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0DCB9218119FC498BD8025F894C7ED3" ma:contentTypeVersion="12" ma:contentTypeDescription="Create a new document." ma:contentTypeScope="" ma:versionID="41d6f9e72f2b0ef31d656c46e0514378">
  <xsd:schema xmlns:xsd="http://www.w3.org/2001/XMLSchema" xmlns:xs="http://www.w3.org/2001/XMLSchema" xmlns:p="http://schemas.microsoft.com/office/2006/metadata/properties" xmlns:ns3="0602c5cd-9d2e-46e4-974b-fb529128a5e5" xmlns:ns4="4842b1a4-bee9-48d2-a9d3-183cc337d655" targetNamespace="http://schemas.microsoft.com/office/2006/metadata/properties" ma:root="true" ma:fieldsID="7307157e1c75a5fcdeaaa91659dab2f1" ns3:_="" ns4:_="">
    <xsd:import namespace="0602c5cd-9d2e-46e4-974b-fb529128a5e5"/>
    <xsd:import namespace="4842b1a4-bee9-48d2-a9d3-183cc337d65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02c5cd-9d2e-46e4-974b-fb529128a5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2b1a4-bee9-48d2-a9d3-183cc337d65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A1F46C-17D8-481C-BDA5-FB0D92CCCCFD}">
  <ds:schemaRefs>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4842b1a4-bee9-48d2-a9d3-183cc337d655"/>
    <ds:schemaRef ds:uri="0602c5cd-9d2e-46e4-974b-fb529128a5e5"/>
    <ds:schemaRef ds:uri="http://www.w3.org/XML/1998/namespace"/>
  </ds:schemaRefs>
</ds:datastoreItem>
</file>

<file path=customXml/itemProps2.xml><?xml version="1.0" encoding="utf-8"?>
<ds:datastoreItem xmlns:ds="http://schemas.openxmlformats.org/officeDocument/2006/customXml" ds:itemID="{EE81F0D1-4096-4521-A1BD-4D110AF180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02c5cd-9d2e-46e4-974b-fb529128a5e5"/>
    <ds:schemaRef ds:uri="4842b1a4-bee9-48d2-a9d3-183cc337d6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5EE639-D854-4DF2-8BED-DFEA8743C6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7171</TotalTime>
  <Words>834</Words>
  <Application>Microsoft Office PowerPoint</Application>
  <PresentationFormat>On-screen Show (16:9)</PresentationFormat>
  <Paragraphs>117</Paragraphs>
  <Slides>13</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Default Design</vt:lpstr>
      <vt:lpstr>PowerPoint Presentation</vt:lpstr>
      <vt:lpstr>AML visits </vt:lpstr>
      <vt:lpstr>Areas that required improvement</vt:lpstr>
      <vt:lpstr>Audit: 21(1)(c)</vt:lpstr>
      <vt:lpstr>Audit</vt:lpstr>
      <vt:lpstr>Screening: 21(1)(b) &amp; (2)</vt:lpstr>
      <vt:lpstr>Screening</vt:lpstr>
      <vt:lpstr>Matter risk assessments: 28(12)-(13)</vt:lpstr>
      <vt:lpstr>Matter risk assessments</vt:lpstr>
      <vt:lpstr>Source of funds: 28(11)</vt:lpstr>
      <vt:lpstr>Source of funds</vt:lpstr>
      <vt:lpstr>PowerPoint Presentation</vt:lpstr>
      <vt:lpstr>Help is available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Anti-money laundering: what we learnt from law firm visits</dc:title>
  <dc:creator>Solicitors Regulation Authority (SRA)</dc:creator>
  <cp:lastModifiedBy>Matthew Maidment</cp:lastModifiedBy>
  <cp:revision>80</cp:revision>
  <dcterms:created xsi:type="dcterms:W3CDTF">2019-10-14T09:31:41Z</dcterms:created>
  <dcterms:modified xsi:type="dcterms:W3CDTF">2021-03-16T09:27:45Z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0x010100F0DCB9218119FC498BD8025F894C7ED3</vt:lpwstr>
  </property>
</Properties>
</file>