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261" r:id="rId5"/>
    <p:sldId id="311" r:id="rId6"/>
    <p:sldId id="262" r:id="rId7"/>
    <p:sldId id="304" r:id="rId8"/>
    <p:sldId id="307" r:id="rId9"/>
    <p:sldId id="308" r:id="rId10"/>
    <p:sldId id="310" r:id="rId11"/>
    <p:sldId id="313" r:id="rId12"/>
    <p:sldId id="312" r:id="rId13"/>
    <p:sldId id="314" r:id="rId14"/>
    <p:sldId id="31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118" userDrawn="1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orient="horz" pos="278" userDrawn="1">
          <p15:clr>
            <a:srgbClr val="A4A3A4"/>
          </p15:clr>
        </p15:guide>
        <p15:guide id="5" orient="horz" pos="3997" userDrawn="1">
          <p15:clr>
            <a:srgbClr val="A4A3A4"/>
          </p15:clr>
        </p15:guide>
        <p15:guide id="6" pos="7333" userDrawn="1">
          <p15:clr>
            <a:srgbClr val="A4A3A4"/>
          </p15:clr>
        </p15:guide>
        <p15:guide id="7" pos="960" userDrawn="1">
          <p15:clr>
            <a:srgbClr val="A4A3A4"/>
          </p15:clr>
        </p15:guide>
        <p15:guide id="8" pos="1753" userDrawn="1">
          <p15:clr>
            <a:srgbClr val="A4A3A4"/>
          </p15:clr>
        </p15:guide>
        <p15:guide id="9" pos="1912" userDrawn="1">
          <p15:clr>
            <a:srgbClr val="A4A3A4"/>
          </p15:clr>
        </p15:guide>
        <p15:guide id="10" pos="2547" userDrawn="1">
          <p15:clr>
            <a:srgbClr val="A4A3A4"/>
          </p15:clr>
        </p15:guide>
        <p15:guide id="11" pos="2706" userDrawn="1">
          <p15:clr>
            <a:srgbClr val="A4A3A4"/>
          </p15:clr>
        </p15:guide>
        <p15:guide id="12" pos="3364" userDrawn="1">
          <p15:clr>
            <a:srgbClr val="A4A3A4"/>
          </p15:clr>
        </p15:guide>
        <p15:guide id="13" pos="3522" userDrawn="1">
          <p15:clr>
            <a:srgbClr val="A4A3A4"/>
          </p15:clr>
        </p15:guide>
        <p15:guide id="14" pos="4158" userDrawn="1">
          <p15:clr>
            <a:srgbClr val="A4A3A4"/>
          </p15:clr>
        </p15:guide>
        <p15:guide id="15" pos="4316" userDrawn="1">
          <p15:clr>
            <a:srgbClr val="A4A3A4"/>
          </p15:clr>
        </p15:guide>
        <p15:guide id="16" pos="4951" userDrawn="1">
          <p15:clr>
            <a:srgbClr val="A4A3A4"/>
          </p15:clr>
        </p15:guide>
        <p15:guide id="17" pos="5110" userDrawn="1">
          <p15:clr>
            <a:srgbClr val="A4A3A4"/>
          </p15:clr>
        </p15:guide>
        <p15:guide id="18" pos="5745" userDrawn="1">
          <p15:clr>
            <a:srgbClr val="A4A3A4"/>
          </p15:clr>
        </p15:guide>
        <p15:guide id="19" pos="5904" userDrawn="1">
          <p15:clr>
            <a:srgbClr val="A4A3A4"/>
          </p15:clr>
        </p15:guide>
        <p15:guide id="20" pos="6562" userDrawn="1">
          <p15:clr>
            <a:srgbClr val="A4A3A4"/>
          </p15:clr>
        </p15:guide>
        <p15:guide id="21" pos="6720" userDrawn="1">
          <p15:clr>
            <a:srgbClr val="A4A3A4"/>
          </p15:clr>
        </p15:guide>
        <p15:guide id="22" orient="horz" pos="1117" userDrawn="1">
          <p15:clr>
            <a:srgbClr val="A4A3A4"/>
          </p15:clr>
        </p15:guide>
        <p15:guide id="24" orient="horz" pos="6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-Jane Dean" initials="SD" lastIdx="1" clrIdx="0">
    <p:extLst>
      <p:ext uri="{19B8F6BF-5375-455C-9EA6-DF929625EA0E}">
        <p15:presenceInfo xmlns:p15="http://schemas.microsoft.com/office/powerpoint/2012/main" userId="S::Sarah-Jane.Dean@sra.org.uk::a39c76e7-0b01-48a6-9cf3-3251568950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182"/>
    <a:srgbClr val="FFCC00"/>
    <a:srgbClr val="00A68D"/>
    <a:srgbClr val="DE007E"/>
    <a:srgbClr val="006C61"/>
    <a:srgbClr val="DDDE3A"/>
    <a:srgbClr val="E62336"/>
    <a:srgbClr val="EA5B0C"/>
    <a:srgbClr val="00A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41352-382B-40AC-8136-952A52462F65}" v="1" dt="2021-02-11T12:39:23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4" autoAdjust="0"/>
  </p:normalViewPr>
  <p:slideViewPr>
    <p:cSldViewPr snapToGrid="0" snapToObjects="1" showGuides="1">
      <p:cViewPr varScale="1">
        <p:scale>
          <a:sx n="86" d="100"/>
          <a:sy n="86" d="100"/>
        </p:scale>
        <p:origin x="562" y="58"/>
      </p:cViewPr>
      <p:guideLst>
        <p:guide orient="horz" pos="2183"/>
        <p:guide pos="1118"/>
        <p:guide pos="325"/>
        <p:guide orient="horz" pos="278"/>
        <p:guide orient="horz" pos="3997"/>
        <p:guide pos="7333"/>
        <p:guide pos="960"/>
        <p:guide pos="1753"/>
        <p:guide pos="1912"/>
        <p:guide pos="2547"/>
        <p:guide pos="2706"/>
        <p:guide pos="3364"/>
        <p:guide pos="3522"/>
        <p:guide pos="4158"/>
        <p:guide pos="4316"/>
        <p:guide pos="4951"/>
        <p:guide pos="5110"/>
        <p:guide pos="5745"/>
        <p:guide pos="5904"/>
        <p:guide pos="6562"/>
        <p:guide pos="6720"/>
        <p:guide orient="horz" pos="1117"/>
        <p:guide orient="horz" pos="6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-Jane Dean" userId="a39c76e7-0b01-48a6-9cf3-3251568950c2" providerId="ADAL" clId="{8B141352-382B-40AC-8136-952A52462F65}"/>
    <pc:docChg chg="undo custSel modSld">
      <pc:chgData name="Sarah-Jane Dean" userId="a39c76e7-0b01-48a6-9cf3-3251568950c2" providerId="ADAL" clId="{8B141352-382B-40AC-8136-952A52462F65}" dt="2021-02-11T12:44:40.393" v="46" actId="20577"/>
      <pc:docMkLst>
        <pc:docMk/>
      </pc:docMkLst>
      <pc:sldChg chg="delSp modSp mod">
        <pc:chgData name="Sarah-Jane Dean" userId="a39c76e7-0b01-48a6-9cf3-3251568950c2" providerId="ADAL" clId="{8B141352-382B-40AC-8136-952A52462F65}" dt="2021-02-11T12:39:51.135" v="20" actId="6549"/>
        <pc:sldMkLst>
          <pc:docMk/>
          <pc:sldMk cId="1035272025" sldId="304"/>
        </pc:sldMkLst>
        <pc:spChg chg="mod">
          <ac:chgData name="Sarah-Jane Dean" userId="a39c76e7-0b01-48a6-9cf3-3251568950c2" providerId="ADAL" clId="{8B141352-382B-40AC-8136-952A52462F65}" dt="2021-02-11T12:39:51.135" v="20" actId="6549"/>
          <ac:spMkLst>
            <pc:docMk/>
            <pc:sldMk cId="1035272025" sldId="304"/>
            <ac:spMk id="2" creationId="{7D3E064C-3E10-4317-BF1F-4A0B738C80DC}"/>
          </ac:spMkLst>
        </pc:spChg>
        <pc:picChg chg="del">
          <ac:chgData name="Sarah-Jane Dean" userId="a39c76e7-0b01-48a6-9cf3-3251568950c2" providerId="ADAL" clId="{8B141352-382B-40AC-8136-952A52462F65}" dt="2021-02-11T12:39:23.113" v="4" actId="478"/>
          <ac:picMkLst>
            <pc:docMk/>
            <pc:sldMk cId="1035272025" sldId="304"/>
            <ac:picMk id="2050" creationId="{AAF1F4A4-3422-40E6-AEC4-C595FF1F2DEE}"/>
          </ac:picMkLst>
        </pc:picChg>
      </pc:sldChg>
      <pc:sldChg chg="modSp mod">
        <pc:chgData name="Sarah-Jane Dean" userId="a39c76e7-0b01-48a6-9cf3-3251568950c2" providerId="ADAL" clId="{8B141352-382B-40AC-8136-952A52462F65}" dt="2021-02-11T12:44:04.529" v="32" actId="14100"/>
        <pc:sldMkLst>
          <pc:docMk/>
          <pc:sldMk cId="2841137324" sldId="308"/>
        </pc:sldMkLst>
        <pc:spChg chg="mod">
          <ac:chgData name="Sarah-Jane Dean" userId="a39c76e7-0b01-48a6-9cf3-3251568950c2" providerId="ADAL" clId="{8B141352-382B-40AC-8136-952A52462F65}" dt="2021-02-11T12:44:04.529" v="32" actId="14100"/>
          <ac:spMkLst>
            <pc:docMk/>
            <pc:sldMk cId="2841137324" sldId="308"/>
            <ac:spMk id="2" creationId="{7D3E064C-3E10-4317-BF1F-4A0B738C80DC}"/>
          </ac:spMkLst>
        </pc:spChg>
      </pc:sldChg>
      <pc:sldChg chg="modSp mod">
        <pc:chgData name="Sarah-Jane Dean" userId="a39c76e7-0b01-48a6-9cf3-3251568950c2" providerId="ADAL" clId="{8B141352-382B-40AC-8136-952A52462F65}" dt="2021-02-11T12:43:52.935" v="31" actId="20577"/>
        <pc:sldMkLst>
          <pc:docMk/>
          <pc:sldMk cId="1251029698" sldId="310"/>
        </pc:sldMkLst>
        <pc:spChg chg="mod">
          <ac:chgData name="Sarah-Jane Dean" userId="a39c76e7-0b01-48a6-9cf3-3251568950c2" providerId="ADAL" clId="{8B141352-382B-40AC-8136-952A52462F65}" dt="2021-02-11T12:43:45.440" v="27" actId="20577"/>
          <ac:spMkLst>
            <pc:docMk/>
            <pc:sldMk cId="1251029698" sldId="310"/>
            <ac:spMk id="2" creationId="{B027B10A-A43C-4B02-99DD-84AA6861A187}"/>
          </ac:spMkLst>
        </pc:spChg>
        <pc:spChg chg="mod">
          <ac:chgData name="Sarah-Jane Dean" userId="a39c76e7-0b01-48a6-9cf3-3251568950c2" providerId="ADAL" clId="{8B141352-382B-40AC-8136-952A52462F65}" dt="2021-02-11T12:43:52.935" v="31" actId="20577"/>
          <ac:spMkLst>
            <pc:docMk/>
            <pc:sldMk cId="1251029698" sldId="310"/>
            <ac:spMk id="3" creationId="{CE93B827-D738-41B8-B7E9-FE26146000A1}"/>
          </ac:spMkLst>
        </pc:spChg>
      </pc:sldChg>
      <pc:sldChg chg="modSp mod">
        <pc:chgData name="Sarah-Jane Dean" userId="a39c76e7-0b01-48a6-9cf3-3251568950c2" providerId="ADAL" clId="{8B141352-382B-40AC-8136-952A52462F65}" dt="2021-02-11T12:40:43.622" v="25" actId="14100"/>
        <pc:sldMkLst>
          <pc:docMk/>
          <pc:sldMk cId="3739744937" sldId="313"/>
        </pc:sldMkLst>
        <pc:spChg chg="mod">
          <ac:chgData name="Sarah-Jane Dean" userId="a39c76e7-0b01-48a6-9cf3-3251568950c2" providerId="ADAL" clId="{8B141352-382B-40AC-8136-952A52462F65}" dt="2021-02-11T12:40:21.681" v="21" actId="115"/>
          <ac:spMkLst>
            <pc:docMk/>
            <pc:sldMk cId="3739744937" sldId="313"/>
            <ac:spMk id="2" creationId="{8D53BB9B-02CC-4DE2-8027-274D32C3C03D}"/>
          </ac:spMkLst>
        </pc:spChg>
        <pc:spChg chg="mod">
          <ac:chgData name="Sarah-Jane Dean" userId="a39c76e7-0b01-48a6-9cf3-3251568950c2" providerId="ADAL" clId="{8B141352-382B-40AC-8136-952A52462F65}" dt="2021-02-11T12:40:43.622" v="25" actId="14100"/>
          <ac:spMkLst>
            <pc:docMk/>
            <pc:sldMk cId="3739744937" sldId="313"/>
            <ac:spMk id="3" creationId="{1A3EC3FB-5FD8-42FE-A212-1E7D871DAE97}"/>
          </ac:spMkLst>
        </pc:spChg>
        <pc:grpChg chg="mod">
          <ac:chgData name="Sarah-Jane Dean" userId="a39c76e7-0b01-48a6-9cf3-3251568950c2" providerId="ADAL" clId="{8B141352-382B-40AC-8136-952A52462F65}" dt="2021-02-11T12:40:39.630" v="24" actId="14100"/>
          <ac:grpSpMkLst>
            <pc:docMk/>
            <pc:sldMk cId="3739744937" sldId="313"/>
            <ac:grpSpMk id="12" creationId="{0031D7B9-C3E9-4913-8700-1A63BB79B1EC}"/>
          </ac:grpSpMkLst>
        </pc:grpChg>
      </pc:sldChg>
      <pc:sldChg chg="modSp mod">
        <pc:chgData name="Sarah-Jane Dean" userId="a39c76e7-0b01-48a6-9cf3-3251568950c2" providerId="ADAL" clId="{8B141352-382B-40AC-8136-952A52462F65}" dt="2021-02-11T12:44:30.867" v="44" actId="113"/>
        <pc:sldMkLst>
          <pc:docMk/>
          <pc:sldMk cId="2771198927" sldId="314"/>
        </pc:sldMkLst>
        <pc:spChg chg="mod">
          <ac:chgData name="Sarah-Jane Dean" userId="a39c76e7-0b01-48a6-9cf3-3251568950c2" providerId="ADAL" clId="{8B141352-382B-40AC-8136-952A52462F65}" dt="2021-02-11T12:44:30.867" v="44" actId="113"/>
          <ac:spMkLst>
            <pc:docMk/>
            <pc:sldMk cId="2771198927" sldId="314"/>
            <ac:spMk id="3" creationId="{47D8BCBA-0593-43DB-ADC8-3888A2E1DE90}"/>
          </ac:spMkLst>
        </pc:spChg>
      </pc:sldChg>
      <pc:sldChg chg="modSp mod">
        <pc:chgData name="Sarah-Jane Dean" userId="a39c76e7-0b01-48a6-9cf3-3251568950c2" providerId="ADAL" clId="{8B141352-382B-40AC-8136-952A52462F65}" dt="2021-02-11T12:44:40.393" v="46" actId="20577"/>
        <pc:sldMkLst>
          <pc:docMk/>
          <pc:sldMk cId="1796312063" sldId="315"/>
        </pc:sldMkLst>
        <pc:spChg chg="mod">
          <ac:chgData name="Sarah-Jane Dean" userId="a39c76e7-0b01-48a6-9cf3-3251568950c2" providerId="ADAL" clId="{8B141352-382B-40AC-8136-952A52462F65}" dt="2021-02-11T12:44:40.393" v="46" actId="20577"/>
          <ac:spMkLst>
            <pc:docMk/>
            <pc:sldMk cId="1796312063" sldId="315"/>
            <ac:spMk id="3" creationId="{739F964F-6B1E-43B8-AFD8-1E1E432B2F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B26A3-8A94-924B-86FE-3B7889EA4F7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537D0-44EB-174D-BC81-099185DD7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9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 to submit questions anonymously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 below to provide feedback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 intro of me an Mandeep –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hopeful this is something that will help you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Highlight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for firms out of scope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(who may be in scope) and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firms in scope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need to ensure that their tax adviser work is being done in a compliant way and that they are aware of the relevant risks and red flags associate with that.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F30AF-DF9D-4FD4-9F68-559E4844A3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119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Definition and guidance – MB</a:t>
            </a:r>
          </a:p>
          <a:p>
            <a:r>
              <a:rPr lang="en-GB" dirty="0"/>
              <a:t>Tax Thematic – Red Flags - 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537D0-44EB-174D-BC81-099185DD76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Decision by SRA Board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F30AF-DF9D-4FD4-9F68-559E4844A3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50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Old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 firm or sole practitioner who by way of business provides </a:t>
            </a:r>
            <a:r>
              <a:rPr lang="en-GB" sz="1200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[advice about the tax affairs of other persons]</a:t>
            </a:r>
            <a:endParaRPr lang="en-GB" sz="1200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Current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material aid, or assistance or advice, in connection with the tax affairs of other persons, whether provided directly or through a third party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Grace period in regs has passed as of 10 Jan 2021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87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419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/>
              <a:t>Policing the boundary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en-GB" sz="1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/>
              <a:t>Undertake work in an AML compliant way on a precautionary basis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/>
              <a:t>Be very clear with clients and staff as to where the line 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GB" sz="1200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487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537D0-44EB-174D-BC81-099185DD76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4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0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58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0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28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28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5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7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58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526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49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885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30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BDEB319-AEF9-4DD2-9976-8248C917D316}"/>
              </a:ext>
            </a:extLst>
          </p:cNvPr>
          <p:cNvSpPr/>
          <p:nvPr/>
        </p:nvSpPr>
        <p:spPr>
          <a:xfrm>
            <a:off x="2044133" y="3594180"/>
            <a:ext cx="78454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Mark Boyle, Policy Manager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Mandeep Sandhu, Regulatory Manager</a:t>
            </a:r>
            <a:endParaRPr lang="en-GB" sz="28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160960-1C98-403E-96ED-7F40A6E781F9}"/>
              </a:ext>
            </a:extLst>
          </p:cNvPr>
          <p:cNvSpPr/>
          <p:nvPr/>
        </p:nvSpPr>
        <p:spPr>
          <a:xfrm>
            <a:off x="1428304" y="1787128"/>
            <a:ext cx="9077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Anti-money laundering: 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what tax advisers need to know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3A15-B8B2-4B22-88FE-DAA83255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137688"/>
            <a:ext cx="6527800" cy="1143000"/>
          </a:xfrm>
        </p:spPr>
        <p:txBody>
          <a:bodyPr/>
          <a:lstStyle/>
          <a:p>
            <a:r>
              <a:rPr lang="en-GB" dirty="0"/>
              <a:t>Reliance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8BCBA-0593-43DB-ADC8-3888A2E1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4" y="1527717"/>
            <a:ext cx="11523133" cy="4841335"/>
          </a:xfrm>
        </p:spPr>
        <p:txBody>
          <a:bodyPr/>
          <a:lstStyle/>
          <a:p>
            <a:r>
              <a:rPr lang="en-GB" sz="2400" dirty="0"/>
              <a:t>Regulation 11(d) – extends to advice provided through a </a:t>
            </a:r>
            <a:r>
              <a:rPr lang="en-GB" sz="2400" b="1" dirty="0">
                <a:solidFill>
                  <a:srgbClr val="FF0000"/>
                </a:solidFill>
              </a:rPr>
              <a:t>‘third party’</a:t>
            </a:r>
          </a:p>
          <a:p>
            <a:endParaRPr lang="en-GB" sz="2400" dirty="0"/>
          </a:p>
          <a:p>
            <a:r>
              <a:rPr lang="en-GB" sz="2400" dirty="0"/>
              <a:t>Who is providing the advice?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Reliance – Regulation 39. You must:</a:t>
            </a:r>
          </a:p>
          <a:p>
            <a:pPr lvl="2"/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immediately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obtain from the third party all the information needed </a:t>
            </a:r>
            <a:endParaRPr lang="en-GB" sz="2400" dirty="0"/>
          </a:p>
          <a:p>
            <a:pPr lvl="2"/>
            <a:r>
              <a:rPr lang="en-GB" sz="2400" dirty="0"/>
              <a:t>enter into </a:t>
            </a:r>
            <a:r>
              <a:rPr lang="en-GB" sz="2400" b="1" dirty="0">
                <a:solidFill>
                  <a:schemeClr val="tx1"/>
                </a:solidFill>
              </a:rPr>
              <a:t>arrangements </a:t>
            </a:r>
            <a:r>
              <a:rPr lang="en-GB" sz="2400" dirty="0"/>
              <a:t>which enables you to obtain CDD</a:t>
            </a:r>
          </a:p>
          <a:p>
            <a:pPr lvl="2"/>
            <a:r>
              <a:rPr lang="en-GB" sz="2400" dirty="0"/>
              <a:t>require the other person to retain copies of the data </a:t>
            </a:r>
          </a:p>
          <a:p>
            <a:pPr lvl="2"/>
            <a:r>
              <a:rPr lang="en-GB" sz="2400" dirty="0"/>
              <a:t>Obtain evidence to establish that the person relied upon, falls into the category of person under R39(3).</a:t>
            </a:r>
            <a:endParaRPr lang="en-GB" sz="2400" b="1" dirty="0"/>
          </a:p>
          <a:p>
            <a:r>
              <a:rPr lang="en-GB" sz="2400" b="1" dirty="0"/>
              <a:t>You remain liable </a:t>
            </a:r>
          </a:p>
          <a:p>
            <a:pPr marL="0" indent="0">
              <a:buNone/>
            </a:pPr>
            <a:endParaRPr lang="en-GB" sz="1800" b="1" dirty="0"/>
          </a:p>
          <a:p>
            <a:pPr lvl="2"/>
            <a:endParaRPr lang="en-GB" sz="1800" b="1" dirty="0"/>
          </a:p>
          <a:p>
            <a:pPr lvl="1"/>
            <a:endParaRPr lang="en-GB" sz="1800" b="1" dirty="0"/>
          </a:p>
          <a:p>
            <a:pPr lvl="1"/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7119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33730-56F0-4926-9A90-2CB82D41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 flags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964F-6B1E-43B8-AFD8-1E1E432B2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Tax evasion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Criminal Finance Act 2017 introduced an offence of the failure to prevent the facilitation of tax evasion</a:t>
            </a:r>
          </a:p>
          <a:p>
            <a:endParaRPr lang="en-GB" dirty="0"/>
          </a:p>
          <a:p>
            <a:r>
              <a:rPr lang="en-GB" dirty="0"/>
              <a:t>Other reg flags</a:t>
            </a:r>
          </a:p>
        </p:txBody>
      </p:sp>
    </p:spTree>
    <p:extLst>
      <p:ext uri="{BB962C8B-B14F-4D97-AF65-F5344CB8AC3E}">
        <p14:creationId xmlns:p14="http://schemas.microsoft.com/office/powerpoint/2010/main" val="179631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295E-8243-4F16-A952-06D899631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Webinar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76E27-E5BA-4E2E-9D21-B17881483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Guidance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Tax thematic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Areas of work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Policing the border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Reliance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Red flags </a:t>
            </a:r>
          </a:p>
        </p:txBody>
      </p:sp>
    </p:spTree>
    <p:extLst>
      <p:ext uri="{BB962C8B-B14F-4D97-AF65-F5344CB8AC3E}">
        <p14:creationId xmlns:p14="http://schemas.microsoft.com/office/powerpoint/2010/main" val="247295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34433" y="260351"/>
            <a:ext cx="9313961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AB7A29-F454-46F1-8EB3-3BA09FAC4F57}"/>
              </a:ext>
            </a:extLst>
          </p:cNvPr>
          <p:cNvSpPr txBox="1"/>
          <p:nvPr/>
        </p:nvSpPr>
        <p:spPr>
          <a:xfrm>
            <a:off x="523180" y="1918683"/>
            <a:ext cx="9514900" cy="782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2020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New regulations (5MLD)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Thematic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 2021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Deadline was 10 Jan 2021 for new registrants</a:t>
            </a:r>
          </a:p>
          <a:p>
            <a:pPr marL="457189" indent="-457189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457189" indent="-457189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marL="457189" indent="-457189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GB" sz="32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14916" y="260351"/>
            <a:ext cx="7693463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Tax Advisers – the change</a:t>
            </a:r>
          </a:p>
        </p:txBody>
      </p:sp>
      <p:sp>
        <p:nvSpPr>
          <p:cNvPr id="5" name="AutoShape 12" descr="Image result for panama papers headline"/>
          <p:cNvSpPr>
            <a:spLocks noChangeAspect="1" noChangeArrowheads="1"/>
          </p:cNvSpPr>
          <p:nvPr/>
        </p:nvSpPr>
        <p:spPr bwMode="auto">
          <a:xfrm>
            <a:off x="5892800" y="3225800"/>
            <a:ext cx="4064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3E064C-3E10-4317-BF1F-4A0B738C80DC}"/>
              </a:ext>
            </a:extLst>
          </p:cNvPr>
          <p:cNvSpPr txBox="1"/>
          <p:nvPr/>
        </p:nvSpPr>
        <p:spPr>
          <a:xfrm>
            <a:off x="501139" y="1548317"/>
            <a:ext cx="103266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Old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A firm or sole practitioner who by way of business provides (advice about the tax affairs of other persons)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Current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Material aid, or assistance or advice, in connection with the tax affairs of other persons, whether provided directly or through a third party</a:t>
            </a:r>
          </a:p>
          <a:p>
            <a:pPr algn="l"/>
            <a:endParaRPr lang="en-GB" sz="2400" dirty="0"/>
          </a:p>
          <a:p>
            <a:pPr algn="l"/>
            <a:r>
              <a:rPr lang="en-GB" sz="2400" dirty="0"/>
              <a:t>If your firm has not been approved for AML, but you meet the definition – you need to tell us now (FA10)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527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14916" y="260351"/>
            <a:ext cx="7726917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Tax Advisers – guidance</a:t>
            </a:r>
          </a:p>
        </p:txBody>
      </p:sp>
      <p:sp>
        <p:nvSpPr>
          <p:cNvPr id="5" name="AutoShape 12" descr="Image result for panama papers headline"/>
          <p:cNvSpPr>
            <a:spLocks noChangeAspect="1" noChangeArrowheads="1"/>
          </p:cNvSpPr>
          <p:nvPr/>
        </p:nvSpPr>
        <p:spPr bwMode="auto">
          <a:xfrm>
            <a:off x="5892800" y="3225800"/>
            <a:ext cx="4064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3E064C-3E10-4317-BF1F-4A0B738C80DC}"/>
              </a:ext>
            </a:extLst>
          </p:cNvPr>
          <p:cNvSpPr txBox="1"/>
          <p:nvPr/>
        </p:nvSpPr>
        <p:spPr>
          <a:xfrm>
            <a:off x="518936" y="1606552"/>
            <a:ext cx="11154128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2400" dirty="0"/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Anything with a tax element, or tax consequence, runs the risk of being brought into scope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More tailored the information is, the more likely it is to be advice. Material aid and assistance are also triggers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Responsibility is yours to know when you are in scope, but there’s no such thing a little bit of tax adviser work as far as the regulations is concerned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5978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14916" y="260351"/>
            <a:ext cx="7726917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Tax Advisers – guidance</a:t>
            </a:r>
          </a:p>
        </p:txBody>
      </p:sp>
      <p:sp>
        <p:nvSpPr>
          <p:cNvPr id="5" name="AutoShape 12" descr="Image result for panama papers headline"/>
          <p:cNvSpPr>
            <a:spLocks noChangeAspect="1" noChangeArrowheads="1"/>
          </p:cNvSpPr>
          <p:nvPr/>
        </p:nvSpPr>
        <p:spPr bwMode="auto">
          <a:xfrm>
            <a:off x="5892800" y="3225800"/>
            <a:ext cx="4064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3E064C-3E10-4317-BF1F-4A0B738C80DC}"/>
              </a:ext>
            </a:extLst>
          </p:cNvPr>
          <p:cNvSpPr txBox="1"/>
          <p:nvPr/>
        </p:nvSpPr>
        <p:spPr>
          <a:xfrm>
            <a:off x="475873" y="1941255"/>
            <a:ext cx="6337522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Policing the boundary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Areas of work that could fall into scope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Red flags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endParaRPr lang="en-GB" sz="2400" dirty="0">
              <a:solidFill>
                <a:srgbClr val="262626"/>
              </a:solidFill>
              <a:ea typeface="ＭＳ Ｐゴシック" pitchFamily="34" charset="-128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</a:pPr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Other resources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2050" name="Picture 2" descr="Taxes in Belgium: a complete guide for expats | Expatica">
            <a:extLst>
              <a:ext uri="{FF2B5EF4-FFF2-40B4-BE49-F238E27FC236}">
                <a16:creationId xmlns:a16="http://schemas.microsoft.com/office/drawing/2014/main" id="{CF8EA827-52FD-40A0-A629-D7C6D567A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229" y="2483624"/>
            <a:ext cx="4083824" cy="22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13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7B10A-A43C-4B02-99DD-84AA6861A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Tax thematic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3B827-D738-41B8-B7E9-FE2614600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How is advice provided</a:t>
            </a:r>
          </a:p>
          <a:p>
            <a:r>
              <a:rPr lang="en-GB" dirty="0">
                <a:solidFill>
                  <a:schemeClr val="tx1"/>
                </a:solidFill>
              </a:rPr>
              <a:t>Areas of work that </a:t>
            </a:r>
            <a:r>
              <a:rPr lang="en-GB" b="1" dirty="0">
                <a:solidFill>
                  <a:schemeClr val="tx1"/>
                </a:solidFill>
              </a:rPr>
              <a:t>could</a:t>
            </a:r>
            <a:r>
              <a:rPr lang="en-GB" dirty="0">
                <a:solidFill>
                  <a:schemeClr val="tx1"/>
                </a:solidFill>
              </a:rPr>
              <a:t> fall in scope </a:t>
            </a:r>
          </a:p>
          <a:p>
            <a:r>
              <a:rPr lang="en-GB" dirty="0">
                <a:solidFill>
                  <a:schemeClr val="tx1"/>
                </a:solidFill>
              </a:rPr>
              <a:t>Policing the border</a:t>
            </a:r>
            <a:endParaRPr lang="en-GB" sz="3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solidFill>
                  <a:schemeClr val="tx1"/>
                </a:solidFill>
              </a:rPr>
              <a:t>Who provides the advice &amp; reliance</a:t>
            </a:r>
            <a:endParaRPr lang="en-GB" sz="3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Red flags associated with Tax Adviser services</a:t>
            </a:r>
          </a:p>
        </p:txBody>
      </p:sp>
    </p:spTree>
    <p:extLst>
      <p:ext uri="{BB962C8B-B14F-4D97-AF65-F5344CB8AC3E}">
        <p14:creationId xmlns:p14="http://schemas.microsoft.com/office/powerpoint/2010/main" val="125102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BB9B-02CC-4DE2-8027-274D32C3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417639"/>
          </a:xfrm>
        </p:spPr>
        <p:txBody>
          <a:bodyPr/>
          <a:lstStyle/>
          <a:p>
            <a:r>
              <a:rPr lang="en-GB" dirty="0"/>
              <a:t>Areas of work that could fall in </a:t>
            </a:r>
            <a:br>
              <a:rPr lang="en-GB" dirty="0"/>
            </a:br>
            <a:r>
              <a:rPr lang="en-GB" dirty="0"/>
              <a:t>scope of the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C3FB-5FD8-42FE-A212-1E7D871DA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661532"/>
            <a:ext cx="6125737" cy="4464631"/>
          </a:xfrm>
        </p:spPr>
        <p:txBody>
          <a:bodyPr/>
          <a:lstStyle/>
          <a:p>
            <a:r>
              <a:rPr lang="en-GB" sz="2800" dirty="0"/>
              <a:t>Standalone advice </a:t>
            </a:r>
          </a:p>
          <a:p>
            <a:pPr lvl="1"/>
            <a:r>
              <a:rPr lang="en-GB" sz="2800" dirty="0"/>
              <a:t>HMRC Investigations</a:t>
            </a:r>
          </a:p>
          <a:p>
            <a:pPr marL="609585" lvl="1" indent="0">
              <a:buNone/>
            </a:pPr>
            <a:endParaRPr lang="en-GB" sz="2800" dirty="0"/>
          </a:p>
          <a:p>
            <a:r>
              <a:rPr lang="en-GB" sz="2800" dirty="0"/>
              <a:t>Ancillary to another service</a:t>
            </a:r>
          </a:p>
          <a:p>
            <a:pPr lvl="1"/>
            <a:r>
              <a:rPr lang="en-GB" sz="2800" dirty="0"/>
              <a:t>Already in scope</a:t>
            </a:r>
          </a:p>
          <a:p>
            <a:pPr lvl="1"/>
            <a:r>
              <a:rPr lang="en-GB" sz="2800" dirty="0"/>
              <a:t>Traditionally not in scope</a:t>
            </a:r>
          </a:p>
          <a:p>
            <a:pPr marL="609585" lvl="1" indent="0">
              <a:buNone/>
            </a:pPr>
            <a:endParaRPr lang="en-GB" sz="2800" dirty="0"/>
          </a:p>
          <a:p>
            <a:r>
              <a:rPr lang="en-GB" sz="2800" dirty="0"/>
              <a:t>Speak to individuals at your firm</a:t>
            </a:r>
          </a:p>
          <a:p>
            <a:pPr marL="609585" lvl="1" indent="0">
              <a:buNone/>
            </a:pPr>
            <a:endParaRPr lang="en-GB" sz="3200" dirty="0"/>
          </a:p>
          <a:p>
            <a:pPr lvl="1"/>
            <a:endParaRPr lang="en-GB" sz="3200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31D7B9-C3E9-4913-8700-1A63BB79B1EC}"/>
              </a:ext>
            </a:extLst>
          </p:cNvPr>
          <p:cNvGrpSpPr/>
          <p:nvPr/>
        </p:nvGrpSpPr>
        <p:grpSpPr>
          <a:xfrm>
            <a:off x="7326350" y="1906859"/>
            <a:ext cx="4393582" cy="4219303"/>
            <a:chOff x="6815216" y="2176802"/>
            <a:chExt cx="4144804" cy="3947432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4A5A0D4-264A-4051-AA3B-FE4F40543F64}"/>
                </a:ext>
              </a:extLst>
            </p:cNvPr>
            <p:cNvSpPr/>
            <p:nvPr/>
          </p:nvSpPr>
          <p:spPr>
            <a:xfrm>
              <a:off x="6815216" y="2176802"/>
              <a:ext cx="1973716" cy="1184229"/>
            </a:xfrm>
            <a:custGeom>
              <a:avLst/>
              <a:gdLst>
                <a:gd name="connsiteX0" fmla="*/ 0 w 1973716"/>
                <a:gd name="connsiteY0" fmla="*/ 0 h 1184229"/>
                <a:gd name="connsiteX1" fmla="*/ 1973716 w 1973716"/>
                <a:gd name="connsiteY1" fmla="*/ 0 h 1184229"/>
                <a:gd name="connsiteX2" fmla="*/ 1973716 w 1973716"/>
                <a:gd name="connsiteY2" fmla="*/ 1184229 h 1184229"/>
                <a:gd name="connsiteX3" fmla="*/ 0 w 1973716"/>
                <a:gd name="connsiteY3" fmla="*/ 1184229 h 1184229"/>
                <a:gd name="connsiteX4" fmla="*/ 0 w 1973716"/>
                <a:gd name="connsiteY4" fmla="*/ 0 h 1184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3716" h="1184229">
                  <a:moveTo>
                    <a:pt x="0" y="0"/>
                  </a:moveTo>
                  <a:lnTo>
                    <a:pt x="1973716" y="0"/>
                  </a:lnTo>
                  <a:lnTo>
                    <a:pt x="1973716" y="1184229"/>
                  </a:lnTo>
                  <a:lnTo>
                    <a:pt x="0" y="11842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007E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500" kern="1200" dirty="0"/>
                <a:t>Litigation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B6F1C-1E7F-4A54-A380-A3EE02ED1636}"/>
                </a:ext>
              </a:extLst>
            </p:cNvPr>
            <p:cNvSpPr/>
            <p:nvPr/>
          </p:nvSpPr>
          <p:spPr>
            <a:xfrm>
              <a:off x="8986304" y="2176802"/>
              <a:ext cx="1973716" cy="1184229"/>
            </a:xfrm>
            <a:custGeom>
              <a:avLst/>
              <a:gdLst>
                <a:gd name="connsiteX0" fmla="*/ 0 w 1973716"/>
                <a:gd name="connsiteY0" fmla="*/ 0 h 1184229"/>
                <a:gd name="connsiteX1" fmla="*/ 1973716 w 1973716"/>
                <a:gd name="connsiteY1" fmla="*/ 0 h 1184229"/>
                <a:gd name="connsiteX2" fmla="*/ 1973716 w 1973716"/>
                <a:gd name="connsiteY2" fmla="*/ 1184229 h 1184229"/>
                <a:gd name="connsiteX3" fmla="*/ 0 w 1973716"/>
                <a:gd name="connsiteY3" fmla="*/ 1184229 h 1184229"/>
                <a:gd name="connsiteX4" fmla="*/ 0 w 1973716"/>
                <a:gd name="connsiteY4" fmla="*/ 0 h 1184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3716" h="1184229">
                  <a:moveTo>
                    <a:pt x="0" y="0"/>
                  </a:moveTo>
                  <a:lnTo>
                    <a:pt x="1973716" y="0"/>
                  </a:lnTo>
                  <a:lnTo>
                    <a:pt x="1973716" y="1184229"/>
                  </a:lnTo>
                  <a:lnTo>
                    <a:pt x="0" y="11842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500" kern="1200" dirty="0"/>
                <a:t>Corporate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E944B48-6626-4A73-862D-9EE2A370DDBE}"/>
                </a:ext>
              </a:extLst>
            </p:cNvPr>
            <p:cNvSpPr/>
            <p:nvPr/>
          </p:nvSpPr>
          <p:spPr>
            <a:xfrm>
              <a:off x="6815216" y="3558404"/>
              <a:ext cx="1973716" cy="1184229"/>
            </a:xfrm>
            <a:custGeom>
              <a:avLst/>
              <a:gdLst>
                <a:gd name="connsiteX0" fmla="*/ 0 w 1973716"/>
                <a:gd name="connsiteY0" fmla="*/ 0 h 1184229"/>
                <a:gd name="connsiteX1" fmla="*/ 1973716 w 1973716"/>
                <a:gd name="connsiteY1" fmla="*/ 0 h 1184229"/>
                <a:gd name="connsiteX2" fmla="*/ 1973716 w 1973716"/>
                <a:gd name="connsiteY2" fmla="*/ 1184229 h 1184229"/>
                <a:gd name="connsiteX3" fmla="*/ 0 w 1973716"/>
                <a:gd name="connsiteY3" fmla="*/ 1184229 h 1184229"/>
                <a:gd name="connsiteX4" fmla="*/ 0 w 1973716"/>
                <a:gd name="connsiteY4" fmla="*/ 0 h 1184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3716" h="1184229">
                  <a:moveTo>
                    <a:pt x="0" y="0"/>
                  </a:moveTo>
                  <a:lnTo>
                    <a:pt x="1973716" y="0"/>
                  </a:lnTo>
                  <a:lnTo>
                    <a:pt x="1973716" y="1184229"/>
                  </a:lnTo>
                  <a:lnTo>
                    <a:pt x="0" y="118422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500" kern="1200" dirty="0"/>
                <a:t>Private Client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6A1B82B-9981-41C3-B664-A134F16C68B6}"/>
                </a:ext>
              </a:extLst>
            </p:cNvPr>
            <p:cNvSpPr/>
            <p:nvPr/>
          </p:nvSpPr>
          <p:spPr>
            <a:xfrm>
              <a:off x="8986304" y="3558404"/>
              <a:ext cx="1973716" cy="1184229"/>
            </a:xfrm>
            <a:custGeom>
              <a:avLst/>
              <a:gdLst>
                <a:gd name="connsiteX0" fmla="*/ 0 w 1973716"/>
                <a:gd name="connsiteY0" fmla="*/ 0 h 1184229"/>
                <a:gd name="connsiteX1" fmla="*/ 1973716 w 1973716"/>
                <a:gd name="connsiteY1" fmla="*/ 0 h 1184229"/>
                <a:gd name="connsiteX2" fmla="*/ 1973716 w 1973716"/>
                <a:gd name="connsiteY2" fmla="*/ 1184229 h 1184229"/>
                <a:gd name="connsiteX3" fmla="*/ 0 w 1973716"/>
                <a:gd name="connsiteY3" fmla="*/ 1184229 h 1184229"/>
                <a:gd name="connsiteX4" fmla="*/ 0 w 1973716"/>
                <a:gd name="connsiteY4" fmla="*/ 0 h 1184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3716" h="1184229">
                  <a:moveTo>
                    <a:pt x="0" y="0"/>
                  </a:moveTo>
                  <a:lnTo>
                    <a:pt x="1973716" y="0"/>
                  </a:lnTo>
                  <a:lnTo>
                    <a:pt x="1973716" y="1184229"/>
                  </a:lnTo>
                  <a:lnTo>
                    <a:pt x="0" y="11842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8D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500" kern="1200" dirty="0"/>
                <a:t>Family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B945F1-DAC3-4EC1-AC5F-42F1703F8725}"/>
                </a:ext>
              </a:extLst>
            </p:cNvPr>
            <p:cNvSpPr/>
            <p:nvPr/>
          </p:nvSpPr>
          <p:spPr>
            <a:xfrm>
              <a:off x="7900760" y="4940005"/>
              <a:ext cx="1973716" cy="1184229"/>
            </a:xfrm>
            <a:custGeom>
              <a:avLst/>
              <a:gdLst>
                <a:gd name="connsiteX0" fmla="*/ 0 w 1973716"/>
                <a:gd name="connsiteY0" fmla="*/ 0 h 1184229"/>
                <a:gd name="connsiteX1" fmla="*/ 1973716 w 1973716"/>
                <a:gd name="connsiteY1" fmla="*/ 0 h 1184229"/>
                <a:gd name="connsiteX2" fmla="*/ 1973716 w 1973716"/>
                <a:gd name="connsiteY2" fmla="*/ 1184229 h 1184229"/>
                <a:gd name="connsiteX3" fmla="*/ 0 w 1973716"/>
                <a:gd name="connsiteY3" fmla="*/ 1184229 h 1184229"/>
                <a:gd name="connsiteX4" fmla="*/ 0 w 1973716"/>
                <a:gd name="connsiteY4" fmla="*/ 0 h 1184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3716" h="1184229">
                  <a:moveTo>
                    <a:pt x="0" y="0"/>
                  </a:moveTo>
                  <a:lnTo>
                    <a:pt x="1973716" y="0"/>
                  </a:lnTo>
                  <a:lnTo>
                    <a:pt x="1973716" y="1184229"/>
                  </a:lnTo>
                  <a:lnTo>
                    <a:pt x="0" y="11842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2182"/>
            </a:solidFill>
            <a:ln>
              <a:solidFill>
                <a:srgbClr val="7A2182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500" kern="1200" dirty="0"/>
                <a:t>Employment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974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3D56-8B6E-4325-9C66-FC877809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Policing the border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BED-9280-45FA-B6D2-BF57BB9BF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Apply AML measures on all matters?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Or only those within scope of the regulations?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tx1"/>
                </a:solidFill>
              </a:rPr>
              <a:t>The risks associated with this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Update the AML polices, control and procedures at your firm</a:t>
            </a:r>
          </a:p>
        </p:txBody>
      </p:sp>
    </p:spTree>
    <p:extLst>
      <p:ext uri="{BB962C8B-B14F-4D97-AF65-F5344CB8AC3E}">
        <p14:creationId xmlns:p14="http://schemas.microsoft.com/office/powerpoint/2010/main" val="3613142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BA3AD328A41F45A6E11194B3516871" ma:contentTypeVersion="9" ma:contentTypeDescription="Create a new document." ma:contentTypeScope="" ma:versionID="7df75b26cc194c04abe9ac05eb3accaf">
  <xsd:schema xmlns:xsd="http://www.w3.org/2001/XMLSchema" xmlns:xs="http://www.w3.org/2001/XMLSchema" xmlns:p="http://schemas.microsoft.com/office/2006/metadata/properties" xmlns:ns3="4b6bd180-a74d-4aa9-b0b5-be9e9fff0d45" targetNamespace="http://schemas.microsoft.com/office/2006/metadata/properties" ma:root="true" ma:fieldsID="4686d1de7d2503503343c6b4f435bfa7" ns3:_="">
    <xsd:import namespace="4b6bd180-a74d-4aa9-b0b5-be9e9fff0d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bd180-a74d-4aa9-b0b5-be9e9fff0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3BF1FB-CC79-4313-9A3C-81C686A5B6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A139B7-460F-433C-8375-6BC3A93C9342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4b6bd180-a74d-4aa9-b0b5-be9e9fff0d45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5081C6-D3D4-4176-9CA4-879032C953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6bd180-a74d-4aa9-b0b5-be9e9fff0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2</Template>
  <TotalTime>4489</TotalTime>
  <Words>619</Words>
  <Application>Microsoft Office PowerPoint</Application>
  <PresentationFormat>Widescreen</PresentationFormat>
  <Paragraphs>133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PowerPoint Presentation</vt:lpstr>
      <vt:lpstr>Webinar content</vt:lpstr>
      <vt:lpstr>Background</vt:lpstr>
      <vt:lpstr>Tax Advisers – the change</vt:lpstr>
      <vt:lpstr>Tax Advisers – guidance</vt:lpstr>
      <vt:lpstr>Tax Advisers – guidance</vt:lpstr>
      <vt:lpstr>Tax thematic</vt:lpstr>
      <vt:lpstr>Areas of work that could fall in  scope of the definition</vt:lpstr>
      <vt:lpstr>Policing the border</vt:lpstr>
      <vt:lpstr>Reliance</vt:lpstr>
      <vt:lpstr>Reg flags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Anti-money laundering: what tax advisers need to know</dc:title>
  <dc:creator>Solicitors Regulation Authority (SRA)</dc:creator>
  <cp:lastModifiedBy>Matthew Maidment</cp:lastModifiedBy>
  <cp:revision>25</cp:revision>
  <dcterms:created xsi:type="dcterms:W3CDTF">2018-11-22T10:01:11Z</dcterms:created>
  <dcterms:modified xsi:type="dcterms:W3CDTF">2021-02-12T08:54:00Z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0x01010027BA3AD328A41F45A6E11194B3516871</vt:lpwstr>
  </property>
</Properties>
</file>