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12"/>
  </p:notesMasterIdLst>
  <p:sldIdLst>
    <p:sldId id="261" r:id="rId5"/>
    <p:sldId id="993" r:id="rId6"/>
    <p:sldId id="994" r:id="rId7"/>
    <p:sldId id="995" r:id="rId8"/>
    <p:sldId id="997" r:id="rId9"/>
    <p:sldId id="996" r:id="rId10"/>
    <p:sldId id="998"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3" userDrawn="1">
          <p15:clr>
            <a:srgbClr val="A4A3A4"/>
          </p15:clr>
        </p15:guide>
        <p15:guide id="2" pos="1118" userDrawn="1">
          <p15:clr>
            <a:srgbClr val="A4A3A4"/>
          </p15:clr>
        </p15:guide>
        <p15:guide id="3" pos="325" userDrawn="1">
          <p15:clr>
            <a:srgbClr val="A4A3A4"/>
          </p15:clr>
        </p15:guide>
        <p15:guide id="4" orient="horz" pos="278" userDrawn="1">
          <p15:clr>
            <a:srgbClr val="A4A3A4"/>
          </p15:clr>
        </p15:guide>
        <p15:guide id="5" orient="horz" pos="3997" userDrawn="1">
          <p15:clr>
            <a:srgbClr val="A4A3A4"/>
          </p15:clr>
        </p15:guide>
        <p15:guide id="6" pos="7333" userDrawn="1">
          <p15:clr>
            <a:srgbClr val="A4A3A4"/>
          </p15:clr>
        </p15:guide>
        <p15:guide id="7" pos="960" userDrawn="1">
          <p15:clr>
            <a:srgbClr val="A4A3A4"/>
          </p15:clr>
        </p15:guide>
        <p15:guide id="8" pos="1753" userDrawn="1">
          <p15:clr>
            <a:srgbClr val="A4A3A4"/>
          </p15:clr>
        </p15:guide>
        <p15:guide id="9" pos="1912" userDrawn="1">
          <p15:clr>
            <a:srgbClr val="A4A3A4"/>
          </p15:clr>
        </p15:guide>
        <p15:guide id="10" pos="2547" userDrawn="1">
          <p15:clr>
            <a:srgbClr val="A4A3A4"/>
          </p15:clr>
        </p15:guide>
        <p15:guide id="11" pos="2706" userDrawn="1">
          <p15:clr>
            <a:srgbClr val="A4A3A4"/>
          </p15:clr>
        </p15:guide>
        <p15:guide id="12" pos="3364" userDrawn="1">
          <p15:clr>
            <a:srgbClr val="A4A3A4"/>
          </p15:clr>
        </p15:guide>
        <p15:guide id="13" pos="3522" userDrawn="1">
          <p15:clr>
            <a:srgbClr val="A4A3A4"/>
          </p15:clr>
        </p15:guide>
        <p15:guide id="14" pos="4158" userDrawn="1">
          <p15:clr>
            <a:srgbClr val="A4A3A4"/>
          </p15:clr>
        </p15:guide>
        <p15:guide id="15" pos="4316" userDrawn="1">
          <p15:clr>
            <a:srgbClr val="A4A3A4"/>
          </p15:clr>
        </p15:guide>
        <p15:guide id="16" pos="4951" userDrawn="1">
          <p15:clr>
            <a:srgbClr val="A4A3A4"/>
          </p15:clr>
        </p15:guide>
        <p15:guide id="17" pos="5110" userDrawn="1">
          <p15:clr>
            <a:srgbClr val="A4A3A4"/>
          </p15:clr>
        </p15:guide>
        <p15:guide id="18" pos="5745" userDrawn="1">
          <p15:clr>
            <a:srgbClr val="A4A3A4"/>
          </p15:clr>
        </p15:guide>
        <p15:guide id="19" pos="5904" userDrawn="1">
          <p15:clr>
            <a:srgbClr val="A4A3A4"/>
          </p15:clr>
        </p15:guide>
        <p15:guide id="20" pos="6562" userDrawn="1">
          <p15:clr>
            <a:srgbClr val="A4A3A4"/>
          </p15:clr>
        </p15:guide>
        <p15:guide id="21" pos="6720" userDrawn="1">
          <p15:clr>
            <a:srgbClr val="A4A3A4"/>
          </p15:clr>
        </p15:guide>
        <p15:guide id="22" orient="horz" pos="1117" userDrawn="1">
          <p15:clr>
            <a:srgbClr val="A4A3A4"/>
          </p15:clr>
        </p15:guide>
        <p15:guide id="24" orient="horz" pos="61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Boyle" initials="MB" lastIdx="1" clrIdx="0">
    <p:extLst>
      <p:ext uri="{19B8F6BF-5375-455C-9EA6-DF929625EA0E}">
        <p15:presenceInfo xmlns:p15="http://schemas.microsoft.com/office/powerpoint/2012/main" userId="S::Mark.Boyle@sra.org.uk::261e12ce-1bcd-4eb5-b9cb-7eb9f91836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10035"/>
    <a:srgbClr val="006C61"/>
    <a:srgbClr val="00A68D"/>
    <a:srgbClr val="FFCC00"/>
    <a:srgbClr val="DDDE3A"/>
    <a:srgbClr val="DE007E"/>
    <a:srgbClr val="E62336"/>
    <a:srgbClr val="7A2182"/>
    <a:srgbClr val="EA5B0C"/>
    <a:srgbClr val="00A5C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30FAD7D-55F6-4810-99B4-06583B6FFFDC}" v="4" dt="2021-09-23T14:20:27.425"/>
  </p1510:revLst>
</p1510:revInfo>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6229" autoAdjust="0"/>
  </p:normalViewPr>
  <p:slideViewPr>
    <p:cSldViewPr snapToGrid="0" snapToObjects="1" showGuides="1">
      <p:cViewPr varScale="1">
        <p:scale>
          <a:sx n="78" d="100"/>
          <a:sy n="78" d="100"/>
        </p:scale>
        <p:origin x="878" y="58"/>
      </p:cViewPr>
      <p:guideLst>
        <p:guide orient="horz" pos="2183"/>
        <p:guide pos="1118"/>
        <p:guide pos="325"/>
        <p:guide orient="horz" pos="278"/>
        <p:guide orient="horz" pos="3997"/>
        <p:guide pos="7333"/>
        <p:guide pos="960"/>
        <p:guide pos="1753"/>
        <p:guide pos="1912"/>
        <p:guide pos="2547"/>
        <p:guide pos="2706"/>
        <p:guide pos="3364"/>
        <p:guide pos="3522"/>
        <p:guide pos="4158"/>
        <p:guide pos="4316"/>
        <p:guide pos="4951"/>
        <p:guide pos="5110"/>
        <p:guide pos="5745"/>
        <p:guide pos="5904"/>
        <p:guide pos="6562"/>
        <p:guide pos="6720"/>
        <p:guide orient="horz" pos="1117"/>
        <p:guide orient="horz" pos="618"/>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commentAuthors" Target="commentAuthors.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Jane Dean" userId="a39c76e7-0b01-48a6-9cf3-3251568950c2" providerId="ADAL" clId="{330FAD7D-55F6-4810-99B4-06583B6FFFDC}"/>
    <pc:docChg chg="undo custSel modSld">
      <pc:chgData name="Sarah-Jane Dean" userId="a39c76e7-0b01-48a6-9cf3-3251568950c2" providerId="ADAL" clId="{330FAD7D-55F6-4810-99B4-06583B6FFFDC}" dt="2021-09-23T14:23:48.997" v="54" actId="20577"/>
      <pc:docMkLst>
        <pc:docMk/>
      </pc:docMkLst>
      <pc:sldChg chg="modSp mod">
        <pc:chgData name="Sarah-Jane Dean" userId="a39c76e7-0b01-48a6-9cf3-3251568950c2" providerId="ADAL" clId="{330FAD7D-55F6-4810-99B4-06583B6FFFDC}" dt="2021-09-23T14:21:42.937" v="48" actId="6549"/>
        <pc:sldMkLst>
          <pc:docMk/>
          <pc:sldMk cId="0" sldId="261"/>
        </pc:sldMkLst>
        <pc:spChg chg="mod">
          <ac:chgData name="Sarah-Jane Dean" userId="a39c76e7-0b01-48a6-9cf3-3251568950c2" providerId="ADAL" clId="{330FAD7D-55F6-4810-99B4-06583B6FFFDC}" dt="2021-09-23T14:21:42.937" v="48" actId="6549"/>
          <ac:spMkLst>
            <pc:docMk/>
            <pc:sldMk cId="0" sldId="261"/>
            <ac:spMk id="7" creationId="{FB160960-1C98-403E-96ED-7F40A6E781F9}"/>
          </ac:spMkLst>
        </pc:spChg>
      </pc:sldChg>
      <pc:sldChg chg="modSp mod">
        <pc:chgData name="Sarah-Jane Dean" userId="a39c76e7-0b01-48a6-9cf3-3251568950c2" providerId="ADAL" clId="{330FAD7D-55F6-4810-99B4-06583B6FFFDC}" dt="2021-09-23T14:23:38.032" v="51" actId="1076"/>
        <pc:sldMkLst>
          <pc:docMk/>
          <pc:sldMk cId="2456768006" sldId="993"/>
        </pc:sldMkLst>
        <pc:spChg chg="mod">
          <ac:chgData name="Sarah-Jane Dean" userId="a39c76e7-0b01-48a6-9cf3-3251568950c2" providerId="ADAL" clId="{330FAD7D-55F6-4810-99B4-06583B6FFFDC}" dt="2021-09-23T14:23:38.032" v="51" actId="1076"/>
          <ac:spMkLst>
            <pc:docMk/>
            <pc:sldMk cId="2456768006" sldId="993"/>
            <ac:spMk id="12" creationId="{E3AB7A29-F454-46F1-8EB3-3BA09FAC4F57}"/>
          </ac:spMkLst>
        </pc:spChg>
        <pc:picChg chg="mod">
          <ac:chgData name="Sarah-Jane Dean" userId="a39c76e7-0b01-48a6-9cf3-3251568950c2" providerId="ADAL" clId="{330FAD7D-55F6-4810-99B4-06583B6FFFDC}" dt="2021-09-23T14:19:12.390" v="7" actId="14100"/>
          <ac:picMkLst>
            <pc:docMk/>
            <pc:sldMk cId="2456768006" sldId="993"/>
            <ac:picMk id="1026" creationId="{19D0385F-CF93-40CF-A81F-F4E2B9587A22}"/>
          </ac:picMkLst>
        </pc:picChg>
      </pc:sldChg>
      <pc:sldChg chg="modSp mod">
        <pc:chgData name="Sarah-Jane Dean" userId="a39c76e7-0b01-48a6-9cf3-3251568950c2" providerId="ADAL" clId="{330FAD7D-55F6-4810-99B4-06583B6FFFDC}" dt="2021-09-23T14:21:49.811" v="49" actId="1076"/>
        <pc:sldMkLst>
          <pc:docMk/>
          <pc:sldMk cId="2458170679" sldId="994"/>
        </pc:sldMkLst>
        <pc:spChg chg="mod">
          <ac:chgData name="Sarah-Jane Dean" userId="a39c76e7-0b01-48a6-9cf3-3251568950c2" providerId="ADAL" clId="{330FAD7D-55F6-4810-99B4-06583B6FFFDC}" dt="2021-09-23T14:21:49.811" v="49" actId="1076"/>
          <ac:spMkLst>
            <pc:docMk/>
            <pc:sldMk cId="2458170679" sldId="994"/>
            <ac:spMk id="12" creationId="{E3AB7A29-F454-46F1-8EB3-3BA09FAC4F57}"/>
          </ac:spMkLst>
        </pc:spChg>
      </pc:sldChg>
      <pc:sldChg chg="modSp mod">
        <pc:chgData name="Sarah-Jane Dean" userId="a39c76e7-0b01-48a6-9cf3-3251568950c2" providerId="ADAL" clId="{330FAD7D-55F6-4810-99B4-06583B6FFFDC}" dt="2021-09-23T14:23:48.997" v="54" actId="20577"/>
        <pc:sldMkLst>
          <pc:docMk/>
          <pc:sldMk cId="305096289" sldId="995"/>
        </pc:sldMkLst>
        <pc:spChg chg="mod">
          <ac:chgData name="Sarah-Jane Dean" userId="a39c76e7-0b01-48a6-9cf3-3251568950c2" providerId="ADAL" clId="{330FAD7D-55F6-4810-99B4-06583B6FFFDC}" dt="2021-09-23T14:23:48.997" v="54" actId="20577"/>
          <ac:spMkLst>
            <pc:docMk/>
            <pc:sldMk cId="305096289" sldId="995"/>
            <ac:spMk id="12" creationId="{E3AB7A29-F454-46F1-8EB3-3BA09FAC4F57}"/>
          </ac:spMkLst>
        </pc:spChg>
      </pc:sldChg>
      <pc:sldChg chg="modSp mod">
        <pc:chgData name="Sarah-Jane Dean" userId="a39c76e7-0b01-48a6-9cf3-3251568950c2" providerId="ADAL" clId="{330FAD7D-55F6-4810-99B4-06583B6FFFDC}" dt="2021-09-23T14:20:21.039" v="25" actId="1076"/>
        <pc:sldMkLst>
          <pc:docMk/>
          <pc:sldMk cId="2818800245" sldId="996"/>
        </pc:sldMkLst>
        <pc:spChg chg="mod">
          <ac:chgData name="Sarah-Jane Dean" userId="a39c76e7-0b01-48a6-9cf3-3251568950c2" providerId="ADAL" clId="{330FAD7D-55F6-4810-99B4-06583B6FFFDC}" dt="2021-09-23T14:20:21.039" v="25" actId="1076"/>
          <ac:spMkLst>
            <pc:docMk/>
            <pc:sldMk cId="2818800245" sldId="996"/>
            <ac:spMk id="12" creationId="{E3AB7A29-F454-46F1-8EB3-3BA09FAC4F57}"/>
          </ac:spMkLst>
        </pc:spChg>
        <pc:picChg chg="mod">
          <ac:chgData name="Sarah-Jane Dean" userId="a39c76e7-0b01-48a6-9cf3-3251568950c2" providerId="ADAL" clId="{330FAD7D-55F6-4810-99B4-06583B6FFFDC}" dt="2021-09-23T14:20:14.976" v="24" actId="14100"/>
          <ac:picMkLst>
            <pc:docMk/>
            <pc:sldMk cId="2818800245" sldId="996"/>
            <ac:picMk id="2050" creationId="{CDEF645C-5652-438D-A89B-90681468C71C}"/>
          </ac:picMkLst>
        </pc:picChg>
      </pc:sldChg>
      <pc:sldChg chg="modSp mod">
        <pc:chgData name="Sarah-Jane Dean" userId="a39c76e7-0b01-48a6-9cf3-3251568950c2" providerId="ADAL" clId="{330FAD7D-55F6-4810-99B4-06583B6FFFDC}" dt="2021-09-23T14:19:34.926" v="12" actId="1076"/>
        <pc:sldMkLst>
          <pc:docMk/>
          <pc:sldMk cId="1189913755" sldId="997"/>
        </pc:sldMkLst>
        <pc:spChg chg="mod">
          <ac:chgData name="Sarah-Jane Dean" userId="a39c76e7-0b01-48a6-9cf3-3251568950c2" providerId="ADAL" clId="{330FAD7D-55F6-4810-99B4-06583B6FFFDC}" dt="2021-09-23T14:19:27.976" v="9" actId="255"/>
          <ac:spMkLst>
            <pc:docMk/>
            <pc:sldMk cId="1189913755" sldId="997"/>
            <ac:spMk id="12" creationId="{E3AB7A29-F454-46F1-8EB3-3BA09FAC4F57}"/>
          </ac:spMkLst>
        </pc:spChg>
        <pc:picChg chg="mod">
          <ac:chgData name="Sarah-Jane Dean" userId="a39c76e7-0b01-48a6-9cf3-3251568950c2" providerId="ADAL" clId="{330FAD7D-55F6-4810-99B4-06583B6FFFDC}" dt="2021-09-23T14:19:34.926" v="12" actId="1076"/>
          <ac:picMkLst>
            <pc:docMk/>
            <pc:sldMk cId="1189913755" sldId="997"/>
            <ac:picMk id="3082" creationId="{E9FBC419-1052-4702-AB5A-7F053A56DC8C}"/>
          </ac:picMkLst>
        </pc:picChg>
      </pc:sldChg>
      <pc:sldChg chg="delSp modSp mod">
        <pc:chgData name="Sarah-Jane Dean" userId="a39c76e7-0b01-48a6-9cf3-3251568950c2" providerId="ADAL" clId="{330FAD7D-55F6-4810-99B4-06583B6FFFDC}" dt="2021-09-23T14:21:34.123" v="46" actId="20577"/>
        <pc:sldMkLst>
          <pc:docMk/>
          <pc:sldMk cId="3665488369" sldId="998"/>
        </pc:sldMkLst>
        <pc:spChg chg="mod">
          <ac:chgData name="Sarah-Jane Dean" userId="a39c76e7-0b01-48a6-9cf3-3251568950c2" providerId="ADAL" clId="{330FAD7D-55F6-4810-99B4-06583B6FFFDC}" dt="2021-09-23T14:21:19.763" v="44" actId="1076"/>
          <ac:spMkLst>
            <pc:docMk/>
            <pc:sldMk cId="3665488369" sldId="998"/>
            <ac:spMk id="12" creationId="{E3AB7A29-F454-46F1-8EB3-3BA09FAC4F57}"/>
          </ac:spMkLst>
        </pc:spChg>
        <pc:spChg chg="mod">
          <ac:chgData name="Sarah-Jane Dean" userId="a39c76e7-0b01-48a6-9cf3-3251568950c2" providerId="ADAL" clId="{330FAD7D-55F6-4810-99B4-06583B6FFFDC}" dt="2021-09-23T14:21:34.123" v="46" actId="20577"/>
          <ac:spMkLst>
            <pc:docMk/>
            <pc:sldMk cId="3665488369" sldId="998"/>
            <ac:spMk id="5122" creationId="{00000000-0000-0000-0000-000000000000}"/>
          </ac:spMkLst>
        </pc:spChg>
        <pc:picChg chg="del">
          <ac:chgData name="Sarah-Jane Dean" userId="a39c76e7-0b01-48a6-9cf3-3251568950c2" providerId="ADAL" clId="{330FAD7D-55F6-4810-99B4-06583B6FFFDC}" dt="2021-09-23T14:20:27.423" v="26" actId="478"/>
          <ac:picMkLst>
            <pc:docMk/>
            <pc:sldMk cId="3665488369" sldId="998"/>
            <ac:picMk id="2" creationId="{0F3EB7DA-59E3-41E1-9E8C-C7E63AA4B22E}"/>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BBB26A3-8A94-924B-86FE-3B7889EA4F7D}" type="datetimeFigureOut">
              <a:rPr lang="en-US" smtClean="0"/>
              <a:t>9/27/2021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C537D0-44EB-174D-BC81-099185DD768D}" type="slidenum">
              <a:rPr lang="en-US" smtClean="0"/>
              <a:t>‹#›</a:t>
            </a:fld>
            <a:endParaRPr lang="en-US"/>
          </a:p>
        </p:txBody>
      </p:sp>
    </p:spTree>
    <p:extLst>
      <p:ext uri="{BB962C8B-B14F-4D97-AF65-F5344CB8AC3E}">
        <p14:creationId xmlns:p14="http://schemas.microsoft.com/office/powerpoint/2010/main" val="15948951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Basic update on LSAG vs Big review – not going to be giving a tracked changes account</a:t>
            </a:r>
          </a:p>
          <a:p>
            <a:endParaRPr lang="en-GB" dirty="0"/>
          </a:p>
          <a:p>
            <a:pPr marL="0" marR="0" lvl="0" indent="0" algn="l" defTabSz="914400" rtl="0" eaLnBrk="1" fontAlgn="auto" latinLnBrk="0" hangingPunct="1">
              <a:lnSpc>
                <a:spcPct val="100000"/>
              </a:lnSpc>
              <a:spcBef>
                <a:spcPts val="0"/>
              </a:spcBef>
              <a:spcAft>
                <a:spcPts val="0"/>
              </a:spcAft>
              <a:buClrTx/>
              <a:buSzTx/>
              <a:buFontTx/>
              <a:buNone/>
              <a:tabLst/>
              <a:defRPr/>
            </a:pPr>
            <a:r>
              <a:rPr lang="en-GB" dirty="0"/>
              <a:t>Musts should and may</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522119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GB" b="0" i="0" dirty="0">
                <a:solidFill>
                  <a:srgbClr val="333333"/>
                </a:solidFill>
                <a:effectLst/>
                <a:latin typeface="open-sans"/>
              </a:rPr>
              <a:t>forming companies or other legal persons;</a:t>
            </a:r>
          </a:p>
          <a:p>
            <a:pPr algn="l">
              <a:buFont typeface="+mj-lt"/>
              <a:buAutoNum type="arabicPeriod"/>
            </a:pPr>
            <a:r>
              <a:rPr lang="en-GB" b="0" i="0" dirty="0">
                <a:solidFill>
                  <a:srgbClr val="333333"/>
                </a:solidFill>
                <a:effectLst/>
                <a:latin typeface="open-sans"/>
              </a:rPr>
              <a:t>acting, or arranging for another person to act:</a:t>
            </a:r>
          </a:p>
          <a:p>
            <a:pPr marL="742950" lvl="1" indent="-285750" algn="l">
              <a:buFont typeface="+mj-lt"/>
              <a:buAutoNum type="arabicPeriod"/>
            </a:pPr>
            <a:r>
              <a:rPr lang="en-GB" b="0" i="0" dirty="0">
                <a:solidFill>
                  <a:srgbClr val="333333"/>
                </a:solidFill>
                <a:effectLst/>
                <a:latin typeface="open-sans"/>
              </a:rPr>
              <a:t>as a director or secretary of a company</a:t>
            </a:r>
          </a:p>
          <a:p>
            <a:pPr marL="742950" lvl="1" indent="-285750" algn="l">
              <a:buFont typeface="+mj-lt"/>
              <a:buAutoNum type="arabicPeriod"/>
            </a:pPr>
            <a:r>
              <a:rPr lang="en-GB" b="0" i="0" dirty="0">
                <a:solidFill>
                  <a:srgbClr val="333333"/>
                </a:solidFill>
                <a:effectLst/>
                <a:latin typeface="open-sans"/>
              </a:rPr>
              <a:t>as a partner of a partnership</a:t>
            </a:r>
          </a:p>
          <a:p>
            <a:pPr marL="742950" lvl="1" indent="-285750" algn="l">
              <a:buFont typeface="+mj-lt"/>
              <a:buAutoNum type="arabicPeriod"/>
            </a:pPr>
            <a:r>
              <a:rPr lang="en-GB" b="0" i="0" dirty="0">
                <a:solidFill>
                  <a:srgbClr val="333333"/>
                </a:solidFill>
                <a:effectLst/>
                <a:latin typeface="open-sans"/>
              </a:rPr>
              <a:t>in a similar capacity in relation to other legal persons</a:t>
            </a:r>
          </a:p>
          <a:p>
            <a:pPr algn="l">
              <a:buFont typeface="+mj-lt"/>
              <a:buAutoNum type="arabicPeriod"/>
            </a:pPr>
            <a:r>
              <a:rPr lang="en-GB" b="0" i="0" dirty="0">
                <a:solidFill>
                  <a:srgbClr val="333333"/>
                </a:solidFill>
                <a:effectLst/>
                <a:latin typeface="open-sans"/>
              </a:rPr>
              <a:t>providing a registered office, business address, correspondence or administrative address or other related services for a company, partnership or any other legal person or legal arrangement</a:t>
            </a:r>
          </a:p>
          <a:p>
            <a:pPr algn="l">
              <a:buFont typeface="+mj-lt"/>
              <a:buAutoNum type="arabicPeriod"/>
            </a:pPr>
            <a:r>
              <a:rPr lang="en-GB" b="0" i="0" dirty="0">
                <a:solidFill>
                  <a:srgbClr val="333333"/>
                </a:solidFill>
                <a:effectLst/>
                <a:latin typeface="open-sans"/>
              </a:rPr>
              <a:t>acting, or arranging for another person to act, as:</a:t>
            </a:r>
          </a:p>
          <a:p>
            <a:pPr marL="742950" lvl="1" indent="-285750" algn="l">
              <a:buFont typeface="+mj-lt"/>
              <a:buAutoNum type="arabicPeriod"/>
            </a:pPr>
            <a:r>
              <a:rPr lang="en-GB" b="0" i="0" dirty="0">
                <a:solidFill>
                  <a:srgbClr val="333333"/>
                </a:solidFill>
                <a:effectLst/>
                <a:latin typeface="open-sans"/>
              </a:rPr>
              <a:t>a trustee of an express trust or similar legal arrangement</a:t>
            </a:r>
          </a:p>
          <a:p>
            <a:pPr marL="742950" lvl="1" indent="-285750" algn="l">
              <a:buFont typeface="+mj-lt"/>
              <a:buAutoNum type="arabicPeriod"/>
            </a:pPr>
            <a:r>
              <a:rPr lang="en-GB" b="0" i="0" dirty="0">
                <a:solidFill>
                  <a:srgbClr val="333333"/>
                </a:solidFill>
                <a:effectLst/>
                <a:latin typeface="open-sans"/>
              </a:rPr>
              <a:t>a nominee shareholder for a person other than a company whose securities are listed on a regulated market</a:t>
            </a:r>
          </a:p>
          <a:p>
            <a:pPr marL="742950" lvl="1" indent="-285750" algn="l">
              <a:buFont typeface="+mj-lt"/>
              <a:buAutoNum type="arabicPeriod"/>
            </a:pPr>
            <a:endParaRPr lang="en-GB" b="0" i="0" dirty="0">
              <a:solidFill>
                <a:srgbClr val="333333"/>
              </a:solidFill>
              <a:effectLst/>
              <a:latin typeface="open-sans"/>
            </a:endParaRPr>
          </a:p>
          <a:p>
            <a:pPr algn="just"/>
            <a:r>
              <a:rPr lang="en-GB" b="1" i="0" dirty="0">
                <a:solidFill>
                  <a:srgbClr val="494949"/>
                </a:solidFill>
                <a:effectLst/>
                <a:latin typeface="arial" panose="020B0604020202020204" pitchFamily="34" charset="0"/>
              </a:rPr>
              <a:t>12.</a:t>
            </a:r>
            <a:r>
              <a:rPr lang="en-GB" b="0" i="0" dirty="0">
                <a:solidFill>
                  <a:srgbClr val="494949"/>
                </a:solidFill>
                <a:effectLst/>
                <a:latin typeface="arial" panose="020B0604020202020204" pitchFamily="34" charset="0"/>
              </a:rPr>
              <a:t>—(1) In these Regulations, “independent legal professional” means a firm or sole practitioner who by way of business provides legal or notarial services to other persons, when participating in financial or real property transactions concerning—</a:t>
            </a:r>
          </a:p>
          <a:p>
            <a:pPr algn="l"/>
            <a:r>
              <a:rPr lang="en-GB" b="0" i="0" dirty="0">
                <a:solidFill>
                  <a:srgbClr val="494949"/>
                </a:solidFill>
                <a:effectLst/>
                <a:latin typeface="arial" panose="020B0604020202020204" pitchFamily="34" charset="0"/>
              </a:rPr>
              <a:t>(a)the buying and selling of real property or business entities;</a:t>
            </a:r>
          </a:p>
          <a:p>
            <a:pPr algn="l"/>
            <a:r>
              <a:rPr lang="en-GB" b="0" i="0" dirty="0">
                <a:solidFill>
                  <a:srgbClr val="494949"/>
                </a:solidFill>
                <a:effectLst/>
                <a:latin typeface="arial" panose="020B0604020202020204" pitchFamily="34" charset="0"/>
              </a:rPr>
              <a:t>(b)the managing of client money, securities or other assets;</a:t>
            </a:r>
          </a:p>
          <a:p>
            <a:pPr algn="l"/>
            <a:r>
              <a:rPr lang="en-GB" b="0" i="0" dirty="0">
                <a:solidFill>
                  <a:srgbClr val="494949"/>
                </a:solidFill>
                <a:effectLst/>
                <a:latin typeface="arial" panose="020B0604020202020204" pitchFamily="34" charset="0"/>
              </a:rPr>
              <a:t>(c)the opening or management of bank, savings or securities accounts;</a:t>
            </a:r>
          </a:p>
          <a:p>
            <a:pPr algn="l"/>
            <a:r>
              <a:rPr lang="en-GB" b="0" i="0" dirty="0">
                <a:solidFill>
                  <a:srgbClr val="494949"/>
                </a:solidFill>
                <a:effectLst/>
                <a:latin typeface="arial" panose="020B0604020202020204" pitchFamily="34" charset="0"/>
              </a:rPr>
              <a:t>(d)the organisation of contributions necessary for the creation, operation or management of companies; or</a:t>
            </a:r>
          </a:p>
          <a:p>
            <a:pPr algn="l"/>
            <a:r>
              <a:rPr lang="en-GB" b="1" i="0" dirty="0">
                <a:solidFill>
                  <a:srgbClr val="494949"/>
                </a:solidFill>
                <a:effectLst/>
                <a:latin typeface="arial" panose="020B0604020202020204" pitchFamily="34" charset="0"/>
              </a:rPr>
              <a:t>(e)the creation, operation or management of trusts, companies, foundations or similar structures,</a:t>
            </a:r>
          </a:p>
          <a:p>
            <a:pPr marL="457200" lvl="1" indent="0" algn="l">
              <a:buFont typeface="+mj-lt"/>
              <a:buNone/>
            </a:pPr>
            <a:endParaRPr lang="en-GB" b="0" i="0" dirty="0">
              <a:solidFill>
                <a:srgbClr val="333333"/>
              </a:solidFill>
              <a:effectLst/>
              <a:latin typeface="open-sans"/>
            </a:endParaRP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845371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7922623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29937671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34090831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689276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mj-lt"/>
              <a:buAutoNum type="arabicPeriod"/>
            </a:pPr>
            <a:r>
              <a:rPr lang="en-GB" b="0" i="0" dirty="0">
                <a:solidFill>
                  <a:srgbClr val="333333"/>
                </a:solidFill>
                <a:effectLst/>
                <a:latin typeface="open-sans"/>
              </a:rPr>
              <a:t>to involve a pre-existing entity for a transaction, without adequate explanation. Such instances may reflect a desire to have a transaction chain appear to be going through more well-established and seemingly lower-risk entities than is the case as well as simply adding a further layer of complexity</a:t>
            </a:r>
          </a:p>
          <a:p>
            <a:pPr algn="l">
              <a:buFont typeface="+mj-lt"/>
              <a:buAutoNum type="arabicPeriod"/>
            </a:pPr>
            <a:r>
              <a:rPr lang="en-GB" b="0" i="0" dirty="0">
                <a:solidFill>
                  <a:srgbClr val="333333"/>
                </a:solidFill>
                <a:effectLst/>
                <a:latin typeface="open-sans"/>
              </a:rPr>
              <a:t>to involve entities in a jurisdiction that is known to have rules and requirements that might facilitate anonymity or opacity, </a:t>
            </a:r>
            <a:r>
              <a:rPr lang="en-GB" b="0" i="0" dirty="0" err="1">
                <a:solidFill>
                  <a:srgbClr val="333333"/>
                </a:solidFill>
                <a:effectLst/>
                <a:latin typeface="open-sans"/>
              </a:rPr>
              <a:t>eg</a:t>
            </a:r>
            <a:r>
              <a:rPr lang="en-GB" b="0" i="0" dirty="0">
                <a:solidFill>
                  <a:srgbClr val="333333"/>
                </a:solidFill>
                <a:effectLst/>
                <a:latin typeface="open-sans"/>
              </a:rPr>
              <a:t> no need to register the entity with a centralised oversight body or no need to update the information of the individuals associated with the entity</a:t>
            </a:r>
          </a:p>
          <a:p>
            <a:pPr algn="l">
              <a:buFont typeface="+mj-lt"/>
              <a:buAutoNum type="arabicPeriod"/>
            </a:pPr>
            <a:r>
              <a:rPr lang="en-GB" b="0" i="0" dirty="0">
                <a:solidFill>
                  <a:srgbClr val="333333"/>
                </a:solidFill>
                <a:effectLst/>
                <a:latin typeface="open-sans"/>
              </a:rPr>
              <a:t>to use entities that involve multiple countries that are unconnected with the client or the transaction with no legitimate reason</a:t>
            </a:r>
          </a:p>
          <a:p>
            <a:pPr algn="l">
              <a:buFont typeface="+mj-lt"/>
              <a:buAutoNum type="arabicPeriod"/>
            </a:pPr>
            <a:r>
              <a:rPr lang="en-GB" b="0" i="0" dirty="0">
                <a:solidFill>
                  <a:srgbClr val="333333"/>
                </a:solidFill>
                <a:effectLst/>
                <a:latin typeface="open-sans"/>
              </a:rPr>
              <a:t>to create or use an entity type that is noted to provide greater opacity or secrecy without a legitimate reason, </a:t>
            </a:r>
            <a:r>
              <a:rPr lang="en-GB" b="0" i="0" dirty="0" err="1">
                <a:solidFill>
                  <a:srgbClr val="333333"/>
                </a:solidFill>
                <a:effectLst/>
                <a:latin typeface="open-sans"/>
              </a:rPr>
              <a:t>eg</a:t>
            </a:r>
            <a:r>
              <a:rPr lang="en-GB" b="0" i="0" dirty="0">
                <a:solidFill>
                  <a:srgbClr val="333333"/>
                </a:solidFill>
                <a:effectLst/>
                <a:latin typeface="open-sans"/>
              </a:rPr>
              <a:t> Scottish Limited Partnerships</a:t>
            </a:r>
          </a:p>
          <a:p>
            <a:pPr algn="l">
              <a:buFont typeface="+mj-lt"/>
              <a:buAutoNum type="arabicPeriod"/>
            </a:pPr>
            <a:r>
              <a:rPr lang="en-GB" b="0" i="0" dirty="0">
                <a:solidFill>
                  <a:srgbClr val="333333"/>
                </a:solidFill>
                <a:effectLst/>
                <a:latin typeface="open-sans"/>
              </a:rPr>
              <a:t>to take any action which might disguise the actual controlling party of an entity, </a:t>
            </a:r>
            <a:r>
              <a:rPr lang="en-GB" b="0" i="0" dirty="0" err="1">
                <a:solidFill>
                  <a:srgbClr val="333333"/>
                </a:solidFill>
                <a:effectLst/>
                <a:latin typeface="open-sans"/>
              </a:rPr>
              <a:t>eg</a:t>
            </a:r>
            <a:r>
              <a:rPr lang="en-GB" b="0" i="0" dirty="0">
                <a:solidFill>
                  <a:srgbClr val="333333"/>
                </a:solidFill>
                <a:effectLst/>
                <a:latin typeface="open-sans"/>
              </a:rPr>
              <a:t> to use family relationships to add an apparent layer of separation between the actual controller of assets and either the trustee(s) or beneficiaries of a trust</a:t>
            </a:r>
          </a:p>
          <a:p>
            <a:pPr algn="l">
              <a:buFont typeface="+mj-lt"/>
              <a:buAutoNum type="arabicPeriod"/>
            </a:pPr>
            <a:r>
              <a:rPr lang="en-GB" b="0" i="0" dirty="0">
                <a:solidFill>
                  <a:srgbClr val="333333"/>
                </a:solidFill>
                <a:effectLst/>
                <a:latin typeface="open-sans"/>
              </a:rPr>
              <a:t>to use or in any way involve a structure that has bearer shares (</a:t>
            </a:r>
            <a:r>
              <a:rPr lang="en-GB" b="0" i="0" dirty="0" err="1">
                <a:solidFill>
                  <a:srgbClr val="333333"/>
                </a:solidFill>
                <a:effectLst/>
                <a:latin typeface="open-sans"/>
              </a:rPr>
              <a:t>ie</a:t>
            </a:r>
            <a:r>
              <a:rPr lang="en-GB" b="0" i="0" dirty="0">
                <a:solidFill>
                  <a:srgbClr val="333333"/>
                </a:solidFill>
                <a:effectLst/>
                <a:latin typeface="open-sans"/>
              </a:rPr>
              <a:t> shares whose legal owner is whoever 'bears' the documentation)</a:t>
            </a:r>
          </a:p>
          <a:p>
            <a:pPr algn="l"/>
            <a:r>
              <a:rPr lang="en-GB" b="0" i="0" dirty="0">
                <a:solidFill>
                  <a:srgbClr val="333333"/>
                </a:solidFill>
                <a:effectLst/>
                <a:latin typeface="Open sans" panose="020B0606030504020204" pitchFamily="34" charset="0"/>
              </a:rPr>
              <a:t>7. loans involving entities in the client’s control are frequently paid back before the set term of the loan agreement. This can suggest that the loan was not needed, and the transaction was a cover for transferring funds in order to complicate the ownership of the funds</a:t>
            </a:r>
          </a:p>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E24F30AF-DF9D-4FD4-9F68-559E4844A327}" type="slidenum">
              <a:rPr kumimoji="0" lang="en-GB" sz="1200" b="0" i="0" u="none" strike="noStrike" kern="1200" cap="none" spc="0" normalizeH="0" baseline="0" noProof="0" smtClean="0">
                <a:ln>
                  <a:noFill/>
                </a:ln>
                <a:solidFill>
                  <a:prstClr val="black"/>
                </a:solidFill>
                <a:effectLst/>
                <a:uLnTx/>
                <a:uFillTx/>
                <a:latin typeface="Arial"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en-GB" sz="1200" b="0" i="0" u="none" strike="noStrike" kern="1200" cap="none" spc="0" normalizeH="0" baseline="0" noProof="0" dirty="0">
              <a:ln>
                <a:noFill/>
              </a:ln>
              <a:solidFill>
                <a:prstClr val="black"/>
              </a:solidFill>
              <a:effectLst/>
              <a:uLnTx/>
              <a:uFillTx/>
              <a:latin typeface="Arial" charset="0"/>
              <a:ea typeface="ＭＳ Ｐゴシック" pitchFamily="34" charset="-128"/>
              <a:cs typeface="+mn-cs"/>
            </a:endParaRPr>
          </a:p>
        </p:txBody>
      </p:sp>
    </p:spTree>
    <p:extLst>
      <p:ext uri="{BB962C8B-B14F-4D97-AF65-F5344CB8AC3E}">
        <p14:creationId xmlns:p14="http://schemas.microsoft.com/office/powerpoint/2010/main" val="185679225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2" descr="I:\mydocs\Images\square-background\sra_background_cubes_red_option.jpg"/>
          <p:cNvPicPr>
            <a:picLocks noChangeAspect="1" noChangeArrowheads="1"/>
          </p:cNvPicPr>
          <p:nvPr userDrawn="1"/>
        </p:nvPicPr>
        <p:blipFill>
          <a:blip r:embed="rId2" cstate="print"/>
          <a:srcRect l="8440"/>
          <a:stretch>
            <a:fillRect/>
          </a:stretch>
        </p:blipFill>
        <p:spPr bwMode="auto">
          <a:xfrm flipH="1" flipV="1">
            <a:off x="5893984" y="1316765"/>
            <a:ext cx="6298009" cy="5541235"/>
          </a:xfrm>
          <a:prstGeom prst="rect">
            <a:avLst/>
          </a:prstGeom>
          <a:noFill/>
          <a:ln w="9525">
            <a:noFill/>
            <a:miter lim="800000"/>
            <a:headEnd/>
            <a:tailEnd/>
          </a:ln>
        </p:spPr>
      </p:pic>
      <p:pic>
        <p:nvPicPr>
          <p:cNvPr id="5" name="Picture 2" descr="I:\red-banner.jpg"/>
          <p:cNvPicPr>
            <a:picLocks noChangeAspect="1" noChangeArrowheads="1"/>
          </p:cNvPicPr>
          <p:nvPr userDrawn="1"/>
        </p:nvPicPr>
        <p:blipFill>
          <a:blip r:embed="rId3" cstate="print"/>
          <a:srcRect/>
          <a:stretch>
            <a:fillRect/>
          </a:stretch>
        </p:blipFill>
        <p:spPr bwMode="auto">
          <a:xfrm>
            <a:off x="0" y="1"/>
            <a:ext cx="12192000" cy="1361017"/>
          </a:xfrm>
          <a:prstGeom prst="rect">
            <a:avLst/>
          </a:prstGeom>
          <a:noFill/>
          <a:ln w="9525">
            <a:noFill/>
            <a:miter lim="800000"/>
            <a:headEnd/>
            <a:tailEnd/>
          </a:ln>
        </p:spPr>
      </p:pic>
      <p:pic>
        <p:nvPicPr>
          <p:cNvPr id="6" name="Picture 3" descr="I:\mydocs\Images\logos\sra-white-logo.png"/>
          <p:cNvPicPr>
            <a:picLocks noChangeAspect="1" noChangeArrowheads="1"/>
          </p:cNvPicPr>
          <p:nvPr userDrawn="1"/>
        </p:nvPicPr>
        <p:blipFill>
          <a:blip r:embed="rId4" cstate="print"/>
          <a:srcRect/>
          <a:stretch>
            <a:fillRect/>
          </a:stretch>
        </p:blipFill>
        <p:spPr bwMode="auto">
          <a:xfrm>
            <a:off x="9552517" y="234952"/>
            <a:ext cx="2207683" cy="882649"/>
          </a:xfrm>
          <a:prstGeom prst="rect">
            <a:avLst/>
          </a:prstGeom>
          <a:noFill/>
          <a:ln w="9525">
            <a:noFill/>
            <a:miter lim="800000"/>
            <a:headEnd/>
            <a:tailEnd/>
          </a:ln>
        </p:spPr>
      </p:pic>
      <p:sp>
        <p:nvSpPr>
          <p:cNvPr id="60418" name="Rectangle 2"/>
          <p:cNvSpPr>
            <a:spLocks noGrp="1" noChangeArrowheads="1"/>
          </p:cNvSpPr>
          <p:nvPr>
            <p:ph type="ctrTitle"/>
          </p:nvPr>
        </p:nvSpPr>
        <p:spPr>
          <a:xfrm>
            <a:off x="2256367" y="1989140"/>
            <a:ext cx="8925984" cy="1470025"/>
          </a:xfrm>
        </p:spPr>
        <p:txBody>
          <a:bodyPr/>
          <a:lstStyle>
            <a:lvl1pPr algn="ctr">
              <a:defRPr>
                <a:solidFill>
                  <a:schemeClr val="tx1">
                    <a:lumMod val="85000"/>
                    <a:lumOff val="15000"/>
                  </a:schemeClr>
                </a:solidFill>
              </a:defRPr>
            </a:lvl1pPr>
          </a:lstStyle>
          <a:p>
            <a:r>
              <a:rPr lang="en-US"/>
              <a:t>Click to edit Master title style</a:t>
            </a:r>
            <a:endParaRPr lang="en-GB" dirty="0"/>
          </a:p>
        </p:txBody>
      </p:sp>
      <p:sp>
        <p:nvSpPr>
          <p:cNvPr id="60419" name="Rectangle 3"/>
          <p:cNvSpPr>
            <a:spLocks noGrp="1" noChangeArrowheads="1"/>
          </p:cNvSpPr>
          <p:nvPr>
            <p:ph type="subTitle" idx="1"/>
          </p:nvPr>
        </p:nvSpPr>
        <p:spPr>
          <a:xfrm>
            <a:off x="2351620" y="3789363"/>
            <a:ext cx="8832849" cy="1752600"/>
          </a:xfrm>
        </p:spPr>
        <p:txBody>
          <a:bodyPr/>
          <a:lstStyle>
            <a:lvl1pPr marL="0" indent="0" algn="ctr">
              <a:buFontTx/>
              <a:buNone/>
              <a:defRPr>
                <a:solidFill>
                  <a:schemeClr val="tx1">
                    <a:lumMod val="85000"/>
                    <a:lumOff val="15000"/>
                  </a:schemeClr>
                </a:solidFill>
              </a:defRPr>
            </a:lvl1pPr>
          </a:lstStyle>
          <a:p>
            <a:r>
              <a:rPr lang="en-US"/>
              <a:t>Click to edit Master subtitle style</a:t>
            </a:r>
            <a:endParaRPr lang="en-GB" dirty="0"/>
          </a:p>
        </p:txBody>
      </p:sp>
      <p:sp>
        <p:nvSpPr>
          <p:cNvPr id="2" name="Slide Number Placeholder 1">
            <a:extLst>
              <a:ext uri="{FF2B5EF4-FFF2-40B4-BE49-F238E27FC236}">
                <a16:creationId xmlns:a16="http://schemas.microsoft.com/office/drawing/2014/main" id="{85DD6084-95A3-4BB7-8923-648A28983EC1}"/>
              </a:ext>
            </a:extLst>
          </p:cNvPr>
          <p:cNvSpPr>
            <a:spLocks noGrp="1"/>
          </p:cNvSpPr>
          <p:nvPr>
            <p:ph type="sldNum" sz="quarter" idx="10"/>
          </p:nvPr>
        </p:nvSpPr>
        <p:spPr/>
        <p:txBody>
          <a:bodyPr/>
          <a:lstStyle/>
          <a:p>
            <a:fld id="{71556916-3026-4832-9292-F5DD05CE6D2D}" type="slidenum">
              <a:rPr lang="en-GB" smtClean="0"/>
              <a:t>‹#›</a:t>
            </a:fld>
            <a:endParaRPr lang="en-GB" dirty="0"/>
          </a:p>
        </p:txBody>
      </p:sp>
    </p:spTree>
    <p:extLst>
      <p:ext uri="{BB962C8B-B14F-4D97-AF65-F5344CB8AC3E}">
        <p14:creationId xmlns:p14="http://schemas.microsoft.com/office/powerpoint/2010/main" val="22801056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6075843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359902" y="125414"/>
            <a:ext cx="2527300" cy="6256337"/>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1775884" y="125414"/>
            <a:ext cx="7380816" cy="625633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0490098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defRPr sz="3200"/>
            </a:lvl1pPr>
            <a:lvl2pPr>
              <a:defRPr sz="2933"/>
            </a:lvl2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Tree>
    <p:extLst>
      <p:ext uri="{BB962C8B-B14F-4D97-AF65-F5344CB8AC3E}">
        <p14:creationId xmlns:p14="http://schemas.microsoft.com/office/powerpoint/2010/main" val="33502806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5333"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667"/>
            </a:lvl1pPr>
            <a:lvl2pPr marL="609585" indent="0">
              <a:buNone/>
              <a:defRPr sz="2400"/>
            </a:lvl2pPr>
            <a:lvl3pPr marL="1219170" indent="0">
              <a:buNone/>
              <a:defRPr sz="2133"/>
            </a:lvl3pPr>
            <a:lvl4pPr marL="1828754" indent="0">
              <a:buNone/>
              <a:defRPr sz="1867"/>
            </a:lvl4pPr>
            <a:lvl5pPr marL="2438339" indent="0">
              <a:buNone/>
              <a:defRPr sz="1867"/>
            </a:lvl5pPr>
            <a:lvl6pPr marL="3047924" indent="0">
              <a:buNone/>
              <a:defRPr sz="1867"/>
            </a:lvl6pPr>
            <a:lvl7pPr marL="3657509" indent="0">
              <a:buNone/>
              <a:defRPr sz="1867"/>
            </a:lvl7pPr>
            <a:lvl8pPr marL="4267093" indent="0">
              <a:buNone/>
              <a:defRPr sz="1867"/>
            </a:lvl8pPr>
            <a:lvl9pPr marL="4876678" indent="0">
              <a:buNone/>
              <a:defRPr sz="1867"/>
            </a:lvl9pPr>
          </a:lstStyle>
          <a:p>
            <a:pPr lvl="0"/>
            <a:r>
              <a:rPr lang="en-US"/>
              <a:t>Edit Master text styles</a:t>
            </a:r>
          </a:p>
        </p:txBody>
      </p:sp>
    </p:spTree>
    <p:extLst>
      <p:ext uri="{BB962C8B-B14F-4D97-AF65-F5344CB8AC3E}">
        <p14:creationId xmlns:p14="http://schemas.microsoft.com/office/powerpoint/2010/main" val="248289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1775884" y="1905000"/>
            <a:ext cx="4953000"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932086" y="1905000"/>
            <a:ext cx="4955116" cy="4476751"/>
          </a:xfrm>
        </p:spPr>
        <p:txBody>
          <a:bodyPr/>
          <a:lstStyle>
            <a:lvl1pPr>
              <a:defRPr sz="3733"/>
            </a:lvl1pPr>
            <a:lvl2pPr>
              <a:defRPr sz="3200"/>
            </a:lvl2pPr>
            <a:lvl3pPr>
              <a:defRPr sz="2667"/>
            </a:lvl3pPr>
            <a:lvl4pPr>
              <a:defRPr sz="2400"/>
            </a:lvl4pPr>
            <a:lvl5pPr>
              <a:defRPr sz="2400"/>
            </a:lvl5pPr>
            <a:lvl6pPr>
              <a:defRPr sz="2400"/>
            </a:lvl6pPr>
            <a:lvl7pPr>
              <a:defRPr sz="2400"/>
            </a:lvl7pPr>
            <a:lvl8pPr>
              <a:defRPr sz="2400"/>
            </a:lvl8pPr>
            <a:lvl9pPr>
              <a:defRPr sz="2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93958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9"/>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9" y="1535113"/>
            <a:ext cx="5389033" cy="639763"/>
          </a:xfrm>
        </p:spPr>
        <p:txBody>
          <a:bodyPr anchor="b"/>
          <a:lstStyle>
            <a:lvl1pPr marL="0" indent="0">
              <a:buNone/>
              <a:defRPr sz="3200" b="1"/>
            </a:lvl1pPr>
            <a:lvl2pPr marL="609585" indent="0">
              <a:buNone/>
              <a:defRPr sz="2667" b="1"/>
            </a:lvl2pPr>
            <a:lvl3pPr marL="1219170" indent="0">
              <a:buNone/>
              <a:defRPr sz="2400" b="1"/>
            </a:lvl3pPr>
            <a:lvl4pPr marL="1828754" indent="0">
              <a:buNone/>
              <a:defRPr sz="2133" b="1"/>
            </a:lvl4pPr>
            <a:lvl5pPr marL="2438339" indent="0">
              <a:buNone/>
              <a:defRPr sz="2133" b="1"/>
            </a:lvl5pPr>
            <a:lvl6pPr marL="3047924" indent="0">
              <a:buNone/>
              <a:defRPr sz="2133" b="1"/>
            </a:lvl6pPr>
            <a:lvl7pPr marL="3657509" indent="0">
              <a:buNone/>
              <a:defRPr sz="2133" b="1"/>
            </a:lvl7pPr>
            <a:lvl8pPr marL="4267093" indent="0">
              <a:buNone/>
              <a:defRPr sz="2133" b="1"/>
            </a:lvl8pPr>
            <a:lvl9pPr marL="4876678" indent="0">
              <a:buNone/>
              <a:defRPr sz="2133"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3200"/>
            </a:lvl1pPr>
            <a:lvl2pPr>
              <a:defRPr sz="2667"/>
            </a:lvl2pPr>
            <a:lvl3pPr>
              <a:defRPr sz="2400"/>
            </a:lvl3pPr>
            <a:lvl4pPr>
              <a:defRPr sz="2133"/>
            </a:lvl4pPr>
            <a:lvl5pPr>
              <a:defRPr sz="2133"/>
            </a:lvl5pPr>
            <a:lvl6pPr>
              <a:defRPr sz="2133"/>
            </a:lvl6pPr>
            <a:lvl7pPr>
              <a:defRPr sz="2133"/>
            </a:lvl7pPr>
            <a:lvl8pPr>
              <a:defRPr sz="2133"/>
            </a:lvl8pPr>
            <a:lvl9pPr>
              <a:defRPr sz="2133"/>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4078473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10015806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1652697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49"/>
            <a:ext cx="4011084" cy="1162051"/>
          </a:xfrm>
        </p:spPr>
        <p:txBody>
          <a:bodyPr anchor="b"/>
          <a:lstStyle>
            <a:lvl1pPr algn="l">
              <a:defRPr sz="2667" b="1"/>
            </a:lvl1pPr>
          </a:lstStyle>
          <a:p>
            <a:r>
              <a:rPr lang="en-US"/>
              <a:t>Click to edit Master title style</a:t>
            </a:r>
            <a:endParaRPr lang="en-GB"/>
          </a:p>
        </p:txBody>
      </p:sp>
      <p:sp>
        <p:nvSpPr>
          <p:cNvPr id="3" name="Content Placeholder 2"/>
          <p:cNvSpPr>
            <a:spLocks noGrp="1"/>
          </p:cNvSpPr>
          <p:nvPr>
            <p:ph idx="1"/>
          </p:nvPr>
        </p:nvSpPr>
        <p:spPr>
          <a:xfrm>
            <a:off x="4766733" y="273052"/>
            <a:ext cx="6815667" cy="5853113"/>
          </a:xfrm>
        </p:spPr>
        <p:txBody>
          <a:bodyPr/>
          <a:lstStyle>
            <a:lvl1pPr>
              <a:defRPr sz="4267"/>
            </a:lvl1pPr>
            <a:lvl2pPr>
              <a:defRPr sz="3733"/>
            </a:lvl2pPr>
            <a:lvl3pPr>
              <a:defRPr sz="3200"/>
            </a:lvl3pPr>
            <a:lvl4pPr>
              <a:defRPr sz="2667"/>
            </a:lvl4pPr>
            <a:lvl5pPr>
              <a:defRPr sz="2667"/>
            </a:lvl5pPr>
            <a:lvl6pPr>
              <a:defRPr sz="2667"/>
            </a:lvl6pPr>
            <a:lvl7pPr>
              <a:defRPr sz="2667"/>
            </a:lvl7pPr>
            <a:lvl8pPr>
              <a:defRPr sz="2667"/>
            </a:lvl8pPr>
            <a:lvl9pPr>
              <a:defRPr sz="2667"/>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09602" y="1435102"/>
            <a:ext cx="4011084" cy="46910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Tree>
    <p:extLst>
      <p:ext uri="{BB962C8B-B14F-4D97-AF65-F5344CB8AC3E}">
        <p14:creationId xmlns:p14="http://schemas.microsoft.com/office/powerpoint/2010/main" val="1984498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9"/>
          </a:xfrm>
        </p:spPr>
        <p:txBody>
          <a:bodyPr anchor="b"/>
          <a:lstStyle>
            <a:lvl1pPr algn="l">
              <a:defRPr sz="2667" b="1"/>
            </a:lvl1pPr>
          </a:lstStyle>
          <a:p>
            <a:r>
              <a:rPr lang="en-US"/>
              <a:t>Click to edit Master title style</a:t>
            </a:r>
            <a:endParaRPr lang="en-GB"/>
          </a:p>
        </p:txBody>
      </p:sp>
      <p:sp>
        <p:nvSpPr>
          <p:cNvPr id="3" name="Picture Placeholder 2"/>
          <p:cNvSpPr>
            <a:spLocks noGrp="1"/>
          </p:cNvSpPr>
          <p:nvPr>
            <p:ph type="pic" idx="1"/>
          </p:nvPr>
        </p:nvSpPr>
        <p:spPr>
          <a:xfrm>
            <a:off x="2389717" y="612775"/>
            <a:ext cx="7315200" cy="4114800"/>
          </a:xfrm>
        </p:spPr>
        <p:txBody>
          <a:bodyPr/>
          <a:lstStyle>
            <a:lvl1pPr marL="0" indent="0">
              <a:buNone/>
              <a:defRPr sz="4267"/>
            </a:lvl1pPr>
            <a:lvl2pPr marL="609585" indent="0">
              <a:buNone/>
              <a:defRPr sz="3733"/>
            </a:lvl2pPr>
            <a:lvl3pPr marL="1219170" indent="0">
              <a:buNone/>
              <a:defRPr sz="3200"/>
            </a:lvl3pPr>
            <a:lvl4pPr marL="1828754" indent="0">
              <a:buNone/>
              <a:defRPr sz="2667"/>
            </a:lvl4pPr>
            <a:lvl5pPr marL="2438339" indent="0">
              <a:buNone/>
              <a:defRPr sz="2667"/>
            </a:lvl5pPr>
            <a:lvl6pPr marL="3047924" indent="0">
              <a:buNone/>
              <a:defRPr sz="2667"/>
            </a:lvl6pPr>
            <a:lvl7pPr marL="3657509" indent="0">
              <a:buNone/>
              <a:defRPr sz="2667"/>
            </a:lvl7pPr>
            <a:lvl8pPr marL="4267093" indent="0">
              <a:buNone/>
              <a:defRPr sz="2667"/>
            </a:lvl8pPr>
            <a:lvl9pPr marL="4876678" indent="0">
              <a:buNone/>
              <a:defRPr sz="2667"/>
            </a:lvl9pPr>
          </a:lstStyle>
          <a:p>
            <a:pPr lvl="0"/>
            <a:r>
              <a:rPr lang="en-US" noProof="0" dirty="0"/>
              <a:t>Click icon to add picture</a:t>
            </a:r>
            <a:endParaRPr lang="en-GB" noProof="0" dirty="0"/>
          </a:p>
        </p:txBody>
      </p:sp>
      <p:sp>
        <p:nvSpPr>
          <p:cNvPr id="4" name="Text Placeholder 3"/>
          <p:cNvSpPr>
            <a:spLocks noGrp="1"/>
          </p:cNvSpPr>
          <p:nvPr>
            <p:ph type="body" sz="half" idx="2"/>
          </p:nvPr>
        </p:nvSpPr>
        <p:spPr>
          <a:xfrm>
            <a:off x="2389717" y="5367338"/>
            <a:ext cx="7315200" cy="804863"/>
          </a:xfrm>
        </p:spPr>
        <p:txBody>
          <a:bodyPr/>
          <a:lstStyle>
            <a:lvl1pPr marL="0" indent="0">
              <a:buNone/>
              <a:defRPr sz="1867"/>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a:t>Edit Master text styles</a:t>
            </a:r>
          </a:p>
        </p:txBody>
      </p:sp>
    </p:spTree>
    <p:extLst>
      <p:ext uri="{BB962C8B-B14F-4D97-AF65-F5344CB8AC3E}">
        <p14:creationId xmlns:p14="http://schemas.microsoft.com/office/powerpoint/2010/main" val="1648853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descr="I:\red-banner.jpg"/>
          <p:cNvPicPr>
            <a:picLocks noChangeAspect="1" noChangeArrowheads="1"/>
          </p:cNvPicPr>
          <p:nvPr userDrawn="1"/>
        </p:nvPicPr>
        <p:blipFill>
          <a:blip r:embed="rId13" cstate="print"/>
          <a:srcRect/>
          <a:stretch>
            <a:fillRect/>
          </a:stretch>
        </p:blipFill>
        <p:spPr bwMode="auto">
          <a:xfrm>
            <a:off x="0" y="1"/>
            <a:ext cx="12192000" cy="1361017"/>
          </a:xfrm>
          <a:prstGeom prst="rect">
            <a:avLst/>
          </a:prstGeom>
          <a:noFill/>
          <a:ln w="9525">
            <a:noFill/>
            <a:miter lim="800000"/>
            <a:headEnd/>
            <a:tailEnd/>
          </a:ln>
        </p:spPr>
      </p:pic>
      <p:sp>
        <p:nvSpPr>
          <p:cNvPr id="1027" name="Rectangle 2"/>
          <p:cNvSpPr>
            <a:spLocks noGrp="1" noChangeArrowheads="1"/>
          </p:cNvSpPr>
          <p:nvPr>
            <p:ph type="title"/>
          </p:nvPr>
        </p:nvSpPr>
        <p:spPr bwMode="auto">
          <a:xfrm>
            <a:off x="334433" y="260351"/>
            <a:ext cx="65278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Title of presentation</a:t>
            </a:r>
          </a:p>
        </p:txBody>
      </p:sp>
      <p:sp>
        <p:nvSpPr>
          <p:cNvPr id="1028" name="Rectangle 3"/>
          <p:cNvSpPr>
            <a:spLocks noGrp="1" noChangeArrowheads="1"/>
          </p:cNvSpPr>
          <p:nvPr>
            <p:ph type="body" idx="1"/>
          </p:nvPr>
        </p:nvSpPr>
        <p:spPr bwMode="auto">
          <a:xfrm>
            <a:off x="334434" y="1892301"/>
            <a:ext cx="11523133" cy="4476751"/>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pic>
        <p:nvPicPr>
          <p:cNvPr id="1029" name="Picture 3" descr="I:\mydocs\Images\logos\sra-white-logo.png"/>
          <p:cNvPicPr>
            <a:picLocks noChangeAspect="1" noChangeArrowheads="1"/>
          </p:cNvPicPr>
          <p:nvPr userDrawn="1"/>
        </p:nvPicPr>
        <p:blipFill>
          <a:blip r:embed="rId14" cstate="print"/>
          <a:srcRect/>
          <a:stretch>
            <a:fillRect/>
          </a:stretch>
        </p:blipFill>
        <p:spPr bwMode="auto">
          <a:xfrm>
            <a:off x="9552517" y="234952"/>
            <a:ext cx="2207683" cy="882649"/>
          </a:xfrm>
          <a:prstGeom prst="rect">
            <a:avLst/>
          </a:prstGeom>
          <a:noFill/>
          <a:ln w="9525">
            <a:noFill/>
            <a:miter lim="800000"/>
            <a:headEnd/>
            <a:tailEnd/>
          </a:ln>
        </p:spPr>
      </p:pic>
      <p:sp>
        <p:nvSpPr>
          <p:cNvPr id="2" name="Slide Number Placeholder 1">
            <a:extLst>
              <a:ext uri="{FF2B5EF4-FFF2-40B4-BE49-F238E27FC236}">
                <a16:creationId xmlns:a16="http://schemas.microsoft.com/office/drawing/2014/main" id="{EE41A35C-E00E-4B04-97F8-B4BE76AEA5DA}"/>
              </a:ext>
            </a:extLst>
          </p:cNvPr>
          <p:cNvSpPr>
            <a:spLocks noGrp="1"/>
          </p:cNvSpPr>
          <p:nvPr>
            <p:ph type="sldNum" sz="quarter" idx="4"/>
          </p:nvPr>
        </p:nvSpPr>
        <p:spPr>
          <a:xfrm>
            <a:off x="8610600" y="6356351"/>
            <a:ext cx="2743200" cy="366183"/>
          </a:xfrm>
          <a:prstGeom prst="rect">
            <a:avLst/>
          </a:prstGeom>
        </p:spPr>
        <p:txBody>
          <a:bodyPr vert="horz" lIns="91440" tIns="45720" rIns="91440" bIns="45720" rtlCol="0" anchor="ctr"/>
          <a:lstStyle>
            <a:lvl1pPr algn="r">
              <a:defRPr sz="1600">
                <a:solidFill>
                  <a:schemeClr val="tx1">
                    <a:tint val="75000"/>
                  </a:schemeClr>
                </a:solidFill>
              </a:defRPr>
            </a:lvl1pPr>
          </a:lstStyle>
          <a:p>
            <a:fld id="{71556916-3026-4832-9292-F5DD05CE6D2D}" type="slidenum">
              <a:rPr lang="en-GB" smtClean="0"/>
              <a:t>‹#›</a:t>
            </a:fld>
            <a:endParaRPr lang="en-GB" dirty="0"/>
          </a:p>
        </p:txBody>
      </p:sp>
    </p:spTree>
    <p:extLst>
      <p:ext uri="{BB962C8B-B14F-4D97-AF65-F5344CB8AC3E}">
        <p14:creationId xmlns:p14="http://schemas.microsoft.com/office/powerpoint/2010/main" val="334030967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267">
          <a:solidFill>
            <a:schemeClr val="bg1"/>
          </a:solidFill>
          <a:latin typeface="+mj-lt"/>
          <a:ea typeface="ＭＳ Ｐゴシック" charset="0"/>
          <a:cs typeface="ＭＳ Ｐゴシック" charset="0"/>
        </a:defRPr>
      </a:lvl1pPr>
      <a:lvl2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2pPr>
      <a:lvl3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3pPr>
      <a:lvl4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4pPr>
      <a:lvl5pPr algn="l" rtl="0" eaLnBrk="1" fontAlgn="base" hangingPunct="1">
        <a:spcBef>
          <a:spcPct val="0"/>
        </a:spcBef>
        <a:spcAft>
          <a:spcPct val="0"/>
        </a:spcAft>
        <a:defRPr sz="4267">
          <a:solidFill>
            <a:schemeClr val="bg1"/>
          </a:solidFill>
          <a:latin typeface="Arial" charset="0"/>
          <a:ea typeface="ＭＳ Ｐゴシック" charset="0"/>
          <a:cs typeface="ＭＳ Ｐゴシック" charset="0"/>
        </a:defRPr>
      </a:lvl5pPr>
      <a:lvl6pPr marL="609585" algn="l" rtl="0" eaLnBrk="1" fontAlgn="base" hangingPunct="1">
        <a:spcBef>
          <a:spcPct val="0"/>
        </a:spcBef>
        <a:spcAft>
          <a:spcPct val="0"/>
        </a:spcAft>
        <a:defRPr sz="4267">
          <a:solidFill>
            <a:schemeClr val="tx2"/>
          </a:solidFill>
          <a:latin typeface="Arial" charset="0"/>
        </a:defRPr>
      </a:lvl6pPr>
      <a:lvl7pPr marL="1219170" algn="l" rtl="0" eaLnBrk="1" fontAlgn="base" hangingPunct="1">
        <a:spcBef>
          <a:spcPct val="0"/>
        </a:spcBef>
        <a:spcAft>
          <a:spcPct val="0"/>
        </a:spcAft>
        <a:defRPr sz="4267">
          <a:solidFill>
            <a:schemeClr val="tx2"/>
          </a:solidFill>
          <a:latin typeface="Arial" charset="0"/>
        </a:defRPr>
      </a:lvl7pPr>
      <a:lvl8pPr marL="1828754" algn="l" rtl="0" eaLnBrk="1" fontAlgn="base" hangingPunct="1">
        <a:spcBef>
          <a:spcPct val="0"/>
        </a:spcBef>
        <a:spcAft>
          <a:spcPct val="0"/>
        </a:spcAft>
        <a:defRPr sz="4267">
          <a:solidFill>
            <a:schemeClr val="tx2"/>
          </a:solidFill>
          <a:latin typeface="Arial" charset="0"/>
        </a:defRPr>
      </a:lvl8pPr>
      <a:lvl9pPr marL="2438339" algn="l" rtl="0" eaLnBrk="1" fontAlgn="base" hangingPunct="1">
        <a:spcBef>
          <a:spcPct val="0"/>
        </a:spcBef>
        <a:spcAft>
          <a:spcPct val="0"/>
        </a:spcAft>
        <a:defRPr sz="4267">
          <a:solidFill>
            <a:schemeClr val="tx2"/>
          </a:solidFill>
          <a:latin typeface="Arial" charset="0"/>
        </a:defRPr>
      </a:lvl9pPr>
    </p:titleStyle>
    <p:bodyStyle>
      <a:lvl1pPr marL="457189" indent="-457189" algn="l" rtl="0" eaLnBrk="1" fontAlgn="base" hangingPunct="1">
        <a:spcBef>
          <a:spcPct val="20000"/>
        </a:spcBef>
        <a:spcAft>
          <a:spcPct val="0"/>
        </a:spcAft>
        <a:buClr>
          <a:srgbClr val="9E1B34"/>
        </a:buClr>
        <a:buChar char="•"/>
        <a:defRPr sz="3733">
          <a:solidFill>
            <a:srgbClr val="262626"/>
          </a:solidFill>
          <a:latin typeface="+mn-lt"/>
          <a:ea typeface="ＭＳ Ｐゴシック" charset="0"/>
          <a:cs typeface="ＭＳ Ｐゴシック" charset="0"/>
        </a:defRPr>
      </a:lvl1pPr>
      <a:lvl2pPr marL="990575" indent="-380990" algn="l" rtl="0" eaLnBrk="1" fontAlgn="base" hangingPunct="1">
        <a:spcBef>
          <a:spcPct val="20000"/>
        </a:spcBef>
        <a:spcAft>
          <a:spcPct val="0"/>
        </a:spcAft>
        <a:buClr>
          <a:srgbClr val="9E1B34"/>
        </a:buClr>
        <a:buChar char="–"/>
        <a:defRPr sz="3200">
          <a:solidFill>
            <a:srgbClr val="262626"/>
          </a:solidFill>
          <a:latin typeface="+mn-lt"/>
          <a:ea typeface="ＭＳ Ｐゴシック" charset="0"/>
        </a:defRPr>
      </a:lvl2pPr>
      <a:lvl3pPr marL="1523962" indent="-304792" algn="l" rtl="0" eaLnBrk="1" fontAlgn="base" hangingPunct="1">
        <a:spcBef>
          <a:spcPct val="20000"/>
        </a:spcBef>
        <a:spcAft>
          <a:spcPct val="0"/>
        </a:spcAft>
        <a:buClr>
          <a:srgbClr val="9E1B34"/>
        </a:buClr>
        <a:buChar char="•"/>
        <a:defRPr sz="2667">
          <a:solidFill>
            <a:srgbClr val="262626"/>
          </a:solidFill>
          <a:latin typeface="+mn-lt"/>
          <a:ea typeface="ＭＳ Ｐゴシック" charset="0"/>
        </a:defRPr>
      </a:lvl3pPr>
      <a:lvl4pPr marL="2133547" indent="-304792" algn="l" rtl="0" eaLnBrk="1" fontAlgn="base" hangingPunct="1">
        <a:spcBef>
          <a:spcPct val="20000"/>
        </a:spcBef>
        <a:spcAft>
          <a:spcPct val="0"/>
        </a:spcAft>
        <a:buClr>
          <a:srgbClr val="9E1B34"/>
        </a:buClr>
        <a:buChar char="–"/>
        <a:defRPr>
          <a:solidFill>
            <a:srgbClr val="262626"/>
          </a:solidFill>
          <a:latin typeface="+mn-lt"/>
          <a:ea typeface="ＭＳ Ｐゴシック" charset="0"/>
        </a:defRPr>
      </a:lvl4pPr>
      <a:lvl5pPr marL="2743131" indent="-304792" algn="l" rtl="0" eaLnBrk="1" fontAlgn="base" hangingPunct="1">
        <a:spcBef>
          <a:spcPct val="20000"/>
        </a:spcBef>
        <a:spcAft>
          <a:spcPct val="0"/>
        </a:spcAft>
        <a:buClr>
          <a:srgbClr val="9E1B34"/>
        </a:buClr>
        <a:buChar char="»"/>
        <a:defRPr sz="2133">
          <a:solidFill>
            <a:srgbClr val="262626"/>
          </a:solidFill>
          <a:latin typeface="+mn-lt"/>
          <a:ea typeface="ＭＳ Ｐゴシック" charset="0"/>
        </a:defRPr>
      </a:lvl5pPr>
      <a:lvl6pPr marL="3352716" indent="-304792" algn="l" rtl="0" eaLnBrk="1" fontAlgn="base" hangingPunct="1">
        <a:spcBef>
          <a:spcPct val="20000"/>
        </a:spcBef>
        <a:spcAft>
          <a:spcPct val="0"/>
        </a:spcAft>
        <a:buClr>
          <a:srgbClr val="9E1B34"/>
        </a:buClr>
        <a:buChar char="»"/>
        <a:defRPr sz="2133">
          <a:solidFill>
            <a:schemeClr val="tx1"/>
          </a:solidFill>
          <a:latin typeface="+mn-lt"/>
        </a:defRPr>
      </a:lvl6pPr>
      <a:lvl7pPr marL="3962301" indent="-304792" algn="l" rtl="0" eaLnBrk="1" fontAlgn="base" hangingPunct="1">
        <a:spcBef>
          <a:spcPct val="20000"/>
        </a:spcBef>
        <a:spcAft>
          <a:spcPct val="0"/>
        </a:spcAft>
        <a:buClr>
          <a:srgbClr val="9E1B34"/>
        </a:buClr>
        <a:buChar char="»"/>
        <a:defRPr sz="2133">
          <a:solidFill>
            <a:schemeClr val="tx1"/>
          </a:solidFill>
          <a:latin typeface="+mn-lt"/>
        </a:defRPr>
      </a:lvl7pPr>
      <a:lvl8pPr marL="4571886" indent="-304792" algn="l" rtl="0" eaLnBrk="1" fontAlgn="base" hangingPunct="1">
        <a:spcBef>
          <a:spcPct val="20000"/>
        </a:spcBef>
        <a:spcAft>
          <a:spcPct val="0"/>
        </a:spcAft>
        <a:buClr>
          <a:srgbClr val="9E1B34"/>
        </a:buClr>
        <a:buChar char="»"/>
        <a:defRPr sz="2133">
          <a:solidFill>
            <a:schemeClr val="tx1"/>
          </a:solidFill>
          <a:latin typeface="+mn-lt"/>
        </a:defRPr>
      </a:lvl8pPr>
      <a:lvl9pPr marL="5181470" indent="-304792" algn="l" rtl="0" eaLnBrk="1" fontAlgn="base" hangingPunct="1">
        <a:spcBef>
          <a:spcPct val="20000"/>
        </a:spcBef>
        <a:spcAft>
          <a:spcPct val="0"/>
        </a:spcAft>
        <a:buClr>
          <a:srgbClr val="9E1B34"/>
        </a:buClr>
        <a:buChar char="»"/>
        <a:defRPr sz="2133">
          <a:solidFill>
            <a:schemeClr val="tx1"/>
          </a:solidFill>
          <a:latin typeface="+mn-lt"/>
        </a:defRPr>
      </a:lvl9pPr>
    </p:bodyStyle>
    <p:otherStyle>
      <a:defPPr>
        <a:defRPr lang="en-US"/>
      </a:defPPr>
      <a:lvl1pPr marL="0" algn="l" defTabSz="1219170" rtl="0" eaLnBrk="1" latinLnBrk="0" hangingPunct="1">
        <a:defRPr sz="2400" kern="1200">
          <a:solidFill>
            <a:schemeClr val="tx1"/>
          </a:solidFill>
          <a:latin typeface="+mn-lt"/>
          <a:ea typeface="+mn-ea"/>
          <a:cs typeface="+mn-cs"/>
        </a:defRPr>
      </a:lvl1pPr>
      <a:lvl2pPr marL="609585" algn="l" defTabSz="1219170" rtl="0" eaLnBrk="1" latinLnBrk="0" hangingPunct="1">
        <a:defRPr sz="2400" kern="1200">
          <a:solidFill>
            <a:schemeClr val="tx1"/>
          </a:solidFill>
          <a:latin typeface="+mn-lt"/>
          <a:ea typeface="+mn-ea"/>
          <a:cs typeface="+mn-cs"/>
        </a:defRPr>
      </a:lvl2pPr>
      <a:lvl3pPr marL="1219170" algn="l" defTabSz="1219170" rtl="0" eaLnBrk="1" latinLnBrk="0" hangingPunct="1">
        <a:defRPr sz="2400" kern="1200">
          <a:solidFill>
            <a:schemeClr val="tx1"/>
          </a:solidFill>
          <a:latin typeface="+mn-lt"/>
          <a:ea typeface="+mn-ea"/>
          <a:cs typeface="+mn-cs"/>
        </a:defRPr>
      </a:lvl3pPr>
      <a:lvl4pPr marL="1828754" algn="l" defTabSz="1219170" rtl="0" eaLnBrk="1" latinLnBrk="0" hangingPunct="1">
        <a:defRPr sz="2400" kern="1200">
          <a:solidFill>
            <a:schemeClr val="tx1"/>
          </a:solidFill>
          <a:latin typeface="+mn-lt"/>
          <a:ea typeface="+mn-ea"/>
          <a:cs typeface="+mn-cs"/>
        </a:defRPr>
      </a:lvl4pPr>
      <a:lvl5pPr marL="2438339" algn="l" defTabSz="1219170" rtl="0" eaLnBrk="1" latinLnBrk="0" hangingPunct="1">
        <a:defRPr sz="2400" kern="1200">
          <a:solidFill>
            <a:schemeClr val="tx1"/>
          </a:solidFill>
          <a:latin typeface="+mn-lt"/>
          <a:ea typeface="+mn-ea"/>
          <a:cs typeface="+mn-cs"/>
        </a:defRPr>
      </a:lvl5pPr>
      <a:lvl6pPr marL="3047924" algn="l" defTabSz="1219170" rtl="0" eaLnBrk="1" latinLnBrk="0" hangingPunct="1">
        <a:defRPr sz="2400" kern="1200">
          <a:solidFill>
            <a:schemeClr val="tx1"/>
          </a:solidFill>
          <a:latin typeface="+mn-lt"/>
          <a:ea typeface="+mn-ea"/>
          <a:cs typeface="+mn-cs"/>
        </a:defRPr>
      </a:lvl6pPr>
      <a:lvl7pPr marL="3657509" algn="l" defTabSz="1219170" rtl="0" eaLnBrk="1" latinLnBrk="0" hangingPunct="1">
        <a:defRPr sz="2400" kern="1200">
          <a:solidFill>
            <a:schemeClr val="tx1"/>
          </a:solidFill>
          <a:latin typeface="+mn-lt"/>
          <a:ea typeface="+mn-ea"/>
          <a:cs typeface="+mn-cs"/>
        </a:defRPr>
      </a:lvl7pPr>
      <a:lvl8pPr marL="4267093" algn="l" defTabSz="1219170" rtl="0" eaLnBrk="1" latinLnBrk="0" hangingPunct="1">
        <a:defRPr sz="2400" kern="1200">
          <a:solidFill>
            <a:schemeClr val="tx1"/>
          </a:solidFill>
          <a:latin typeface="+mn-lt"/>
          <a:ea typeface="+mn-ea"/>
          <a:cs typeface="+mn-cs"/>
        </a:defRPr>
      </a:lvl8pPr>
      <a:lvl9pPr marL="4876678" algn="l" defTabSz="121917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BDEB319-AEF9-4DD2-9976-8248C917D316}"/>
              </a:ext>
            </a:extLst>
          </p:cNvPr>
          <p:cNvSpPr/>
          <p:nvPr/>
        </p:nvSpPr>
        <p:spPr>
          <a:xfrm>
            <a:off x="2423519" y="3936831"/>
            <a:ext cx="6954144" cy="1015663"/>
          </a:xfrm>
          <a:prstGeom prst="rect">
            <a:avLst/>
          </a:prstGeom>
        </p:spPr>
        <p:txBody>
          <a:bodyPr wrap="square">
            <a:spAutoFit/>
          </a:bodyPr>
          <a:lstStyle/>
          <a:p>
            <a:pPr algn="ctr" defTabSz="1219170" fontAlgn="base">
              <a:spcBef>
                <a:spcPct val="0"/>
              </a:spcBef>
              <a:spcAft>
                <a:spcPct val="0"/>
              </a:spcAft>
            </a:pPr>
            <a:r>
              <a:rPr lang="en-US" sz="2800" dirty="0">
                <a:solidFill>
                  <a:srgbClr val="000000"/>
                </a:solidFill>
                <a:latin typeface="Arial" charset="0"/>
                <a:ea typeface="ＭＳ Ｐゴシック" pitchFamily="34" charset="-128"/>
              </a:rPr>
              <a:t>Mark Boyle, AML Policy Manager</a:t>
            </a:r>
          </a:p>
          <a:p>
            <a:pPr defTabSz="1219170" fontAlgn="base">
              <a:spcBef>
                <a:spcPct val="0"/>
              </a:spcBef>
              <a:spcAft>
                <a:spcPct val="0"/>
              </a:spcAft>
            </a:pPr>
            <a:endParaRPr lang="en-GB" sz="3200" dirty="0">
              <a:solidFill>
                <a:srgbClr val="000000"/>
              </a:solidFill>
              <a:latin typeface="Arial" charset="0"/>
              <a:ea typeface="ＭＳ Ｐゴシック" pitchFamily="34" charset="-128"/>
            </a:endParaRPr>
          </a:p>
        </p:txBody>
      </p:sp>
      <p:sp>
        <p:nvSpPr>
          <p:cNvPr id="7" name="Rectangle 6">
            <a:extLst>
              <a:ext uri="{FF2B5EF4-FFF2-40B4-BE49-F238E27FC236}">
                <a16:creationId xmlns:a16="http://schemas.microsoft.com/office/drawing/2014/main" id="{FB160960-1C98-403E-96ED-7F40A6E781F9}"/>
              </a:ext>
            </a:extLst>
          </p:cNvPr>
          <p:cNvSpPr/>
          <p:nvPr/>
        </p:nvSpPr>
        <p:spPr>
          <a:xfrm>
            <a:off x="1436095" y="2298822"/>
            <a:ext cx="8928992" cy="1077218"/>
          </a:xfrm>
          <a:prstGeom prst="rect">
            <a:avLst/>
          </a:prstGeom>
        </p:spPr>
        <p:txBody>
          <a:bodyPr wrap="square">
            <a:spAutoFit/>
          </a:bodyPr>
          <a:lstStyle/>
          <a:p>
            <a:pPr algn="ctr" defTabSz="1219170" fontAlgn="base">
              <a:spcBef>
                <a:spcPct val="0"/>
              </a:spcBef>
              <a:spcAft>
                <a:spcPct val="0"/>
              </a:spcAft>
            </a:pPr>
            <a:r>
              <a:rPr lang="en-GB" sz="3200" b="1" dirty="0">
                <a:solidFill>
                  <a:srgbClr val="000000"/>
                </a:solidFill>
                <a:latin typeface="Arial" charset="0"/>
                <a:ea typeface="ＭＳ Ｐゴシック" pitchFamily="34" charset="-128"/>
              </a:rPr>
              <a:t>Anti-money laundering - guidance for trust and company service providers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4433" y="260351"/>
            <a:ext cx="6527800" cy="1143000"/>
          </a:xfrm>
        </p:spPr>
        <p:txBody>
          <a:bodyPr vert="horz" wrap="square" lIns="91440" tIns="45720" rIns="91440" bIns="45720" numCol="1" anchor="ctr" anchorCtr="0" compatLnSpc="1">
            <a:prstTxWarp prst="textNoShape">
              <a:avLst/>
            </a:prstTxWarp>
            <a:normAutofit/>
          </a:bodyPr>
          <a:lstStyle/>
          <a:p>
            <a:r>
              <a:rPr lang="en-US" dirty="0"/>
              <a:t>Legislation</a:t>
            </a:r>
          </a:p>
        </p:txBody>
      </p:sp>
      <p:sp>
        <p:nvSpPr>
          <p:cNvPr id="12" name="TextBox 11">
            <a:extLst>
              <a:ext uri="{FF2B5EF4-FFF2-40B4-BE49-F238E27FC236}">
                <a16:creationId xmlns:a16="http://schemas.microsoft.com/office/drawing/2014/main" id="{E3AB7A29-F454-46F1-8EB3-3BA09FAC4F57}"/>
              </a:ext>
            </a:extLst>
          </p:cNvPr>
          <p:cNvSpPr txBox="1"/>
          <p:nvPr/>
        </p:nvSpPr>
        <p:spPr bwMode="auto">
          <a:xfrm>
            <a:off x="823864" y="2521675"/>
            <a:ext cx="8120959" cy="1946495"/>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defTabSz="1219170" fontAlgn="base">
              <a:spcBef>
                <a:spcPct val="20000"/>
              </a:spcBef>
              <a:spcAft>
                <a:spcPct val="0"/>
              </a:spcAft>
              <a:buClr>
                <a:srgbClr val="9E1B34"/>
              </a:buClr>
            </a:pPr>
            <a:endParaRPr lang="en-GB" sz="3733" dirty="0">
              <a:solidFill>
                <a:srgbClr val="262626"/>
              </a:solidFill>
              <a:ea typeface="ＭＳ Ｐゴシック" charset="0"/>
            </a:endParaRPr>
          </a:p>
          <a:p>
            <a:pPr defTabSz="1219170" fontAlgn="base">
              <a:spcBef>
                <a:spcPct val="20000"/>
              </a:spcBef>
              <a:spcAft>
                <a:spcPct val="0"/>
              </a:spcAft>
              <a:buClr>
                <a:srgbClr val="9E1B34"/>
              </a:buClr>
            </a:pPr>
            <a:r>
              <a:rPr lang="en-GB" sz="2800" dirty="0">
                <a:solidFill>
                  <a:srgbClr val="262626"/>
                </a:solidFill>
                <a:ea typeface="ＭＳ Ｐゴシック" charset="0"/>
              </a:rPr>
              <a:t>2017 Money Laundering Regulations </a:t>
            </a:r>
          </a:p>
          <a:p>
            <a:pPr defTabSz="1219170" fontAlgn="base">
              <a:spcBef>
                <a:spcPct val="20000"/>
              </a:spcBef>
              <a:spcAft>
                <a:spcPct val="0"/>
              </a:spcAft>
              <a:buClr>
                <a:srgbClr val="9E1B34"/>
              </a:buClr>
            </a:pPr>
            <a:r>
              <a:rPr lang="en-GB" sz="2800" dirty="0">
                <a:solidFill>
                  <a:srgbClr val="262626"/>
                </a:solidFill>
                <a:ea typeface="ＭＳ Ｐゴシック" charset="0"/>
              </a:rPr>
              <a:t>(updated in 2019)</a:t>
            </a:r>
          </a:p>
          <a:p>
            <a:pPr marL="342900" indent="-342900" defTabSz="1219170" fontAlgn="base">
              <a:spcBef>
                <a:spcPct val="20000"/>
              </a:spcBef>
              <a:spcAft>
                <a:spcPct val="0"/>
              </a:spcAft>
              <a:buClr>
                <a:srgbClr val="9E1B34"/>
              </a:buClr>
              <a:buChar char="•"/>
            </a:pPr>
            <a:endParaRPr lang="en-GB" sz="3733" dirty="0">
              <a:solidFill>
                <a:srgbClr val="262626"/>
              </a:solidFill>
              <a:ea typeface="ＭＳ Ｐゴシック" charset="0"/>
            </a:endParaRPr>
          </a:p>
          <a:p>
            <a:pPr defTabSz="1219170" fontAlgn="base">
              <a:spcBef>
                <a:spcPct val="20000"/>
              </a:spcBef>
              <a:spcAft>
                <a:spcPct val="0"/>
              </a:spcAft>
              <a:buClr>
                <a:srgbClr val="9E1B34"/>
              </a:buClr>
            </a:pPr>
            <a:endParaRPr lang="en-GB" sz="3733" dirty="0">
              <a:solidFill>
                <a:srgbClr val="262626"/>
              </a:solidFill>
              <a:ea typeface="ＭＳ Ｐゴシック" charset="0"/>
            </a:endParaRPr>
          </a:p>
        </p:txBody>
      </p:sp>
      <p:pic>
        <p:nvPicPr>
          <p:cNvPr id="1026" name="Picture 2" descr="Suffragette producer Alison Owen in the Act Room, Parliamentary Archives.">
            <a:extLst>
              <a:ext uri="{FF2B5EF4-FFF2-40B4-BE49-F238E27FC236}">
                <a16:creationId xmlns:a16="http://schemas.microsoft.com/office/drawing/2014/main" id="{19D0385F-CF93-40CF-A81F-F4E2B9587A22}"/>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0727" r="15668" b="1"/>
          <a:stretch/>
        </p:blipFill>
        <p:spPr bwMode="auto">
          <a:xfrm>
            <a:off x="7937758" y="2292927"/>
            <a:ext cx="3677839" cy="3322782"/>
          </a:xfrm>
          <a:prstGeom prst="rect">
            <a:avLst/>
          </a:prstGeom>
          <a:noFill/>
        </p:spPr>
      </p:pic>
    </p:spTree>
    <p:extLst>
      <p:ext uri="{BB962C8B-B14F-4D97-AF65-F5344CB8AC3E}">
        <p14:creationId xmlns:p14="http://schemas.microsoft.com/office/powerpoint/2010/main" val="24567680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4433" y="260351"/>
            <a:ext cx="6527800" cy="1143000"/>
          </a:xfrm>
        </p:spPr>
        <p:txBody>
          <a:bodyPr vert="horz" wrap="square" lIns="91440" tIns="45720" rIns="91440" bIns="45720" numCol="1" anchor="ctr" anchorCtr="0" compatLnSpc="1">
            <a:prstTxWarp prst="textNoShape">
              <a:avLst/>
            </a:prstTxWarp>
            <a:normAutofit/>
          </a:bodyPr>
          <a:lstStyle/>
          <a:p>
            <a:r>
              <a:rPr lang="en-US" dirty="0"/>
              <a:t>SRA approval</a:t>
            </a:r>
          </a:p>
        </p:txBody>
      </p:sp>
      <p:pic>
        <p:nvPicPr>
          <p:cNvPr id="4098" name="Picture 2" descr="Keep your business organized III. - Approve or decline - but do not stop!">
            <a:extLst>
              <a:ext uri="{FF2B5EF4-FFF2-40B4-BE49-F238E27FC236}">
                <a16:creationId xmlns:a16="http://schemas.microsoft.com/office/drawing/2014/main" id="{CB3350F4-FF1A-4069-960C-CC3A201362B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97454" y="3282757"/>
            <a:ext cx="3120850" cy="1466800"/>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E3AB7A29-F454-46F1-8EB3-3BA09FAC4F57}"/>
              </a:ext>
            </a:extLst>
          </p:cNvPr>
          <p:cNvSpPr txBox="1"/>
          <p:nvPr/>
        </p:nvSpPr>
        <p:spPr bwMode="auto">
          <a:xfrm>
            <a:off x="481394" y="1777781"/>
            <a:ext cx="7329825" cy="4476751"/>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defTabSz="1219170" fontAlgn="base">
              <a:lnSpc>
                <a:spcPct val="90000"/>
              </a:lnSpc>
              <a:spcBef>
                <a:spcPct val="20000"/>
              </a:spcBef>
              <a:spcAft>
                <a:spcPct val="0"/>
              </a:spcAft>
              <a:buClr>
                <a:srgbClr val="9E1B34"/>
              </a:buClr>
            </a:pPr>
            <a:r>
              <a:rPr lang="en-GB" sz="2800" dirty="0">
                <a:solidFill>
                  <a:srgbClr val="262626"/>
                </a:solidFill>
                <a:ea typeface="ＭＳ Ｐゴシック" charset="0"/>
              </a:rPr>
              <a:t>Tests</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Regulation 26 </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Regulation 58</a:t>
            </a:r>
          </a:p>
          <a:p>
            <a:pPr defTabSz="1219170" fontAlgn="base">
              <a:lnSpc>
                <a:spcPct val="90000"/>
              </a:lnSpc>
              <a:spcBef>
                <a:spcPct val="20000"/>
              </a:spcBef>
              <a:spcAft>
                <a:spcPct val="0"/>
              </a:spcAft>
              <a:buClr>
                <a:srgbClr val="9E1B34"/>
              </a:buClr>
            </a:pPr>
            <a:endParaRPr lang="en-GB" sz="2800" dirty="0">
              <a:solidFill>
                <a:srgbClr val="262626"/>
              </a:solidFill>
              <a:ea typeface="ＭＳ Ｐゴシック" charset="0"/>
            </a:endParaRP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What, why and how do you tell us?</a:t>
            </a:r>
          </a:p>
          <a:p>
            <a:pPr marL="342900" indent="-342900" defTabSz="1219170" fontAlgn="base">
              <a:lnSpc>
                <a:spcPct val="90000"/>
              </a:lnSpc>
              <a:spcBef>
                <a:spcPct val="20000"/>
              </a:spcBef>
              <a:spcAft>
                <a:spcPct val="0"/>
              </a:spcAft>
              <a:buClr>
                <a:srgbClr val="9E1B34"/>
              </a:buClr>
              <a:buChar char="•"/>
            </a:pPr>
            <a:endParaRPr lang="en-GB" sz="2800" dirty="0">
              <a:solidFill>
                <a:srgbClr val="262626"/>
              </a:solidFill>
              <a:ea typeface="ＭＳ Ｐゴシック" charset="0"/>
            </a:endParaRP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The role of HMRC</a:t>
            </a:r>
          </a:p>
          <a:p>
            <a:pPr defTabSz="1219170" fontAlgn="base">
              <a:lnSpc>
                <a:spcPct val="90000"/>
              </a:lnSpc>
              <a:spcBef>
                <a:spcPct val="20000"/>
              </a:spcBef>
              <a:spcAft>
                <a:spcPct val="0"/>
              </a:spcAft>
              <a:buClr>
                <a:srgbClr val="9E1B34"/>
              </a:buClr>
            </a:pPr>
            <a:endParaRPr lang="en-GB" sz="3200" dirty="0">
              <a:solidFill>
                <a:srgbClr val="262626"/>
              </a:solidFill>
              <a:ea typeface="ＭＳ Ｐゴシック" charset="0"/>
            </a:endParaRPr>
          </a:p>
        </p:txBody>
      </p:sp>
    </p:spTree>
    <p:extLst>
      <p:ext uri="{BB962C8B-B14F-4D97-AF65-F5344CB8AC3E}">
        <p14:creationId xmlns:p14="http://schemas.microsoft.com/office/powerpoint/2010/main" val="24581706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4433" y="260351"/>
            <a:ext cx="6527800" cy="1143000"/>
          </a:xfrm>
        </p:spPr>
        <p:txBody>
          <a:bodyPr vert="horz" wrap="square" lIns="91440" tIns="45720" rIns="91440" bIns="45720" numCol="1" anchor="ctr" anchorCtr="0" compatLnSpc="1">
            <a:prstTxWarp prst="textNoShape">
              <a:avLst/>
            </a:prstTxWarp>
            <a:normAutofit/>
          </a:bodyPr>
          <a:lstStyle/>
          <a:p>
            <a:r>
              <a:rPr lang="en-US" dirty="0"/>
              <a:t>TCSPs in legal sector</a:t>
            </a:r>
          </a:p>
        </p:txBody>
      </p:sp>
      <p:sp>
        <p:nvSpPr>
          <p:cNvPr id="12" name="TextBox 11">
            <a:extLst>
              <a:ext uri="{FF2B5EF4-FFF2-40B4-BE49-F238E27FC236}">
                <a16:creationId xmlns:a16="http://schemas.microsoft.com/office/drawing/2014/main" id="{E3AB7A29-F454-46F1-8EB3-3BA09FAC4F57}"/>
              </a:ext>
            </a:extLst>
          </p:cNvPr>
          <p:cNvSpPr txBox="1"/>
          <p:nvPr/>
        </p:nvSpPr>
        <p:spPr bwMode="auto">
          <a:xfrm>
            <a:off x="436611" y="1639341"/>
            <a:ext cx="8319462" cy="4476751"/>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defTabSz="1219170" fontAlgn="base">
              <a:lnSpc>
                <a:spcPct val="90000"/>
              </a:lnSpc>
              <a:spcBef>
                <a:spcPct val="20000"/>
              </a:spcBef>
              <a:spcAft>
                <a:spcPct val="0"/>
              </a:spcAft>
              <a:buClr>
                <a:srgbClr val="9E1B34"/>
              </a:buClr>
            </a:pPr>
            <a:r>
              <a:rPr lang="en-GB" sz="2800" dirty="0">
                <a:solidFill>
                  <a:srgbClr val="262626"/>
                </a:solidFill>
                <a:ea typeface="ＭＳ Ｐゴシック" charset="0"/>
              </a:rPr>
              <a:t>Common Differences</a:t>
            </a:r>
          </a:p>
          <a:p>
            <a:pPr marL="457200" indent="-457200" defTabSz="1219170" fontAlgn="base">
              <a:lnSpc>
                <a:spcPct val="90000"/>
              </a:lnSpc>
              <a:spcBef>
                <a:spcPct val="20000"/>
              </a:spcBef>
              <a:spcAft>
                <a:spcPct val="0"/>
              </a:spcAft>
              <a:buClr>
                <a:srgbClr val="9E1B34"/>
              </a:buClr>
              <a:buFont typeface="Arial" panose="020B0604020202020204" pitchFamily="34" charset="0"/>
              <a:buChar char="•"/>
            </a:pPr>
            <a:r>
              <a:rPr lang="en-GB" sz="2800" dirty="0">
                <a:solidFill>
                  <a:srgbClr val="262626"/>
                </a:solidFill>
                <a:ea typeface="ＭＳ Ｐゴシック" charset="0"/>
              </a:rPr>
              <a:t>Scale</a:t>
            </a:r>
          </a:p>
          <a:p>
            <a:pPr marL="457200" indent="-457200" defTabSz="1219170" fontAlgn="base">
              <a:lnSpc>
                <a:spcPct val="90000"/>
              </a:lnSpc>
              <a:spcBef>
                <a:spcPct val="20000"/>
              </a:spcBef>
              <a:spcAft>
                <a:spcPct val="0"/>
              </a:spcAft>
              <a:buClr>
                <a:srgbClr val="9E1B34"/>
              </a:buClr>
              <a:buFont typeface="Arial" panose="020B0604020202020204" pitchFamily="34" charset="0"/>
              <a:buChar char="•"/>
            </a:pPr>
            <a:r>
              <a:rPr lang="en-GB" sz="2800" dirty="0">
                <a:solidFill>
                  <a:srgbClr val="262626"/>
                </a:solidFill>
                <a:ea typeface="ＭＳ Ｐゴシック" charset="0"/>
              </a:rPr>
              <a:t>Ancillary (can be difficult to spot/foresee)</a:t>
            </a:r>
          </a:p>
          <a:p>
            <a:pPr defTabSz="1219170" fontAlgn="base">
              <a:lnSpc>
                <a:spcPct val="90000"/>
              </a:lnSpc>
              <a:spcBef>
                <a:spcPct val="20000"/>
              </a:spcBef>
              <a:spcAft>
                <a:spcPct val="0"/>
              </a:spcAft>
              <a:buClr>
                <a:srgbClr val="9E1B34"/>
              </a:buClr>
            </a:pPr>
            <a:endParaRPr lang="en-GB" sz="2800" dirty="0">
              <a:solidFill>
                <a:srgbClr val="262626"/>
              </a:solidFill>
              <a:ea typeface="ＭＳ Ｐゴシック" charset="0"/>
            </a:endParaRPr>
          </a:p>
          <a:p>
            <a:pPr defTabSz="1219170" fontAlgn="base">
              <a:lnSpc>
                <a:spcPct val="90000"/>
              </a:lnSpc>
              <a:spcBef>
                <a:spcPct val="20000"/>
              </a:spcBef>
              <a:spcAft>
                <a:spcPct val="0"/>
              </a:spcAft>
              <a:buClr>
                <a:srgbClr val="9E1B34"/>
              </a:buClr>
            </a:pPr>
            <a:r>
              <a:rPr lang="en-GB" sz="2800" dirty="0">
                <a:solidFill>
                  <a:srgbClr val="262626"/>
                </a:solidFill>
                <a:ea typeface="ＭＳ Ｐゴシック" charset="0"/>
              </a:rPr>
              <a:t>Similarities</a:t>
            </a:r>
          </a:p>
          <a:p>
            <a:pPr marL="457200" indent="-457200" defTabSz="1219170" fontAlgn="base">
              <a:lnSpc>
                <a:spcPct val="90000"/>
              </a:lnSpc>
              <a:spcBef>
                <a:spcPct val="20000"/>
              </a:spcBef>
              <a:spcAft>
                <a:spcPct val="0"/>
              </a:spcAft>
              <a:buClr>
                <a:srgbClr val="9E1B34"/>
              </a:buClr>
              <a:buFont typeface="Arial" panose="020B0604020202020204" pitchFamily="34" charset="0"/>
              <a:buChar char="•"/>
            </a:pPr>
            <a:r>
              <a:rPr lang="en-GB" sz="2800" dirty="0">
                <a:solidFill>
                  <a:srgbClr val="262626"/>
                </a:solidFill>
                <a:ea typeface="ＭＳ Ｐゴシック" charset="0"/>
              </a:rPr>
              <a:t>Risks are broadly the same on an isolated basis</a:t>
            </a:r>
          </a:p>
          <a:p>
            <a:pPr marL="457200" indent="-457200" defTabSz="1219170" fontAlgn="base">
              <a:lnSpc>
                <a:spcPct val="90000"/>
              </a:lnSpc>
              <a:spcBef>
                <a:spcPct val="20000"/>
              </a:spcBef>
              <a:spcAft>
                <a:spcPct val="0"/>
              </a:spcAft>
              <a:buClr>
                <a:srgbClr val="9E1B34"/>
              </a:buClr>
              <a:buFont typeface="Arial" panose="020B0604020202020204" pitchFamily="34" charset="0"/>
              <a:buChar char="•"/>
            </a:pPr>
            <a:r>
              <a:rPr lang="en-GB" sz="2800" dirty="0">
                <a:solidFill>
                  <a:srgbClr val="262626"/>
                </a:solidFill>
                <a:ea typeface="ＭＳ Ｐゴシック" charset="0"/>
              </a:rPr>
              <a:t>Opacity</a:t>
            </a:r>
          </a:p>
          <a:p>
            <a:pPr marL="457200" indent="-457200" defTabSz="1219170" fontAlgn="base">
              <a:lnSpc>
                <a:spcPct val="90000"/>
              </a:lnSpc>
              <a:spcBef>
                <a:spcPct val="20000"/>
              </a:spcBef>
              <a:spcAft>
                <a:spcPct val="0"/>
              </a:spcAft>
              <a:buClr>
                <a:srgbClr val="9E1B34"/>
              </a:buClr>
              <a:buFont typeface="Arial" panose="020B0604020202020204" pitchFamily="34" charset="0"/>
              <a:buChar char="•"/>
            </a:pPr>
            <a:endParaRPr lang="en-GB" sz="2600" dirty="0">
              <a:solidFill>
                <a:srgbClr val="262626"/>
              </a:solidFill>
              <a:ea typeface="ＭＳ Ｐゴシック" charset="0"/>
            </a:endParaRPr>
          </a:p>
          <a:p>
            <a:pPr marL="457200" indent="-457200" defTabSz="1219170" fontAlgn="base">
              <a:lnSpc>
                <a:spcPct val="90000"/>
              </a:lnSpc>
              <a:spcBef>
                <a:spcPct val="20000"/>
              </a:spcBef>
              <a:spcAft>
                <a:spcPct val="0"/>
              </a:spcAft>
              <a:buClr>
                <a:srgbClr val="9E1B34"/>
              </a:buClr>
              <a:buFont typeface="Arial" panose="020B0604020202020204" pitchFamily="34" charset="0"/>
              <a:buChar char="•"/>
            </a:pPr>
            <a:endParaRPr lang="en-GB" sz="2600" dirty="0">
              <a:solidFill>
                <a:srgbClr val="262626"/>
              </a:solidFill>
              <a:ea typeface="ＭＳ Ｐゴシック" charset="0"/>
            </a:endParaRPr>
          </a:p>
          <a:p>
            <a:pPr marL="342900" indent="-342900" defTabSz="1219170" fontAlgn="base">
              <a:lnSpc>
                <a:spcPct val="90000"/>
              </a:lnSpc>
              <a:spcBef>
                <a:spcPct val="20000"/>
              </a:spcBef>
              <a:spcAft>
                <a:spcPct val="0"/>
              </a:spcAft>
              <a:buClr>
                <a:srgbClr val="9E1B34"/>
              </a:buClr>
              <a:buChar char="•"/>
            </a:pPr>
            <a:endParaRPr lang="en-GB" sz="2600" dirty="0">
              <a:solidFill>
                <a:srgbClr val="262626"/>
              </a:solidFill>
              <a:ea typeface="ＭＳ Ｐゴシック" charset="0"/>
            </a:endParaRPr>
          </a:p>
        </p:txBody>
      </p:sp>
      <p:pic>
        <p:nvPicPr>
          <p:cNvPr id="2" name="Picture 2" descr="LEGAL - Startup Europe Awards">
            <a:extLst>
              <a:ext uri="{FF2B5EF4-FFF2-40B4-BE49-F238E27FC236}">
                <a16:creationId xmlns:a16="http://schemas.microsoft.com/office/drawing/2014/main" id="{ECD19435-95A6-4D58-98CD-21A8B415E1B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62473" y="2045478"/>
            <a:ext cx="2592916" cy="25929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0962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4433" y="260351"/>
            <a:ext cx="6527800" cy="1143000"/>
          </a:xfrm>
        </p:spPr>
        <p:txBody>
          <a:bodyPr vert="horz" wrap="square" lIns="91440" tIns="45720" rIns="91440" bIns="45720" numCol="1" anchor="ctr" anchorCtr="0" compatLnSpc="1">
            <a:prstTxWarp prst="textNoShape">
              <a:avLst/>
            </a:prstTxWarp>
            <a:normAutofit/>
          </a:bodyPr>
          <a:lstStyle/>
          <a:p>
            <a:r>
              <a:rPr lang="en-US" dirty="0"/>
              <a:t>Key risk</a:t>
            </a:r>
          </a:p>
        </p:txBody>
      </p:sp>
      <p:sp>
        <p:nvSpPr>
          <p:cNvPr id="12" name="TextBox 11">
            <a:extLst>
              <a:ext uri="{FF2B5EF4-FFF2-40B4-BE49-F238E27FC236}">
                <a16:creationId xmlns:a16="http://schemas.microsoft.com/office/drawing/2014/main" id="{E3AB7A29-F454-46F1-8EB3-3BA09FAC4F57}"/>
              </a:ext>
            </a:extLst>
          </p:cNvPr>
          <p:cNvSpPr txBox="1"/>
          <p:nvPr/>
        </p:nvSpPr>
        <p:spPr bwMode="auto">
          <a:xfrm>
            <a:off x="1988301" y="1929501"/>
            <a:ext cx="7935132" cy="4476751"/>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algn="ctr" defTabSz="1219170" fontAlgn="base">
              <a:lnSpc>
                <a:spcPct val="90000"/>
              </a:lnSpc>
              <a:spcBef>
                <a:spcPct val="20000"/>
              </a:spcBef>
              <a:spcAft>
                <a:spcPct val="0"/>
              </a:spcAft>
              <a:buClr>
                <a:srgbClr val="9E1B34"/>
              </a:buClr>
            </a:pPr>
            <a:endParaRPr lang="en-GB" sz="2600" dirty="0">
              <a:solidFill>
                <a:srgbClr val="262626"/>
              </a:solidFill>
              <a:ea typeface="ＭＳ Ｐゴシック" charset="0"/>
            </a:endParaRPr>
          </a:p>
          <a:p>
            <a:pPr algn="ctr" defTabSz="1219170" fontAlgn="base">
              <a:lnSpc>
                <a:spcPct val="90000"/>
              </a:lnSpc>
              <a:spcBef>
                <a:spcPct val="20000"/>
              </a:spcBef>
              <a:spcAft>
                <a:spcPct val="0"/>
              </a:spcAft>
              <a:buClr>
                <a:srgbClr val="9E1B34"/>
              </a:buClr>
            </a:pPr>
            <a:r>
              <a:rPr lang="en-GB" sz="2800" dirty="0">
                <a:solidFill>
                  <a:srgbClr val="262626"/>
                </a:solidFill>
                <a:ea typeface="ＭＳ Ｐゴシック" charset="0"/>
              </a:rPr>
              <a:t>Not correctly identifying TCSP work</a:t>
            </a:r>
          </a:p>
        </p:txBody>
      </p:sp>
      <p:sp>
        <p:nvSpPr>
          <p:cNvPr id="2" name="AutoShape 4" descr="PPM 101: How to Effectively Use a Priority Matrix | Acuity PPM">
            <a:extLst>
              <a:ext uri="{FF2B5EF4-FFF2-40B4-BE49-F238E27FC236}">
                <a16:creationId xmlns:a16="http://schemas.microsoft.com/office/drawing/2014/main" id="{9446A364-EC44-4025-BBB7-5F3FD549E87A}"/>
              </a:ext>
            </a:extLst>
          </p:cNvPr>
          <p:cNvSpPr>
            <a:spLocks noChangeAspect="1" noChangeArrowheads="1"/>
          </p:cNvSpPr>
          <p:nvPr/>
        </p:nvSpPr>
        <p:spPr bwMode="auto">
          <a:xfrm>
            <a:off x="4317569" y="1930831"/>
            <a:ext cx="3276600" cy="32766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pic>
        <p:nvPicPr>
          <p:cNvPr id="3082" name="Picture 10" descr="Profitably is Priority #1 for Your Restaurant - Restaurant Systems Pro -  Online Restaurant Management Solution">
            <a:extLst>
              <a:ext uri="{FF2B5EF4-FFF2-40B4-BE49-F238E27FC236}">
                <a16:creationId xmlns:a16="http://schemas.microsoft.com/office/drawing/2014/main" id="{E9FBC419-1052-4702-AB5A-7F053A56DC8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89239" y="3335689"/>
            <a:ext cx="4213522" cy="24924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99137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4433" y="260351"/>
            <a:ext cx="6527800" cy="1143000"/>
          </a:xfrm>
        </p:spPr>
        <p:txBody>
          <a:bodyPr vert="horz" wrap="square" lIns="91440" tIns="45720" rIns="91440" bIns="45720" numCol="1" anchor="ctr" anchorCtr="0" compatLnSpc="1">
            <a:prstTxWarp prst="textNoShape">
              <a:avLst/>
            </a:prstTxWarp>
            <a:normAutofit/>
          </a:bodyPr>
          <a:lstStyle/>
          <a:p>
            <a:r>
              <a:rPr lang="en-US" dirty="0"/>
              <a:t>Risks</a:t>
            </a:r>
          </a:p>
        </p:txBody>
      </p:sp>
      <p:sp>
        <p:nvSpPr>
          <p:cNvPr id="12" name="TextBox 11">
            <a:extLst>
              <a:ext uri="{FF2B5EF4-FFF2-40B4-BE49-F238E27FC236}">
                <a16:creationId xmlns:a16="http://schemas.microsoft.com/office/drawing/2014/main" id="{E3AB7A29-F454-46F1-8EB3-3BA09FAC4F57}"/>
              </a:ext>
            </a:extLst>
          </p:cNvPr>
          <p:cNvSpPr txBox="1"/>
          <p:nvPr/>
        </p:nvSpPr>
        <p:spPr bwMode="auto">
          <a:xfrm>
            <a:off x="461770" y="2367136"/>
            <a:ext cx="6591468" cy="3789566"/>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marL="342900" indent="-342900" defTabSz="1219170" fontAlgn="base">
              <a:lnSpc>
                <a:spcPct val="90000"/>
              </a:lnSpc>
              <a:spcBef>
                <a:spcPct val="20000"/>
              </a:spcBef>
              <a:spcAft>
                <a:spcPct val="0"/>
              </a:spcAft>
              <a:buClr>
                <a:srgbClr val="9E1B34"/>
              </a:buClr>
              <a:buChar char="•"/>
            </a:pPr>
            <a:endParaRPr lang="en-GB" sz="2800" dirty="0">
              <a:solidFill>
                <a:srgbClr val="262626"/>
              </a:solidFill>
              <a:ea typeface="ＭＳ Ｐゴシック" charset="0"/>
            </a:endParaRP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Range of services </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Multiple addresses for virtual offices</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Limited ability to monitor</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Inherent opacity</a:t>
            </a:r>
          </a:p>
          <a:p>
            <a:pPr marL="342900" indent="-342900" defTabSz="1219170" fontAlgn="base">
              <a:lnSpc>
                <a:spcPct val="90000"/>
              </a:lnSpc>
              <a:spcBef>
                <a:spcPct val="20000"/>
              </a:spcBef>
              <a:spcAft>
                <a:spcPct val="0"/>
              </a:spcAft>
              <a:buClr>
                <a:srgbClr val="9E1B34"/>
              </a:buClr>
              <a:buChar char="•"/>
            </a:pPr>
            <a:endParaRPr lang="en-GB" sz="3733" dirty="0">
              <a:solidFill>
                <a:srgbClr val="262626"/>
              </a:solidFill>
              <a:ea typeface="ＭＳ Ｐゴシック" charset="0"/>
            </a:endParaRPr>
          </a:p>
        </p:txBody>
      </p:sp>
      <p:pic>
        <p:nvPicPr>
          <p:cNvPr id="2050" name="Picture 2" descr="Risk Assessment Services | SOC, PCI, &amp;amp; HIPAA Risk Analysis |  KirkpatrickPrice">
            <a:extLst>
              <a:ext uri="{FF2B5EF4-FFF2-40B4-BE49-F238E27FC236}">
                <a16:creationId xmlns:a16="http://schemas.microsoft.com/office/drawing/2014/main" id="{CDEF645C-5652-438D-A89B-90681468C71C}"/>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7813142" y="2817882"/>
            <a:ext cx="4074060" cy="2179622"/>
          </a:xfrm>
          <a:prstGeom prst="rect">
            <a:avLst/>
          </a:prstGeom>
          <a:solidFill>
            <a:srgbClr val="FFFFFF"/>
          </a:solidFill>
        </p:spPr>
      </p:pic>
    </p:spTree>
    <p:extLst>
      <p:ext uri="{BB962C8B-B14F-4D97-AF65-F5344CB8AC3E}">
        <p14:creationId xmlns:p14="http://schemas.microsoft.com/office/powerpoint/2010/main" val="28188002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334433" y="260351"/>
            <a:ext cx="6527800" cy="1143000"/>
          </a:xfrm>
        </p:spPr>
        <p:txBody>
          <a:bodyPr vert="horz" wrap="square" lIns="91440" tIns="45720" rIns="91440" bIns="45720" numCol="1" anchor="ctr" anchorCtr="0" compatLnSpc="1">
            <a:prstTxWarp prst="textNoShape">
              <a:avLst/>
            </a:prstTxWarp>
            <a:normAutofit/>
          </a:bodyPr>
          <a:lstStyle/>
          <a:p>
            <a:r>
              <a:rPr lang="en-US" dirty="0"/>
              <a:t>Red flags</a:t>
            </a:r>
          </a:p>
        </p:txBody>
      </p:sp>
      <p:sp>
        <p:nvSpPr>
          <p:cNvPr id="12" name="TextBox 11">
            <a:extLst>
              <a:ext uri="{FF2B5EF4-FFF2-40B4-BE49-F238E27FC236}">
                <a16:creationId xmlns:a16="http://schemas.microsoft.com/office/drawing/2014/main" id="{E3AB7A29-F454-46F1-8EB3-3BA09FAC4F57}"/>
              </a:ext>
            </a:extLst>
          </p:cNvPr>
          <p:cNvSpPr txBox="1"/>
          <p:nvPr/>
        </p:nvSpPr>
        <p:spPr bwMode="auto">
          <a:xfrm>
            <a:off x="334433" y="1597181"/>
            <a:ext cx="10710499" cy="4476751"/>
          </a:xfrm>
          <a:prstGeom prst="rect">
            <a:avLst/>
          </a:prstGeom>
          <a:noFill/>
          <a:ln w="9525">
            <a:noFill/>
            <a:miter lim="800000"/>
            <a:headEnd/>
            <a:tailEnd/>
          </a:ln>
        </p:spPr>
        <p:txBody>
          <a:bodyPr vert="horz" wrap="square" lIns="91440" tIns="45720" rIns="91440" bIns="45720" numCol="1" rtlCol="0" anchor="t" anchorCtr="0" compatLnSpc="1">
            <a:prstTxWarp prst="textNoShape">
              <a:avLst/>
            </a:prstTxWarp>
            <a:normAutofit/>
          </a:bodyPr>
          <a:lstStyle/>
          <a:p>
            <a:pPr defTabSz="1219170" fontAlgn="base">
              <a:lnSpc>
                <a:spcPct val="90000"/>
              </a:lnSpc>
              <a:spcBef>
                <a:spcPct val="20000"/>
              </a:spcBef>
              <a:spcAft>
                <a:spcPct val="0"/>
              </a:spcAft>
              <a:buClr>
                <a:srgbClr val="9E1B34"/>
              </a:buClr>
            </a:pPr>
            <a:endParaRPr lang="en-GB" sz="2100" dirty="0">
              <a:solidFill>
                <a:srgbClr val="262626"/>
              </a:solidFill>
              <a:ea typeface="ＭＳ Ｐゴシック" charset="0"/>
            </a:endParaRP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Pre-existing entity for a transaction</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Jurisdiction</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Multiple countries unconnected with the client</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Entity type provides greater secrecy</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Disguise the actual controlling party</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Bearer shares</a:t>
            </a:r>
          </a:p>
          <a:p>
            <a:pPr marL="342900" indent="-342900" defTabSz="1219170" fontAlgn="base">
              <a:lnSpc>
                <a:spcPct val="90000"/>
              </a:lnSpc>
              <a:spcBef>
                <a:spcPct val="20000"/>
              </a:spcBef>
              <a:spcAft>
                <a:spcPct val="0"/>
              </a:spcAft>
              <a:buClr>
                <a:srgbClr val="9E1B34"/>
              </a:buClr>
              <a:buChar char="•"/>
            </a:pPr>
            <a:r>
              <a:rPr lang="en-GB" sz="2800" dirty="0">
                <a:solidFill>
                  <a:srgbClr val="262626"/>
                </a:solidFill>
                <a:ea typeface="ＭＳ Ｐゴシック" charset="0"/>
              </a:rPr>
              <a:t>Loans involving entities in the client’s control are paid back before term</a:t>
            </a:r>
          </a:p>
        </p:txBody>
      </p:sp>
    </p:spTree>
    <p:extLst>
      <p:ext uri="{BB962C8B-B14F-4D97-AF65-F5344CB8AC3E}">
        <p14:creationId xmlns:p14="http://schemas.microsoft.com/office/powerpoint/2010/main" val="3665488369"/>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sz="24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26324241-572E-415B-9AB7-2E460DB26ADD}" vid="{5CADC050-99BA-4224-B269-06E1C096CAE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27BA3AD328A41F45A6E11194B3516871" ma:contentTypeVersion="9" ma:contentTypeDescription="Create a new document." ma:contentTypeScope="" ma:versionID="7df75b26cc194c04abe9ac05eb3accaf">
  <xsd:schema xmlns:xsd="http://www.w3.org/2001/XMLSchema" xmlns:xs="http://www.w3.org/2001/XMLSchema" xmlns:p="http://schemas.microsoft.com/office/2006/metadata/properties" xmlns:ns3="4b6bd180-a74d-4aa9-b0b5-be9e9fff0d45" targetNamespace="http://schemas.microsoft.com/office/2006/metadata/properties" ma:root="true" ma:fieldsID="4686d1de7d2503503343c6b4f435bfa7" ns3:_="">
    <xsd:import namespace="4b6bd180-a74d-4aa9-b0b5-be9e9fff0d45"/>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GenerationTime" minOccurs="0"/>
                <xsd:element ref="ns3:MediaServiceEventHashCode" minOccurs="0"/>
                <xsd:element ref="ns3:MediaServiceOCR"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b6bd180-a74d-4aa9-b0b5-be9e9fff0d4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BA139B7-460F-433C-8375-6BC3A93C9342}">
  <ds:schemaRefs>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4b6bd180-a74d-4aa9-b0b5-be9e9fff0d45"/>
    <ds:schemaRef ds:uri="http://www.w3.org/XML/1998/namespace"/>
  </ds:schemaRefs>
</ds:datastoreItem>
</file>

<file path=customXml/itemProps2.xml><?xml version="1.0" encoding="utf-8"?>
<ds:datastoreItem xmlns:ds="http://schemas.openxmlformats.org/officeDocument/2006/customXml" ds:itemID="{345081C6-D3D4-4176-9CA4-879032C953C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b6bd180-a74d-4aa9-b0b5-be9e9fff0d4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E3BF1FB-CC79-4313-9A3C-81C686A5B61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Presentation 2</Template>
  <TotalTime>5022</TotalTime>
  <Words>659</Words>
  <Application>Microsoft Office PowerPoint</Application>
  <PresentationFormat>Widescreen</PresentationFormat>
  <Paragraphs>74</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Arial</vt:lpstr>
      <vt:lpstr>Calibri</vt:lpstr>
      <vt:lpstr>Open sans</vt:lpstr>
      <vt:lpstr>open-sans</vt:lpstr>
      <vt:lpstr>Default Design</vt:lpstr>
      <vt:lpstr>PowerPoint Presentation</vt:lpstr>
      <vt:lpstr>Legislation</vt:lpstr>
      <vt:lpstr>SRA approval</vt:lpstr>
      <vt:lpstr>TCSPs in legal sector</vt:lpstr>
      <vt:lpstr>Key risk</vt:lpstr>
      <vt:lpstr>Risks</vt:lpstr>
      <vt:lpstr>Red flags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Anti-money laundering – guidance for trust and company service providers</dc:title>
  <dc:creator>Solicitors Regulation Authority (SRA)</dc:creator>
  <cp:lastModifiedBy>Matthew Maidment</cp:lastModifiedBy>
  <cp:revision>24</cp:revision>
  <dcterms:created xsi:type="dcterms:W3CDTF">2018-11-22T10:01:11Z</dcterms:created>
  <dcterms:modified xsi:type="dcterms:W3CDTF">2021-09-27T09:39:30Z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0x01010027BA3AD328A41F45A6E11194B3516871</vt:lpwstr>
  </property>
</Properties>
</file>