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61" r:id="rId2"/>
    <p:sldId id="472" r:id="rId3"/>
    <p:sldId id="450" r:id="rId4"/>
    <p:sldId id="470" r:id="rId5"/>
    <p:sldId id="489" r:id="rId6"/>
    <p:sldId id="490" r:id="rId7"/>
    <p:sldId id="491" r:id="rId8"/>
    <p:sldId id="461" r:id="rId9"/>
    <p:sldId id="462" r:id="rId10"/>
    <p:sldId id="492" r:id="rId11"/>
    <p:sldId id="466" r:id="rId12"/>
    <p:sldId id="487" r:id="rId13"/>
    <p:sldId id="488" r:id="rId14"/>
    <p:sldId id="481" r:id="rId15"/>
    <p:sldId id="493" r:id="rId16"/>
    <p:sldId id="480" r:id="rId17"/>
    <p:sldId id="494" r:id="rId18"/>
    <p:sldId id="279" r:id="rId19"/>
  </p:sldIdLst>
  <p:sldSz cx="9144000" cy="5143500" type="screen16x9"/>
  <p:notesSz cx="6858000" cy="9144000"/>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ilver" initials="RS" lastIdx="1" clrIdx="0">
    <p:extLst>
      <p:ext uri="{19B8F6BF-5375-455C-9EA6-DF929625EA0E}">
        <p15:presenceInfo xmlns:p15="http://schemas.microsoft.com/office/powerpoint/2012/main" userId="S::Richard.Silver@sra.org.uk::58665cf1-d322-4b09-8bc9-cf92164a46e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FFFF"/>
    <a:srgbClr val="FFCCFF"/>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94784" autoAdjust="0"/>
  </p:normalViewPr>
  <p:slideViewPr>
    <p:cSldViewPr>
      <p:cViewPr varScale="1">
        <p:scale>
          <a:sx n="67" d="100"/>
          <a:sy n="67" d="100"/>
        </p:scale>
        <p:origin x="979" y="58"/>
      </p:cViewPr>
      <p:guideLst>
        <p:guide orient="horz" pos="634"/>
        <p:guide pos="4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11/10/2021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53B9A-1370-4DBF-9C21-6319EE639A89}" type="datetimeFigureOut">
              <a:rPr lang="en-GB" smtClean="0"/>
              <a:t>10/11/2021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DC0899-ED1B-400D-84D0-E92042052A0A}" type="slidenum">
              <a:rPr lang="en-GB" smtClean="0"/>
              <a:t>‹#›</a:t>
            </a:fld>
            <a:endParaRPr lang="en-GB"/>
          </a:p>
        </p:txBody>
      </p:sp>
    </p:spTree>
    <p:extLst>
      <p:ext uri="{BB962C8B-B14F-4D97-AF65-F5344CB8AC3E}">
        <p14:creationId xmlns:p14="http://schemas.microsoft.com/office/powerpoint/2010/main" val="593037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3294C7-0E6D-4E13-A859-7F45903905E7}" type="slidenum">
              <a:rPr lang="en-GB" smtClean="0"/>
              <a:t>2</a:t>
            </a:fld>
            <a:endParaRPr lang="en-GB" dirty="0"/>
          </a:p>
        </p:txBody>
      </p:sp>
    </p:spTree>
    <p:extLst>
      <p:ext uri="{BB962C8B-B14F-4D97-AF65-F5344CB8AC3E}">
        <p14:creationId xmlns:p14="http://schemas.microsoft.com/office/powerpoint/2010/main" val="1850550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endParaRPr lang="en-GB" dirty="0"/>
          </a:p>
        </p:txBody>
      </p:sp>
      <p:sp>
        <p:nvSpPr>
          <p:cNvPr id="4" name="Slide Number Placeholder 3"/>
          <p:cNvSpPr>
            <a:spLocks noGrp="1"/>
          </p:cNvSpPr>
          <p:nvPr>
            <p:ph type="sldNum" sz="quarter" idx="5"/>
          </p:nvPr>
        </p:nvSpPr>
        <p:spPr/>
        <p:txBody>
          <a:bodyPr/>
          <a:lstStyle/>
          <a:p>
            <a:fld id="{4519A68B-D5BC-481F-8CE6-356C4207DB32}" type="slidenum">
              <a:rPr lang="en-GB" smtClean="0"/>
              <a:t>11</a:t>
            </a:fld>
            <a:endParaRPr lang="en-GB"/>
          </a:p>
        </p:txBody>
      </p:sp>
    </p:spTree>
    <p:extLst>
      <p:ext uri="{BB962C8B-B14F-4D97-AF65-F5344CB8AC3E}">
        <p14:creationId xmlns:p14="http://schemas.microsoft.com/office/powerpoint/2010/main" val="3779114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endParaRPr lang="en-GB" dirty="0"/>
          </a:p>
        </p:txBody>
      </p:sp>
      <p:sp>
        <p:nvSpPr>
          <p:cNvPr id="4" name="Slide Number Placeholder 3"/>
          <p:cNvSpPr>
            <a:spLocks noGrp="1"/>
          </p:cNvSpPr>
          <p:nvPr>
            <p:ph type="sldNum" sz="quarter" idx="5"/>
          </p:nvPr>
        </p:nvSpPr>
        <p:spPr/>
        <p:txBody>
          <a:bodyPr/>
          <a:lstStyle/>
          <a:p>
            <a:fld id="{4519A68B-D5BC-481F-8CE6-356C4207DB32}" type="slidenum">
              <a:rPr lang="en-GB" smtClean="0"/>
              <a:t>12</a:t>
            </a:fld>
            <a:endParaRPr lang="en-GB"/>
          </a:p>
        </p:txBody>
      </p:sp>
    </p:spTree>
    <p:extLst>
      <p:ext uri="{BB962C8B-B14F-4D97-AF65-F5344CB8AC3E}">
        <p14:creationId xmlns:p14="http://schemas.microsoft.com/office/powerpoint/2010/main" val="309516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endParaRPr lang="en-GB" dirty="0"/>
          </a:p>
        </p:txBody>
      </p:sp>
      <p:sp>
        <p:nvSpPr>
          <p:cNvPr id="4" name="Slide Number Placeholder 3"/>
          <p:cNvSpPr>
            <a:spLocks noGrp="1"/>
          </p:cNvSpPr>
          <p:nvPr>
            <p:ph type="sldNum" sz="quarter" idx="5"/>
          </p:nvPr>
        </p:nvSpPr>
        <p:spPr/>
        <p:txBody>
          <a:bodyPr/>
          <a:lstStyle/>
          <a:p>
            <a:fld id="{4519A68B-D5BC-481F-8CE6-356C4207DB32}" type="slidenum">
              <a:rPr lang="en-GB" smtClean="0"/>
              <a:t>13</a:t>
            </a:fld>
            <a:endParaRPr lang="en-GB"/>
          </a:p>
        </p:txBody>
      </p:sp>
    </p:spTree>
    <p:extLst>
      <p:ext uri="{BB962C8B-B14F-4D97-AF65-F5344CB8AC3E}">
        <p14:creationId xmlns:p14="http://schemas.microsoft.com/office/powerpoint/2010/main" val="3640752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Take a look at some of the review websites – find out what your clients may be saying – and be part of the conversation. If you are not sure, look at our guidance – enter ‘online reviews’ in the search bar at www.sra.org.uk</a:t>
            </a:r>
          </a:p>
          <a:p>
            <a:endParaRPr lang="en-GB" dirty="0"/>
          </a:p>
        </p:txBody>
      </p:sp>
      <p:sp>
        <p:nvSpPr>
          <p:cNvPr id="4" name="Slide Number Placeholder 3"/>
          <p:cNvSpPr>
            <a:spLocks noGrp="1"/>
          </p:cNvSpPr>
          <p:nvPr>
            <p:ph type="sldNum" sz="quarter" idx="5"/>
          </p:nvPr>
        </p:nvSpPr>
        <p:spPr/>
        <p:txBody>
          <a:bodyPr/>
          <a:lstStyle/>
          <a:p>
            <a:fld id="{72DC0899-ED1B-400D-84D0-E92042052A0A}" type="slidenum">
              <a:rPr lang="en-GB" smtClean="0"/>
              <a:t>17</a:t>
            </a:fld>
            <a:endParaRPr lang="en-GB"/>
          </a:p>
        </p:txBody>
      </p:sp>
    </p:spTree>
    <p:extLst>
      <p:ext uri="{BB962C8B-B14F-4D97-AF65-F5344CB8AC3E}">
        <p14:creationId xmlns:p14="http://schemas.microsoft.com/office/powerpoint/2010/main" val="203951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3294C7-0E6D-4E13-A859-7F45903905E7}" type="slidenum">
              <a:rPr lang="en-GB" smtClean="0"/>
              <a:t>3</a:t>
            </a:fld>
            <a:endParaRPr lang="en-GB" dirty="0"/>
          </a:p>
        </p:txBody>
      </p:sp>
    </p:spTree>
    <p:extLst>
      <p:ext uri="{BB962C8B-B14F-4D97-AF65-F5344CB8AC3E}">
        <p14:creationId xmlns:p14="http://schemas.microsoft.com/office/powerpoint/2010/main" val="2657567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r>
              <a:rPr lang="en-GB" dirty="0"/>
              <a:t>.</a:t>
            </a:r>
          </a:p>
        </p:txBody>
      </p:sp>
      <p:sp>
        <p:nvSpPr>
          <p:cNvPr id="4" name="Slide Number Placeholder 3"/>
          <p:cNvSpPr>
            <a:spLocks noGrp="1"/>
          </p:cNvSpPr>
          <p:nvPr>
            <p:ph type="sldNum" sz="quarter" idx="5"/>
          </p:nvPr>
        </p:nvSpPr>
        <p:spPr/>
        <p:txBody>
          <a:bodyPr/>
          <a:lstStyle/>
          <a:p>
            <a:fld id="{4519A68B-D5BC-481F-8CE6-356C4207DB32}" type="slidenum">
              <a:rPr lang="en-GB" smtClean="0"/>
              <a:t>4</a:t>
            </a:fld>
            <a:endParaRPr lang="en-GB"/>
          </a:p>
        </p:txBody>
      </p:sp>
    </p:spTree>
    <p:extLst>
      <p:ext uri="{BB962C8B-B14F-4D97-AF65-F5344CB8AC3E}">
        <p14:creationId xmlns:p14="http://schemas.microsoft.com/office/powerpoint/2010/main" val="1010753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2020 we published an evaluation of the impacts of the SRA’s Transparency Rules after their first year of introduction. </a:t>
            </a:r>
          </a:p>
          <a:p>
            <a:endParaRPr lang="en-GB" dirty="0"/>
          </a:p>
          <a:p>
            <a:r>
              <a:rPr lang="en-GB" sz="1800" dirty="0">
                <a:effectLst/>
                <a:latin typeface="Arial" panose="020B0604020202020204" pitchFamily="34" charset="0"/>
                <a:ea typeface="Times New Roman" panose="02020603050405020304" pitchFamily="18" charset="0"/>
              </a:rPr>
              <a:t>Our Year One evaluation of the Transparency Rules, published in October 2020 demonstrated that the reforms are making a difference, with 68% of consumers and 56% of SMEs reporting that they looked at prices on firm websites when they needed support. Just 10% of consumers who reviewed prices on firm websites thought instructing a solicitor was an unaffordable option. This compares with research in 2015 that found that 63% of adults and 83% of small businesses saw legal services as unaffordable, a key statistic in making the case for the need to improve price transparency. This indicates that having more access to information on price is opening up access to professional legal services, a key aim of the reforms. </a:t>
            </a:r>
            <a:endParaRPr lang="en-GB" dirty="0"/>
          </a:p>
          <a:p>
            <a:endParaRPr lang="en-GB" dirty="0"/>
          </a:p>
        </p:txBody>
      </p:sp>
      <p:sp>
        <p:nvSpPr>
          <p:cNvPr id="4" name="Slide Number Placeholder 3"/>
          <p:cNvSpPr>
            <a:spLocks noGrp="1"/>
          </p:cNvSpPr>
          <p:nvPr>
            <p:ph type="sldNum" sz="quarter" idx="5"/>
          </p:nvPr>
        </p:nvSpPr>
        <p:spPr/>
        <p:txBody>
          <a:bodyPr/>
          <a:lstStyle/>
          <a:p>
            <a:fld id="{E83294C7-0E6D-4E13-A859-7F45903905E7}" type="slidenum">
              <a:rPr lang="en-GB" smtClean="0"/>
              <a:t>5</a:t>
            </a:fld>
            <a:endParaRPr lang="en-GB" dirty="0"/>
          </a:p>
        </p:txBody>
      </p:sp>
    </p:spTree>
    <p:extLst>
      <p:ext uri="{BB962C8B-B14F-4D97-AF65-F5344CB8AC3E}">
        <p14:creationId xmlns:p14="http://schemas.microsoft.com/office/powerpoint/2010/main" val="4155684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CMA’s press release - https://www.gov.uk/government/news/cma-publishes-review-of-progress-in-legal-services-sector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In December 2020 the CMA reviewed progress towards its recommendations. It </a:t>
            </a:r>
            <a:r>
              <a:rPr lang="en-US" sz="1800" dirty="0" err="1">
                <a:effectLst/>
                <a:latin typeface="Arial" panose="020B0604020202020204" pitchFamily="34" charset="0"/>
                <a:ea typeface="Times New Roman" panose="02020603050405020304" pitchFamily="18" charset="0"/>
              </a:rPr>
              <a:t>recognised</a:t>
            </a:r>
            <a:r>
              <a:rPr lang="en-US" sz="1800" dirty="0">
                <a:effectLst/>
                <a:latin typeface="Arial" panose="020B0604020202020204" pitchFamily="34" charset="0"/>
                <a:ea typeface="Times New Roman" panose="02020603050405020304" pitchFamily="18" charset="0"/>
              </a:rPr>
              <a:t> the progress that had been made on information transparency, saying that “</a:t>
            </a:r>
            <a:r>
              <a:rPr lang="en-US" sz="1800" dirty="0">
                <a:solidFill>
                  <a:srgbClr val="0B0C0C"/>
                </a:solidFill>
                <a:effectLst/>
                <a:latin typeface="Arial" panose="020B0604020202020204" pitchFamily="34" charset="0"/>
                <a:ea typeface="Arial" panose="020B0604020202020204" pitchFamily="34" charset="0"/>
              </a:rPr>
              <a:t>many more legal firms are now providing information on price, service, redress and regulatory status to help consumers shop around”. </a:t>
            </a:r>
            <a:endParaRPr lang="en-GB" dirty="0"/>
          </a:p>
        </p:txBody>
      </p:sp>
      <p:sp>
        <p:nvSpPr>
          <p:cNvPr id="4" name="Slide Number Placeholder 3"/>
          <p:cNvSpPr>
            <a:spLocks noGrp="1"/>
          </p:cNvSpPr>
          <p:nvPr>
            <p:ph type="sldNum" sz="quarter" idx="5"/>
          </p:nvPr>
        </p:nvSpPr>
        <p:spPr/>
        <p:txBody>
          <a:bodyPr/>
          <a:lstStyle/>
          <a:p>
            <a:fld id="{E83294C7-0E6D-4E13-A859-7F45903905E7}" type="slidenum">
              <a:rPr lang="en-GB" smtClean="0"/>
              <a:t>6</a:t>
            </a:fld>
            <a:endParaRPr lang="en-GB" dirty="0"/>
          </a:p>
        </p:txBody>
      </p:sp>
    </p:spTree>
    <p:extLst>
      <p:ext uri="{BB962C8B-B14F-4D97-AF65-F5344CB8AC3E}">
        <p14:creationId xmlns:p14="http://schemas.microsoft.com/office/powerpoint/2010/main" val="128124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endParaRPr lang="en-GB" dirty="0"/>
          </a:p>
        </p:txBody>
      </p:sp>
      <p:sp>
        <p:nvSpPr>
          <p:cNvPr id="4" name="Slide Number Placeholder 3"/>
          <p:cNvSpPr>
            <a:spLocks noGrp="1"/>
          </p:cNvSpPr>
          <p:nvPr>
            <p:ph type="sldNum" sz="quarter" idx="5"/>
          </p:nvPr>
        </p:nvSpPr>
        <p:spPr/>
        <p:txBody>
          <a:bodyPr/>
          <a:lstStyle/>
          <a:p>
            <a:fld id="{4519A68B-D5BC-481F-8CE6-356C4207DB32}" type="slidenum">
              <a:rPr lang="en-GB" smtClean="0"/>
              <a:t>7</a:t>
            </a:fld>
            <a:endParaRPr lang="en-GB"/>
          </a:p>
        </p:txBody>
      </p:sp>
    </p:spTree>
    <p:extLst>
      <p:ext uri="{BB962C8B-B14F-4D97-AF65-F5344CB8AC3E}">
        <p14:creationId xmlns:p14="http://schemas.microsoft.com/office/powerpoint/2010/main" val="711927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endParaRPr lang="en-GB" dirty="0"/>
          </a:p>
        </p:txBody>
      </p:sp>
      <p:sp>
        <p:nvSpPr>
          <p:cNvPr id="4" name="Slide Number Placeholder 3"/>
          <p:cNvSpPr>
            <a:spLocks noGrp="1"/>
          </p:cNvSpPr>
          <p:nvPr>
            <p:ph type="sldNum" sz="quarter" idx="5"/>
          </p:nvPr>
        </p:nvSpPr>
        <p:spPr/>
        <p:txBody>
          <a:bodyPr/>
          <a:lstStyle/>
          <a:p>
            <a:fld id="{4519A68B-D5BC-481F-8CE6-356C4207DB32}" type="slidenum">
              <a:rPr lang="en-GB" smtClean="0"/>
              <a:t>8</a:t>
            </a:fld>
            <a:endParaRPr lang="en-GB"/>
          </a:p>
        </p:txBody>
      </p:sp>
    </p:spTree>
    <p:extLst>
      <p:ext uri="{BB962C8B-B14F-4D97-AF65-F5344CB8AC3E}">
        <p14:creationId xmlns:p14="http://schemas.microsoft.com/office/powerpoint/2010/main" val="252440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endParaRPr lang="en-GB" dirty="0"/>
          </a:p>
        </p:txBody>
      </p:sp>
      <p:sp>
        <p:nvSpPr>
          <p:cNvPr id="4" name="Slide Number Placeholder 3"/>
          <p:cNvSpPr>
            <a:spLocks noGrp="1"/>
          </p:cNvSpPr>
          <p:nvPr>
            <p:ph type="sldNum" sz="quarter" idx="5"/>
          </p:nvPr>
        </p:nvSpPr>
        <p:spPr/>
        <p:txBody>
          <a:bodyPr/>
          <a:lstStyle/>
          <a:p>
            <a:fld id="{4519A68B-D5BC-481F-8CE6-356C4207DB32}" type="slidenum">
              <a:rPr lang="en-GB" smtClean="0"/>
              <a:t>9</a:t>
            </a:fld>
            <a:endParaRPr lang="en-GB"/>
          </a:p>
        </p:txBody>
      </p:sp>
    </p:spTree>
    <p:extLst>
      <p:ext uri="{BB962C8B-B14F-4D97-AF65-F5344CB8AC3E}">
        <p14:creationId xmlns:p14="http://schemas.microsoft.com/office/powerpoint/2010/main" val="3768697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algn="l" defTabSz="914400" rtl="0" eaLnBrk="1" latinLnBrk="0" hangingPunct="1">
              <a:buNone/>
            </a:pPr>
            <a:endParaRPr lang="en-GB" dirty="0"/>
          </a:p>
        </p:txBody>
      </p:sp>
      <p:sp>
        <p:nvSpPr>
          <p:cNvPr id="4" name="Slide Number Placeholder 3"/>
          <p:cNvSpPr>
            <a:spLocks noGrp="1"/>
          </p:cNvSpPr>
          <p:nvPr>
            <p:ph type="sldNum" sz="quarter" idx="5"/>
          </p:nvPr>
        </p:nvSpPr>
        <p:spPr/>
        <p:txBody>
          <a:bodyPr/>
          <a:lstStyle/>
          <a:p>
            <a:fld id="{4519A68B-D5BC-481F-8CE6-356C4207DB32}" type="slidenum">
              <a:rPr lang="en-GB" smtClean="0"/>
              <a:t>10</a:t>
            </a:fld>
            <a:endParaRPr lang="en-GB"/>
          </a:p>
        </p:txBody>
      </p:sp>
    </p:spTree>
    <p:extLst>
      <p:ext uri="{BB962C8B-B14F-4D97-AF65-F5344CB8AC3E}">
        <p14:creationId xmlns:p14="http://schemas.microsoft.com/office/powerpoint/2010/main" val="2909641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ailto:qualityindicators@sra.org.uk"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sra.org.uk/event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5"/>
          <p:cNvSpPr>
            <a:spLocks noGrp="1" noChangeArrowheads="1"/>
          </p:cNvSpPr>
          <p:nvPr>
            <p:ph type="subTitle" idx="1"/>
          </p:nvPr>
        </p:nvSpPr>
        <p:spPr>
          <a:xfrm>
            <a:off x="1151620" y="1491630"/>
            <a:ext cx="6840760" cy="648072"/>
          </a:xfrm>
        </p:spPr>
        <p:txBody>
          <a:bodyPr/>
          <a:lstStyle/>
          <a:p>
            <a:pPr eaLnBrk="1" hangingPunct="1"/>
            <a:r>
              <a:rPr lang="en-GB" sz="3200" b="1" dirty="0">
                <a:solidFill>
                  <a:schemeClr val="tx1"/>
                </a:solidFill>
                <a:ea typeface="ＭＳ Ｐゴシック" pitchFamily="34" charset="-128"/>
              </a:rPr>
              <a:t>Better information</a:t>
            </a:r>
          </a:p>
        </p:txBody>
      </p:sp>
      <p:sp>
        <p:nvSpPr>
          <p:cNvPr id="2" name="TextBox 1">
            <a:extLst>
              <a:ext uri="{FF2B5EF4-FFF2-40B4-BE49-F238E27FC236}">
                <a16:creationId xmlns:a16="http://schemas.microsoft.com/office/drawing/2014/main" id="{010A7850-5CD1-4C0F-BAF3-0A7C509C6B5A}"/>
              </a:ext>
            </a:extLst>
          </p:cNvPr>
          <p:cNvSpPr txBox="1"/>
          <p:nvPr/>
        </p:nvSpPr>
        <p:spPr>
          <a:xfrm>
            <a:off x="1511660" y="2715766"/>
            <a:ext cx="6120680" cy="769441"/>
          </a:xfrm>
          <a:prstGeom prst="rect">
            <a:avLst/>
          </a:prstGeom>
          <a:noFill/>
        </p:spPr>
        <p:txBody>
          <a:bodyPr wrap="square" rtlCol="0">
            <a:spAutoFit/>
          </a:bodyPr>
          <a:lstStyle/>
          <a:p>
            <a:r>
              <a:rPr lang="en-GB" sz="2000" b="1"/>
              <a:t>Tony </a:t>
            </a:r>
            <a:r>
              <a:rPr lang="en-GB" sz="2000" b="1" dirty="0"/>
              <a:t>Stafford – Policy Manager </a:t>
            </a:r>
          </a:p>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5" y="195263"/>
            <a:ext cx="4895850"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Supporting law firms to engage with online reviews</a:t>
            </a:r>
          </a:p>
        </p:txBody>
      </p:sp>
      <p:pic>
        <p:nvPicPr>
          <p:cNvPr id="5" name="Picture 4">
            <a:extLst>
              <a:ext uri="{FF2B5EF4-FFF2-40B4-BE49-F238E27FC236}">
                <a16:creationId xmlns:a16="http://schemas.microsoft.com/office/drawing/2014/main" id="{D8A60F4C-FE31-4092-9142-53C9337199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4" y="2463513"/>
            <a:ext cx="2338408" cy="1368823"/>
          </a:xfrm>
          <a:prstGeom prst="rect">
            <a:avLst/>
          </a:prstGeom>
          <a:noFill/>
        </p:spPr>
      </p:pic>
      <p:sp>
        <p:nvSpPr>
          <p:cNvPr id="6" name="TextBox 5">
            <a:extLst>
              <a:ext uri="{FF2B5EF4-FFF2-40B4-BE49-F238E27FC236}">
                <a16:creationId xmlns:a16="http://schemas.microsoft.com/office/drawing/2014/main" id="{A34636A1-95BD-4D28-9B17-B52E9A430CEE}"/>
              </a:ext>
            </a:extLst>
          </p:cNvPr>
          <p:cNvSpPr txBox="1"/>
          <p:nvPr/>
        </p:nvSpPr>
        <p:spPr bwMode="auto">
          <a:xfrm>
            <a:off x="3203848" y="1347614"/>
            <a:ext cx="5832649" cy="3600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algn="l">
              <a:lnSpc>
                <a:spcPct val="90000"/>
              </a:lnSpc>
              <a:spcBef>
                <a:spcPct val="20000"/>
              </a:spcBef>
              <a:buClr>
                <a:srgbClr val="9E1B34"/>
              </a:buClr>
            </a:pPr>
            <a:endParaRPr lang="en-GB" sz="1800"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GB" sz="2000" dirty="0">
                <a:solidFill>
                  <a:srgbClr val="262626"/>
                </a:solidFill>
                <a:latin typeface="+mn-lt"/>
                <a:ea typeface="ＭＳ Ｐゴシック" charset="0"/>
              </a:rPr>
              <a:t>New g</a:t>
            </a:r>
            <a:r>
              <a:rPr lang="en-GB" sz="2000" dirty="0">
                <a:solidFill>
                  <a:srgbClr val="262626"/>
                </a:solidFill>
                <a:effectLst/>
                <a:latin typeface="+mn-lt"/>
                <a:ea typeface="ＭＳ Ｐゴシック" charset="0"/>
              </a:rPr>
              <a:t>uidance</a:t>
            </a:r>
            <a:r>
              <a:rPr lang="en-GB" sz="2000" dirty="0">
                <a:solidFill>
                  <a:srgbClr val="262626"/>
                </a:solidFill>
                <a:latin typeface="+mn-lt"/>
                <a:ea typeface="ＭＳ Ｐゴシック" charset="0"/>
              </a:rPr>
              <a:t> for firms on engaging with online reviews</a:t>
            </a:r>
          </a:p>
          <a:p>
            <a:pPr algn="l">
              <a:lnSpc>
                <a:spcPct val="90000"/>
              </a:lnSpc>
              <a:spcBef>
                <a:spcPct val="20000"/>
              </a:spcBef>
              <a:buClr>
                <a:srgbClr val="9E1B34"/>
              </a:buClr>
            </a:pPr>
            <a:endParaRPr lang="en-GB" sz="2000"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GB" sz="2000" dirty="0">
                <a:solidFill>
                  <a:srgbClr val="262626"/>
                </a:solidFill>
                <a:latin typeface="+mn-lt"/>
                <a:ea typeface="ＭＳ Ｐゴシック" charset="0"/>
              </a:rPr>
              <a:t>Webinars to discuss the opportunities and address concerns</a:t>
            </a:r>
          </a:p>
          <a:p>
            <a:pPr algn="l">
              <a:lnSpc>
                <a:spcPct val="90000"/>
              </a:lnSpc>
              <a:spcBef>
                <a:spcPct val="20000"/>
              </a:spcBef>
              <a:buClr>
                <a:srgbClr val="9E1B34"/>
              </a:buClr>
            </a:pPr>
            <a:endParaRPr lang="en-GB" sz="2000" dirty="0">
              <a:solidFill>
                <a:srgbClr val="262626"/>
              </a:solidFill>
              <a:latin typeface="+mn-lt"/>
              <a:ea typeface="ＭＳ Ｐゴシック" charset="0"/>
            </a:endParaRPr>
          </a:p>
          <a:p>
            <a:pPr marL="342900" indent="-342900" algn="l">
              <a:lnSpc>
                <a:spcPct val="90000"/>
              </a:lnSpc>
              <a:spcBef>
                <a:spcPct val="20000"/>
              </a:spcBef>
              <a:buClr>
                <a:srgbClr val="9E1B34"/>
              </a:buClr>
              <a:buFont typeface="Arial" panose="020B0604020202020204" pitchFamily="34" charset="0"/>
              <a:buChar char="•"/>
            </a:pPr>
            <a:r>
              <a:rPr lang="en-GB" sz="2000" dirty="0">
                <a:solidFill>
                  <a:srgbClr val="262626"/>
                </a:solidFill>
                <a:effectLst/>
                <a:latin typeface="+mn-lt"/>
                <a:ea typeface="ＭＳ Ｐゴシック" charset="0"/>
              </a:rPr>
              <a:t>Dialogue with firms about their experience of </a:t>
            </a:r>
            <a:r>
              <a:rPr lang="en-GB" sz="2000" dirty="0">
                <a:solidFill>
                  <a:srgbClr val="262626"/>
                </a:solidFill>
                <a:latin typeface="+mn-lt"/>
                <a:ea typeface="ＭＳ Ｐゴシック" charset="0"/>
              </a:rPr>
              <a:t>online client feedback</a:t>
            </a:r>
            <a:endParaRPr lang="en-GB" sz="2000" dirty="0">
              <a:solidFill>
                <a:srgbClr val="262626"/>
              </a:solidFill>
              <a:effectLst/>
              <a:latin typeface="+mn-lt"/>
              <a:ea typeface="ＭＳ Ｐゴシック" charset="0"/>
            </a:endParaRPr>
          </a:p>
        </p:txBody>
      </p:sp>
    </p:spTree>
    <p:extLst>
      <p:ext uri="{BB962C8B-B14F-4D97-AF65-F5344CB8AC3E}">
        <p14:creationId xmlns:p14="http://schemas.microsoft.com/office/powerpoint/2010/main" val="3158702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4" y="195263"/>
            <a:ext cx="6481415"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Supporting law firms to engage with online reviews</a:t>
            </a:r>
          </a:p>
        </p:txBody>
      </p:sp>
      <p:sp>
        <p:nvSpPr>
          <p:cNvPr id="13" name="TextBox 12">
            <a:extLst>
              <a:ext uri="{FF2B5EF4-FFF2-40B4-BE49-F238E27FC236}">
                <a16:creationId xmlns:a16="http://schemas.microsoft.com/office/drawing/2014/main" id="{826E364B-FFBD-462C-9CBB-07858F5910EE}"/>
              </a:ext>
            </a:extLst>
          </p:cNvPr>
          <p:cNvSpPr txBox="1"/>
          <p:nvPr/>
        </p:nvSpPr>
        <p:spPr bwMode="auto">
          <a:xfrm>
            <a:off x="539552" y="2787774"/>
            <a:ext cx="2376264" cy="235572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l">
              <a:spcBef>
                <a:spcPct val="20000"/>
              </a:spcBef>
              <a:buClr>
                <a:srgbClr val="9E1B34"/>
              </a:buClr>
            </a:pPr>
            <a:endParaRPr lang="en-GB" sz="2800" b="1" dirty="0">
              <a:solidFill>
                <a:srgbClr val="262626"/>
              </a:solidFill>
              <a:latin typeface="+mn-lt"/>
              <a:ea typeface="ＭＳ Ｐゴシック" charset="0"/>
            </a:endParaRPr>
          </a:p>
        </p:txBody>
      </p:sp>
      <p:sp>
        <p:nvSpPr>
          <p:cNvPr id="2" name="TextBox 1">
            <a:extLst>
              <a:ext uri="{FF2B5EF4-FFF2-40B4-BE49-F238E27FC236}">
                <a16:creationId xmlns:a16="http://schemas.microsoft.com/office/drawing/2014/main" id="{BA58171F-9FCA-4AED-8F80-656F6AFB861B}"/>
              </a:ext>
            </a:extLst>
          </p:cNvPr>
          <p:cNvSpPr txBox="1"/>
          <p:nvPr/>
        </p:nvSpPr>
        <p:spPr>
          <a:xfrm>
            <a:off x="539552" y="1203598"/>
            <a:ext cx="7957233" cy="3231654"/>
          </a:xfrm>
          <a:prstGeom prst="rect">
            <a:avLst/>
          </a:prstGeom>
          <a:noFill/>
        </p:spPr>
        <p:txBody>
          <a:bodyPr wrap="square" rtlCol="0">
            <a:spAutoFit/>
          </a:bodyPr>
          <a:lstStyle/>
          <a:p>
            <a:pPr algn="l">
              <a:buClr>
                <a:srgbClr val="B50038"/>
              </a:buClr>
            </a:pPr>
            <a:endParaRPr lang="en-GB" sz="1800" dirty="0"/>
          </a:p>
          <a:p>
            <a:pPr algn="l">
              <a:buClr>
                <a:srgbClr val="B50038"/>
              </a:buClr>
            </a:pPr>
            <a:r>
              <a:rPr lang="en-GB" dirty="0"/>
              <a:t>‘In short they’re good for business. We know that more people get in touch with us these days after they’ve read our reviews, from all around the country actually.’ (high street law firm in north-east England)</a:t>
            </a:r>
          </a:p>
          <a:p>
            <a:pPr marL="285750" indent="-285750" algn="l">
              <a:buFont typeface="Arial" panose="020B0604020202020204" pitchFamily="34" charset="0"/>
              <a:buChar char="•"/>
            </a:pPr>
            <a:endParaRPr lang="en-GB" sz="1800" dirty="0"/>
          </a:p>
          <a:p>
            <a:pPr algn="l"/>
            <a:endParaRPr lang="en-GB" dirty="0"/>
          </a:p>
          <a:p>
            <a:pPr algn="l"/>
            <a:endParaRPr lang="en-GB" dirty="0"/>
          </a:p>
          <a:p>
            <a:pPr algn="l"/>
            <a:endParaRPr lang="en-GB" dirty="0"/>
          </a:p>
        </p:txBody>
      </p:sp>
    </p:spTree>
    <p:extLst>
      <p:ext uri="{BB962C8B-B14F-4D97-AF65-F5344CB8AC3E}">
        <p14:creationId xmlns:p14="http://schemas.microsoft.com/office/powerpoint/2010/main" val="324245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4" y="195263"/>
            <a:ext cx="6481415"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Supporting law firms to engage with online reviews</a:t>
            </a:r>
          </a:p>
        </p:txBody>
      </p:sp>
      <p:sp>
        <p:nvSpPr>
          <p:cNvPr id="13" name="TextBox 12">
            <a:extLst>
              <a:ext uri="{FF2B5EF4-FFF2-40B4-BE49-F238E27FC236}">
                <a16:creationId xmlns:a16="http://schemas.microsoft.com/office/drawing/2014/main" id="{826E364B-FFBD-462C-9CBB-07858F5910EE}"/>
              </a:ext>
            </a:extLst>
          </p:cNvPr>
          <p:cNvSpPr txBox="1"/>
          <p:nvPr/>
        </p:nvSpPr>
        <p:spPr bwMode="auto">
          <a:xfrm>
            <a:off x="539552" y="2787774"/>
            <a:ext cx="2376264" cy="235572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l">
              <a:spcBef>
                <a:spcPct val="20000"/>
              </a:spcBef>
              <a:buClr>
                <a:srgbClr val="9E1B34"/>
              </a:buClr>
            </a:pPr>
            <a:endParaRPr lang="en-GB" sz="2800" b="1" dirty="0">
              <a:solidFill>
                <a:srgbClr val="262626"/>
              </a:solidFill>
              <a:latin typeface="+mn-lt"/>
              <a:ea typeface="ＭＳ Ｐゴシック" charset="0"/>
            </a:endParaRPr>
          </a:p>
        </p:txBody>
      </p:sp>
      <p:sp>
        <p:nvSpPr>
          <p:cNvPr id="2" name="TextBox 1">
            <a:extLst>
              <a:ext uri="{FF2B5EF4-FFF2-40B4-BE49-F238E27FC236}">
                <a16:creationId xmlns:a16="http://schemas.microsoft.com/office/drawing/2014/main" id="{BA58171F-9FCA-4AED-8F80-656F6AFB861B}"/>
              </a:ext>
            </a:extLst>
          </p:cNvPr>
          <p:cNvSpPr txBox="1"/>
          <p:nvPr/>
        </p:nvSpPr>
        <p:spPr>
          <a:xfrm>
            <a:off x="395536" y="1131590"/>
            <a:ext cx="7957233" cy="4062651"/>
          </a:xfrm>
          <a:prstGeom prst="rect">
            <a:avLst/>
          </a:prstGeom>
          <a:noFill/>
        </p:spPr>
        <p:txBody>
          <a:bodyPr wrap="square" rtlCol="0">
            <a:spAutoFit/>
          </a:bodyPr>
          <a:lstStyle/>
          <a:p>
            <a:pPr marL="285750" indent="-285750" algn="l">
              <a:buClr>
                <a:srgbClr val="B50038"/>
              </a:buClr>
              <a:buFont typeface="Arial" panose="020B0604020202020204" pitchFamily="34" charset="0"/>
              <a:buChar char="•"/>
            </a:pPr>
            <a:endParaRPr lang="en-GB" dirty="0"/>
          </a:p>
          <a:p>
            <a:pPr algn="l">
              <a:buClr>
                <a:srgbClr val="B50038"/>
              </a:buClr>
            </a:pPr>
            <a:r>
              <a:rPr lang="en-GB" dirty="0"/>
              <a:t>‘Our fee-earners and their teams are just over the moon when a 5 star review comes through. They really bring out the human side of our firm and they’re the proof of a job well done.’ (regional law firm in south Wales)</a:t>
            </a:r>
          </a:p>
          <a:p>
            <a:pPr algn="l"/>
            <a:endParaRPr lang="en-GB" sz="1800" dirty="0"/>
          </a:p>
          <a:p>
            <a:pPr algn="l"/>
            <a:endParaRPr lang="en-GB" dirty="0"/>
          </a:p>
          <a:p>
            <a:pPr algn="l"/>
            <a:endParaRPr lang="en-GB" dirty="0"/>
          </a:p>
          <a:p>
            <a:pPr algn="l"/>
            <a:endParaRPr lang="en-GB" dirty="0"/>
          </a:p>
          <a:p>
            <a:pPr algn="l"/>
            <a:endParaRPr lang="en-GB" dirty="0"/>
          </a:p>
          <a:p>
            <a:pPr algn="l"/>
            <a:endParaRPr lang="en-GB" dirty="0"/>
          </a:p>
        </p:txBody>
      </p:sp>
    </p:spTree>
    <p:extLst>
      <p:ext uri="{BB962C8B-B14F-4D97-AF65-F5344CB8AC3E}">
        <p14:creationId xmlns:p14="http://schemas.microsoft.com/office/powerpoint/2010/main" val="229727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4" y="195263"/>
            <a:ext cx="6481415"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Supporting law firms to engage with online reviews</a:t>
            </a:r>
          </a:p>
        </p:txBody>
      </p:sp>
      <p:sp>
        <p:nvSpPr>
          <p:cNvPr id="13" name="TextBox 12">
            <a:extLst>
              <a:ext uri="{FF2B5EF4-FFF2-40B4-BE49-F238E27FC236}">
                <a16:creationId xmlns:a16="http://schemas.microsoft.com/office/drawing/2014/main" id="{826E364B-FFBD-462C-9CBB-07858F5910EE}"/>
              </a:ext>
            </a:extLst>
          </p:cNvPr>
          <p:cNvSpPr txBox="1"/>
          <p:nvPr/>
        </p:nvSpPr>
        <p:spPr bwMode="auto">
          <a:xfrm>
            <a:off x="539552" y="2787774"/>
            <a:ext cx="2376264" cy="2355726"/>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l">
              <a:spcBef>
                <a:spcPct val="20000"/>
              </a:spcBef>
              <a:buClr>
                <a:srgbClr val="9E1B34"/>
              </a:buClr>
            </a:pPr>
            <a:endParaRPr lang="en-GB" sz="2800" b="1" dirty="0">
              <a:solidFill>
                <a:srgbClr val="262626"/>
              </a:solidFill>
              <a:latin typeface="+mn-lt"/>
              <a:ea typeface="ＭＳ Ｐゴシック" charset="0"/>
            </a:endParaRPr>
          </a:p>
        </p:txBody>
      </p:sp>
      <p:sp>
        <p:nvSpPr>
          <p:cNvPr id="2" name="TextBox 1">
            <a:extLst>
              <a:ext uri="{FF2B5EF4-FFF2-40B4-BE49-F238E27FC236}">
                <a16:creationId xmlns:a16="http://schemas.microsoft.com/office/drawing/2014/main" id="{BA58171F-9FCA-4AED-8F80-656F6AFB861B}"/>
              </a:ext>
            </a:extLst>
          </p:cNvPr>
          <p:cNvSpPr txBox="1"/>
          <p:nvPr/>
        </p:nvSpPr>
        <p:spPr>
          <a:xfrm>
            <a:off x="323528" y="1203598"/>
            <a:ext cx="7957233" cy="4431983"/>
          </a:xfrm>
          <a:prstGeom prst="rect">
            <a:avLst/>
          </a:prstGeom>
          <a:noFill/>
        </p:spPr>
        <p:txBody>
          <a:bodyPr wrap="square" rtlCol="0">
            <a:spAutoFit/>
          </a:bodyPr>
          <a:lstStyle/>
          <a:p>
            <a:pPr algn="l">
              <a:buClr>
                <a:srgbClr val="B50038"/>
              </a:buClr>
            </a:pPr>
            <a:endParaRPr lang="en-GB" dirty="0"/>
          </a:p>
          <a:p>
            <a:pPr algn="l">
              <a:buClr>
                <a:srgbClr val="B50038"/>
              </a:buClr>
            </a:pPr>
            <a:r>
              <a:rPr lang="en-GB" dirty="0"/>
              <a:t>‘We’re just people at the end of the day and if we make mistakes we hold our hands up and try to fix things as best we can. To me, a disappointing review is in many ways just as valuable as a positive one.’ (small law firm in south east England)</a:t>
            </a:r>
          </a:p>
          <a:p>
            <a:pPr algn="l"/>
            <a:endParaRPr lang="en-GB" sz="1800" dirty="0"/>
          </a:p>
          <a:p>
            <a:pPr algn="l"/>
            <a:endParaRPr lang="en-GB" dirty="0"/>
          </a:p>
          <a:p>
            <a:pPr algn="l"/>
            <a:endParaRPr lang="en-GB" dirty="0"/>
          </a:p>
          <a:p>
            <a:pPr algn="l"/>
            <a:endParaRPr lang="en-GB" dirty="0"/>
          </a:p>
          <a:p>
            <a:pPr algn="l"/>
            <a:endParaRPr lang="en-GB" dirty="0"/>
          </a:p>
          <a:p>
            <a:pPr algn="l"/>
            <a:endParaRPr lang="en-GB" dirty="0"/>
          </a:p>
        </p:txBody>
      </p:sp>
    </p:spTree>
    <p:extLst>
      <p:ext uri="{BB962C8B-B14F-4D97-AF65-F5344CB8AC3E}">
        <p14:creationId xmlns:p14="http://schemas.microsoft.com/office/powerpoint/2010/main" val="565517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BF6F-551F-4C3F-BE9D-43A7B792AD0C}"/>
              </a:ext>
            </a:extLst>
          </p:cNvPr>
          <p:cNvSpPr>
            <a:spLocks noGrp="1"/>
          </p:cNvSpPr>
          <p:nvPr>
            <p:ph type="title"/>
          </p:nvPr>
        </p:nvSpPr>
        <p:spPr>
          <a:xfrm>
            <a:off x="457200" y="205979"/>
            <a:ext cx="8229600" cy="857250"/>
          </a:xfrm>
        </p:spPr>
        <p:txBody>
          <a:bodyPr wrap="square" anchor="ctr">
            <a:normAutofit/>
          </a:bodyPr>
          <a:lstStyle/>
          <a:p>
            <a:r>
              <a:rPr lang="en-GB" dirty="0"/>
              <a:t>Progress by digital comparison tools </a:t>
            </a:r>
          </a:p>
        </p:txBody>
      </p:sp>
      <p:pic>
        <p:nvPicPr>
          <p:cNvPr id="2050" name="Picture 2" descr="Trustpilot - Wikipedia">
            <a:extLst>
              <a:ext uri="{FF2B5EF4-FFF2-40B4-BE49-F238E27FC236}">
                <a16:creationId xmlns:a16="http://schemas.microsoft.com/office/drawing/2014/main" id="{799D4F3B-C1D2-4D9F-8213-28CA12E15D8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2799" y="1635646"/>
            <a:ext cx="2078183" cy="857250"/>
          </a:xfrm>
          <a:prstGeom prst="rect">
            <a:avLst/>
          </a:prstGeom>
          <a:solidFill>
            <a:srgbClr val="FFFFFF"/>
          </a:solidFill>
        </p:spPr>
      </p:pic>
      <p:sp>
        <p:nvSpPr>
          <p:cNvPr id="73" name="Text Placeholder 4">
            <a:extLst>
              <a:ext uri="{FF2B5EF4-FFF2-40B4-BE49-F238E27FC236}">
                <a16:creationId xmlns:a16="http://schemas.microsoft.com/office/drawing/2014/main" id="{F4F6E19E-4F89-4801-B2C4-071D59B4C721}"/>
              </a:ext>
            </a:extLst>
          </p:cNvPr>
          <p:cNvSpPr>
            <a:spLocks noGrp="1"/>
          </p:cNvSpPr>
          <p:nvPr>
            <p:ph type="body" sz="quarter" idx="3"/>
          </p:nvPr>
        </p:nvSpPr>
        <p:spPr>
          <a:xfrm>
            <a:off x="3563888" y="1763976"/>
            <a:ext cx="5049887" cy="639524"/>
          </a:xfrm>
        </p:spPr>
        <p:txBody>
          <a:bodyPr/>
          <a:lstStyle/>
          <a:p>
            <a:r>
              <a:rPr lang="en-US" sz="2000" b="0" dirty="0"/>
              <a:t>25% increase in law firms engaging in Q1 2021  </a:t>
            </a:r>
          </a:p>
        </p:txBody>
      </p:sp>
      <p:sp>
        <p:nvSpPr>
          <p:cNvPr id="10" name="Text Placeholder 4">
            <a:extLst>
              <a:ext uri="{FF2B5EF4-FFF2-40B4-BE49-F238E27FC236}">
                <a16:creationId xmlns:a16="http://schemas.microsoft.com/office/drawing/2014/main" id="{386B72D8-36BB-41EE-A150-FA09E50EB24F}"/>
              </a:ext>
            </a:extLst>
          </p:cNvPr>
          <p:cNvSpPr txBox="1">
            <a:spLocks/>
          </p:cNvSpPr>
          <p:nvPr/>
        </p:nvSpPr>
        <p:spPr bwMode="auto">
          <a:xfrm>
            <a:off x="3635896" y="3291829"/>
            <a:ext cx="5256584" cy="1127894"/>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Clr>
                <a:srgbClr val="9E1B34"/>
              </a:buClr>
              <a:buNone/>
              <a:defRPr sz="2400" b="1">
                <a:solidFill>
                  <a:srgbClr val="262626"/>
                </a:solidFill>
                <a:latin typeface="+mn-lt"/>
                <a:ea typeface="ＭＳ Ｐゴシック" charset="0"/>
                <a:cs typeface="ＭＳ Ｐゴシック" charset="0"/>
              </a:defRPr>
            </a:lvl1pPr>
            <a:lvl2pPr marL="457200" indent="0" algn="l" rtl="0" eaLnBrk="1" fontAlgn="base" hangingPunct="1">
              <a:spcBef>
                <a:spcPct val="20000"/>
              </a:spcBef>
              <a:spcAft>
                <a:spcPct val="0"/>
              </a:spcAft>
              <a:buClr>
                <a:srgbClr val="9E1B34"/>
              </a:buClr>
              <a:buNone/>
              <a:defRPr sz="2000" b="1">
                <a:solidFill>
                  <a:srgbClr val="262626"/>
                </a:solidFill>
                <a:latin typeface="+mn-lt"/>
                <a:ea typeface="ＭＳ Ｐゴシック" charset="0"/>
              </a:defRPr>
            </a:lvl2pPr>
            <a:lvl3pPr marL="914400" indent="0" algn="l" rtl="0" eaLnBrk="1" fontAlgn="base" hangingPunct="1">
              <a:spcBef>
                <a:spcPct val="20000"/>
              </a:spcBef>
              <a:spcAft>
                <a:spcPct val="0"/>
              </a:spcAft>
              <a:buClr>
                <a:srgbClr val="9E1B34"/>
              </a:buClr>
              <a:buNone/>
              <a:defRPr sz="1800" b="1">
                <a:solidFill>
                  <a:srgbClr val="262626"/>
                </a:solidFill>
                <a:latin typeface="+mn-lt"/>
                <a:ea typeface="ＭＳ Ｐゴシック" charset="0"/>
              </a:defRPr>
            </a:lvl3pPr>
            <a:lvl4pPr marL="1371600" indent="0" algn="l" rtl="0" eaLnBrk="1" fontAlgn="base" hangingPunct="1">
              <a:spcBef>
                <a:spcPct val="20000"/>
              </a:spcBef>
              <a:spcAft>
                <a:spcPct val="0"/>
              </a:spcAft>
              <a:buClr>
                <a:srgbClr val="9E1B34"/>
              </a:buClr>
              <a:buNone/>
              <a:defRPr sz="1600" b="1">
                <a:solidFill>
                  <a:srgbClr val="262626"/>
                </a:solidFill>
                <a:latin typeface="+mn-lt"/>
                <a:ea typeface="ＭＳ Ｐゴシック" charset="0"/>
              </a:defRPr>
            </a:lvl4pPr>
            <a:lvl5pPr marL="1828800" indent="0" algn="l" rtl="0" eaLnBrk="1" fontAlgn="base" hangingPunct="1">
              <a:spcBef>
                <a:spcPct val="20000"/>
              </a:spcBef>
              <a:spcAft>
                <a:spcPct val="0"/>
              </a:spcAft>
              <a:buClr>
                <a:srgbClr val="9E1B34"/>
              </a:buClr>
              <a:buNone/>
              <a:defRPr sz="1600" b="1">
                <a:solidFill>
                  <a:srgbClr val="262626"/>
                </a:solidFill>
                <a:latin typeface="+mn-lt"/>
                <a:ea typeface="ＭＳ Ｐゴシック" charset="0"/>
              </a:defRPr>
            </a:lvl5pPr>
            <a:lvl6pPr marL="2286000" indent="0" algn="l" rtl="0" eaLnBrk="1" fontAlgn="base" hangingPunct="1">
              <a:spcBef>
                <a:spcPct val="20000"/>
              </a:spcBef>
              <a:spcAft>
                <a:spcPct val="0"/>
              </a:spcAft>
              <a:buClr>
                <a:srgbClr val="9E1B34"/>
              </a:buClr>
              <a:buNone/>
              <a:defRPr sz="1600" b="1">
                <a:solidFill>
                  <a:schemeClr val="tx1"/>
                </a:solidFill>
                <a:latin typeface="+mn-lt"/>
              </a:defRPr>
            </a:lvl6pPr>
            <a:lvl7pPr marL="2743200" indent="0" algn="l" rtl="0" eaLnBrk="1" fontAlgn="base" hangingPunct="1">
              <a:spcBef>
                <a:spcPct val="20000"/>
              </a:spcBef>
              <a:spcAft>
                <a:spcPct val="0"/>
              </a:spcAft>
              <a:buClr>
                <a:srgbClr val="9E1B34"/>
              </a:buClr>
              <a:buNone/>
              <a:defRPr sz="1600" b="1">
                <a:solidFill>
                  <a:schemeClr val="tx1"/>
                </a:solidFill>
                <a:latin typeface="+mn-lt"/>
              </a:defRPr>
            </a:lvl7pPr>
            <a:lvl8pPr marL="3200400" indent="0" algn="l" rtl="0" eaLnBrk="1" fontAlgn="base" hangingPunct="1">
              <a:spcBef>
                <a:spcPct val="20000"/>
              </a:spcBef>
              <a:spcAft>
                <a:spcPct val="0"/>
              </a:spcAft>
              <a:buClr>
                <a:srgbClr val="9E1B34"/>
              </a:buClr>
              <a:buNone/>
              <a:defRPr sz="1600" b="1">
                <a:solidFill>
                  <a:schemeClr val="tx1"/>
                </a:solidFill>
                <a:latin typeface="+mn-lt"/>
              </a:defRPr>
            </a:lvl8pPr>
            <a:lvl9pPr marL="3657600" indent="0" algn="l" rtl="0" eaLnBrk="1" fontAlgn="base" hangingPunct="1">
              <a:spcBef>
                <a:spcPct val="20000"/>
              </a:spcBef>
              <a:spcAft>
                <a:spcPct val="0"/>
              </a:spcAft>
              <a:buClr>
                <a:srgbClr val="9E1B34"/>
              </a:buClr>
              <a:buNone/>
              <a:defRPr sz="1600" b="1">
                <a:solidFill>
                  <a:schemeClr val="tx1"/>
                </a:solidFill>
                <a:latin typeface="+mn-lt"/>
              </a:defRPr>
            </a:lvl9pPr>
          </a:lstStyle>
          <a:p>
            <a:r>
              <a:rPr lang="en-US" sz="2000" b="0" kern="0" dirty="0"/>
              <a:t>350% increase in law firms subscribing, and a 180% increase in law firms accessing free-to-use services by end of Q2 2021  </a:t>
            </a:r>
          </a:p>
        </p:txBody>
      </p:sp>
      <p:pic>
        <p:nvPicPr>
          <p:cNvPr id="2052" name="Picture 4" descr="Rate and Review any UK Solicitor with ReviewSolicitors">
            <a:extLst>
              <a:ext uri="{FF2B5EF4-FFF2-40B4-BE49-F238E27FC236}">
                <a16:creationId xmlns:a16="http://schemas.microsoft.com/office/drawing/2014/main" id="{1A83F579-4ACD-4A40-80E2-B0685EBA48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32567"/>
            <a:ext cx="2499946" cy="44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342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7BD3-D94D-48BF-8F8B-72AA22A1A1F8}"/>
              </a:ext>
            </a:extLst>
          </p:cNvPr>
          <p:cNvSpPr>
            <a:spLocks noGrp="1"/>
          </p:cNvSpPr>
          <p:nvPr>
            <p:ph type="title"/>
          </p:nvPr>
        </p:nvSpPr>
        <p:spPr>
          <a:xfrm>
            <a:off x="457200" y="123478"/>
            <a:ext cx="8229600" cy="857250"/>
          </a:xfrm>
        </p:spPr>
        <p:txBody>
          <a:bodyPr wrap="square" anchor="ctr">
            <a:normAutofit/>
          </a:bodyPr>
          <a:lstStyle/>
          <a:p>
            <a:r>
              <a:rPr lang="en-GB" b="1" dirty="0"/>
              <a:t>Phase 2 - objective data</a:t>
            </a:r>
          </a:p>
        </p:txBody>
      </p:sp>
      <p:pic>
        <p:nvPicPr>
          <p:cNvPr id="4" name="Graphic 3" descr="Computer with solid fill">
            <a:extLst>
              <a:ext uri="{FF2B5EF4-FFF2-40B4-BE49-F238E27FC236}">
                <a16:creationId xmlns:a16="http://schemas.microsoft.com/office/drawing/2014/main" id="{EAC60BD8-236E-45CD-A006-12B7093181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58000" y="1491630"/>
            <a:ext cx="2376264" cy="2376264"/>
          </a:xfrm>
          <a:prstGeom prst="rect">
            <a:avLst/>
          </a:prstGeom>
        </p:spPr>
      </p:pic>
      <p:sp>
        <p:nvSpPr>
          <p:cNvPr id="3" name="Content Placeholder 2">
            <a:extLst>
              <a:ext uri="{FF2B5EF4-FFF2-40B4-BE49-F238E27FC236}">
                <a16:creationId xmlns:a16="http://schemas.microsoft.com/office/drawing/2014/main" id="{0E1CF55C-0BC2-472C-A498-156A8D15ED55}"/>
              </a:ext>
            </a:extLst>
          </p:cNvPr>
          <p:cNvSpPr>
            <a:spLocks noGrp="1"/>
          </p:cNvSpPr>
          <p:nvPr>
            <p:ph sz="quarter" idx="4"/>
          </p:nvPr>
        </p:nvSpPr>
        <p:spPr>
          <a:xfrm>
            <a:off x="509736" y="1419622"/>
            <a:ext cx="5142384" cy="3100834"/>
          </a:xfrm>
        </p:spPr>
        <p:txBody>
          <a:bodyPr wrap="square" anchor="t">
            <a:normAutofit/>
          </a:bodyPr>
          <a:lstStyle/>
          <a:p>
            <a:pPr marL="0" indent="0">
              <a:lnSpc>
                <a:spcPct val="90000"/>
              </a:lnSpc>
              <a:buNone/>
            </a:pPr>
            <a:r>
              <a:rPr lang="en-GB" sz="2000" dirty="0"/>
              <a:t>Now exploring the value of published data as a quality indicator, including:</a:t>
            </a:r>
          </a:p>
          <a:p>
            <a:pPr marL="0" indent="0">
              <a:lnSpc>
                <a:spcPct val="90000"/>
              </a:lnSpc>
              <a:buNone/>
            </a:pPr>
            <a:endParaRPr lang="en-GB" sz="2000" dirty="0"/>
          </a:p>
          <a:p>
            <a:pPr>
              <a:lnSpc>
                <a:spcPct val="90000"/>
              </a:lnSpc>
              <a:buFont typeface="Arial" panose="020B0604020202020204" pitchFamily="34" charset="0"/>
              <a:buChar char="•"/>
            </a:pPr>
            <a:r>
              <a:rPr lang="en-GB" sz="2000" dirty="0"/>
              <a:t>Land Registry data</a:t>
            </a:r>
          </a:p>
          <a:p>
            <a:pPr marL="0" indent="0">
              <a:lnSpc>
                <a:spcPct val="90000"/>
              </a:lnSpc>
              <a:buNone/>
            </a:pPr>
            <a:endParaRPr lang="en-GB" sz="2000" dirty="0"/>
          </a:p>
          <a:p>
            <a:pPr>
              <a:lnSpc>
                <a:spcPct val="90000"/>
              </a:lnSpc>
              <a:buFont typeface="Arial" panose="020B0604020202020204" pitchFamily="34" charset="0"/>
              <a:buChar char="•"/>
            </a:pPr>
            <a:r>
              <a:rPr lang="en-GB" sz="2000" dirty="0"/>
              <a:t>Employment dispute outcomes</a:t>
            </a:r>
          </a:p>
          <a:p>
            <a:pPr>
              <a:lnSpc>
                <a:spcPct val="90000"/>
              </a:lnSpc>
              <a:buFont typeface="Arial" panose="020B0604020202020204" pitchFamily="34" charset="0"/>
              <a:buChar char="•"/>
            </a:pPr>
            <a:endParaRPr lang="en-GB" sz="2000" dirty="0"/>
          </a:p>
          <a:p>
            <a:pPr>
              <a:lnSpc>
                <a:spcPct val="90000"/>
              </a:lnSpc>
              <a:buFont typeface="Arial" panose="020B0604020202020204" pitchFamily="34" charset="0"/>
              <a:buChar char="•"/>
            </a:pPr>
            <a:r>
              <a:rPr lang="en-GB" sz="2000" dirty="0"/>
              <a:t>Legal Ombudsman data</a:t>
            </a:r>
          </a:p>
          <a:p>
            <a:pPr>
              <a:lnSpc>
                <a:spcPct val="90000"/>
              </a:lnSpc>
              <a:buFont typeface="Arial" panose="020B0604020202020204" pitchFamily="34" charset="0"/>
              <a:buChar char="•"/>
            </a:pPr>
            <a:endParaRPr lang="en-GB" sz="2000" dirty="0"/>
          </a:p>
          <a:p>
            <a:pPr>
              <a:lnSpc>
                <a:spcPct val="90000"/>
              </a:lnSpc>
              <a:buFont typeface="Arial" panose="020B0604020202020204" pitchFamily="34" charset="0"/>
              <a:buChar char="•"/>
            </a:pPr>
            <a:endParaRPr lang="en-GB" sz="1500" dirty="0"/>
          </a:p>
        </p:txBody>
      </p:sp>
    </p:spTree>
    <p:extLst>
      <p:ext uri="{BB962C8B-B14F-4D97-AF65-F5344CB8AC3E}">
        <p14:creationId xmlns:p14="http://schemas.microsoft.com/office/powerpoint/2010/main" val="113390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7BD3-D94D-48BF-8F8B-72AA22A1A1F8}"/>
              </a:ext>
            </a:extLst>
          </p:cNvPr>
          <p:cNvSpPr>
            <a:spLocks noGrp="1"/>
          </p:cNvSpPr>
          <p:nvPr>
            <p:ph type="title"/>
          </p:nvPr>
        </p:nvSpPr>
        <p:spPr>
          <a:xfrm>
            <a:off x="179512" y="51470"/>
            <a:ext cx="6841456" cy="857250"/>
          </a:xfrm>
        </p:spPr>
        <p:txBody>
          <a:bodyPr/>
          <a:lstStyle/>
          <a:p>
            <a:r>
              <a:rPr lang="en-GB" b="1" dirty="0"/>
              <a:t>CMA’s other key 2020 recommendations </a:t>
            </a:r>
          </a:p>
        </p:txBody>
      </p:sp>
      <p:sp>
        <p:nvSpPr>
          <p:cNvPr id="3" name="Content Placeholder 2">
            <a:extLst>
              <a:ext uri="{FF2B5EF4-FFF2-40B4-BE49-F238E27FC236}">
                <a16:creationId xmlns:a16="http://schemas.microsoft.com/office/drawing/2014/main" id="{0E1CF55C-0BC2-472C-A498-156A8D15ED55}"/>
              </a:ext>
            </a:extLst>
          </p:cNvPr>
          <p:cNvSpPr>
            <a:spLocks noGrp="1"/>
          </p:cNvSpPr>
          <p:nvPr>
            <p:ph sz="half" idx="1"/>
          </p:nvPr>
        </p:nvSpPr>
        <p:spPr>
          <a:xfrm>
            <a:off x="467544" y="1275606"/>
            <a:ext cx="7920880" cy="3357563"/>
          </a:xfrm>
        </p:spPr>
        <p:txBody>
          <a:bodyPr/>
          <a:lstStyle/>
          <a:p>
            <a:pPr>
              <a:buFont typeface="Arial" panose="020B0604020202020204" pitchFamily="34" charset="0"/>
              <a:buChar char="•"/>
            </a:pPr>
            <a:r>
              <a:rPr lang="en-GB" sz="2400" dirty="0"/>
              <a:t>Ensure compliance with our transparency rules </a:t>
            </a:r>
          </a:p>
          <a:p>
            <a:pPr>
              <a:buFont typeface="Arial" panose="020B0604020202020204" pitchFamily="34" charset="0"/>
              <a:buChar char="•"/>
            </a:pPr>
            <a:endParaRPr lang="en-GB" sz="2400" dirty="0"/>
          </a:p>
          <a:p>
            <a:pPr>
              <a:buFont typeface="Arial" panose="020B0604020202020204" pitchFamily="34" charset="0"/>
              <a:buChar char="•"/>
            </a:pPr>
            <a:r>
              <a:rPr lang="en-GB" sz="2400" dirty="0"/>
              <a:t>Drive clearer, more comparable and prominent information on providers’ websites </a:t>
            </a:r>
          </a:p>
          <a:p>
            <a:pPr>
              <a:buFont typeface="Arial" panose="020B0604020202020204" pitchFamily="34" charset="0"/>
              <a:buChar char="•"/>
            </a:pPr>
            <a:endParaRPr lang="en-GB" sz="2400" dirty="0"/>
          </a:p>
          <a:p>
            <a:pPr>
              <a:buFont typeface="Arial" panose="020B0604020202020204" pitchFamily="34" charset="0"/>
              <a:buChar char="•"/>
            </a:pPr>
            <a:r>
              <a:rPr lang="en-GB" sz="2400" dirty="0"/>
              <a:t>Help consumers engage with information</a:t>
            </a:r>
          </a:p>
          <a:p>
            <a:pPr>
              <a:buFont typeface="Arial" panose="020B0604020202020204" pitchFamily="34" charset="0"/>
              <a:buChar char="•"/>
            </a:pPr>
            <a:endParaRPr lang="en-GB" sz="2400" dirty="0"/>
          </a:p>
          <a:p>
            <a:pPr>
              <a:buFont typeface="Arial" panose="020B0604020202020204" pitchFamily="34" charset="0"/>
              <a:buChar char="•"/>
            </a:pPr>
            <a:r>
              <a:rPr lang="en-GB" sz="2400" dirty="0"/>
              <a:t>Ongoing research on what works best for consumers</a:t>
            </a:r>
          </a:p>
        </p:txBody>
      </p:sp>
    </p:spTree>
    <p:extLst>
      <p:ext uri="{BB962C8B-B14F-4D97-AF65-F5344CB8AC3E}">
        <p14:creationId xmlns:p14="http://schemas.microsoft.com/office/powerpoint/2010/main" val="1836925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CB2B-A82D-485C-B967-36EF1A1486DC}"/>
              </a:ext>
            </a:extLst>
          </p:cNvPr>
          <p:cNvSpPr>
            <a:spLocks noGrp="1"/>
          </p:cNvSpPr>
          <p:nvPr>
            <p:ph type="title"/>
          </p:nvPr>
        </p:nvSpPr>
        <p:spPr>
          <a:xfrm>
            <a:off x="250825" y="195263"/>
            <a:ext cx="4895850" cy="857250"/>
          </a:xfrm>
        </p:spPr>
        <p:txBody>
          <a:bodyPr wrap="square" anchor="ctr">
            <a:normAutofit/>
          </a:bodyPr>
          <a:lstStyle/>
          <a:p>
            <a:r>
              <a:rPr lang="en-GB" dirty="0"/>
              <a:t>Takeaway points</a:t>
            </a:r>
          </a:p>
        </p:txBody>
      </p:sp>
      <p:sp>
        <p:nvSpPr>
          <p:cNvPr id="3" name="Content Placeholder 2">
            <a:extLst>
              <a:ext uri="{FF2B5EF4-FFF2-40B4-BE49-F238E27FC236}">
                <a16:creationId xmlns:a16="http://schemas.microsoft.com/office/drawing/2014/main" id="{50D4C58C-DD23-4AE4-9906-19ED51880C80}"/>
              </a:ext>
            </a:extLst>
          </p:cNvPr>
          <p:cNvSpPr>
            <a:spLocks noGrp="1"/>
          </p:cNvSpPr>
          <p:nvPr>
            <p:ph sz="half" idx="2"/>
          </p:nvPr>
        </p:nvSpPr>
        <p:spPr>
          <a:xfrm>
            <a:off x="467545" y="1354683"/>
            <a:ext cx="8424936" cy="3593554"/>
          </a:xfrm>
        </p:spPr>
        <p:txBody>
          <a:bodyPr wrap="square" anchor="t">
            <a:normAutofit/>
          </a:bodyPr>
          <a:lstStyle/>
          <a:p>
            <a:pPr>
              <a:lnSpc>
                <a:spcPct val="90000"/>
              </a:lnSpc>
            </a:pPr>
            <a:r>
              <a:rPr lang="en-GB" sz="2200" dirty="0"/>
              <a:t>Look at online reviews about your firm</a:t>
            </a:r>
          </a:p>
          <a:p>
            <a:pPr>
              <a:lnSpc>
                <a:spcPct val="90000"/>
              </a:lnSpc>
            </a:pPr>
            <a:endParaRPr lang="en-GB" sz="2200" dirty="0"/>
          </a:p>
          <a:p>
            <a:pPr>
              <a:lnSpc>
                <a:spcPct val="90000"/>
              </a:lnSpc>
            </a:pPr>
            <a:r>
              <a:rPr lang="en-GB" sz="2200" dirty="0"/>
              <a:t>Consider what information about the quality of your services you could publish</a:t>
            </a:r>
          </a:p>
          <a:p>
            <a:pPr>
              <a:lnSpc>
                <a:spcPct val="90000"/>
              </a:lnSpc>
            </a:pPr>
            <a:endParaRPr lang="en-GB" sz="2200" dirty="0"/>
          </a:p>
          <a:p>
            <a:pPr>
              <a:lnSpc>
                <a:spcPct val="90000"/>
              </a:lnSpc>
            </a:pPr>
            <a:r>
              <a:rPr lang="en-GB" sz="2200" dirty="0"/>
              <a:t>Let us know your thoughts – email us at </a:t>
            </a:r>
            <a:r>
              <a:rPr lang="en-GB" sz="2200" dirty="0">
                <a:solidFill>
                  <a:schemeClr val="accent6"/>
                </a:solidFill>
                <a:hlinkClick r:id="rId3">
                  <a:extLst>
                    <a:ext uri="{A12FA001-AC4F-418D-AE19-62706E023703}">
                      <ahyp:hlinkClr xmlns:ahyp="http://schemas.microsoft.com/office/drawing/2018/hyperlinkcolor" val="tx"/>
                    </a:ext>
                  </a:extLst>
                </a:hlinkClick>
              </a:rPr>
              <a:t>qualityindicators@sra.org.uk</a:t>
            </a:r>
            <a:r>
              <a:rPr lang="en-GB" sz="2200" dirty="0">
                <a:solidFill>
                  <a:schemeClr val="accent6"/>
                </a:solidFill>
              </a:rPr>
              <a:t> </a:t>
            </a:r>
          </a:p>
          <a:p>
            <a:pPr>
              <a:lnSpc>
                <a:spcPct val="90000"/>
              </a:lnSpc>
            </a:pPr>
            <a:endParaRPr lang="en-GB" sz="2200" dirty="0"/>
          </a:p>
          <a:p>
            <a:pPr>
              <a:lnSpc>
                <a:spcPct val="90000"/>
              </a:lnSpc>
            </a:pPr>
            <a:r>
              <a:rPr lang="en-GB" sz="2200" dirty="0"/>
              <a:t>Register to take part in our webinar – </a:t>
            </a:r>
            <a:r>
              <a:rPr lang="en-GB" sz="2200" dirty="0">
                <a:solidFill>
                  <a:schemeClr val="accent6"/>
                </a:solidFill>
                <a:hlinkClick r:id="rId4">
                  <a:extLst>
                    <a:ext uri="{A12FA001-AC4F-418D-AE19-62706E023703}">
                      <ahyp:hlinkClr xmlns:ahyp="http://schemas.microsoft.com/office/drawing/2018/hyperlinkcolor" val="tx"/>
                    </a:ext>
                  </a:extLst>
                </a:hlinkClick>
              </a:rPr>
              <a:t>www.sra.org.uk/events</a:t>
            </a:r>
            <a:r>
              <a:rPr lang="en-GB" sz="2200" dirty="0">
                <a:solidFill>
                  <a:schemeClr val="accent6"/>
                </a:solidFill>
              </a:rPr>
              <a:t>  </a:t>
            </a:r>
          </a:p>
          <a:p>
            <a:pPr>
              <a:lnSpc>
                <a:spcPct val="90000"/>
              </a:lnSpc>
            </a:pPr>
            <a:endParaRPr lang="en-GB" sz="2200" dirty="0"/>
          </a:p>
          <a:p>
            <a:pPr marL="0" indent="0">
              <a:lnSpc>
                <a:spcPct val="90000"/>
              </a:lnSpc>
              <a:buNone/>
            </a:pPr>
            <a:endParaRPr lang="en-GB" sz="2200" dirty="0"/>
          </a:p>
        </p:txBody>
      </p:sp>
    </p:spTree>
    <p:extLst>
      <p:ext uri="{BB962C8B-B14F-4D97-AF65-F5344CB8AC3E}">
        <p14:creationId xmlns:p14="http://schemas.microsoft.com/office/powerpoint/2010/main" val="4035493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76A8D-8246-4A6E-A4BC-0E086F7167E1}"/>
              </a:ext>
            </a:extLst>
          </p:cNvPr>
          <p:cNvSpPr>
            <a:spLocks noGrp="1"/>
          </p:cNvSpPr>
          <p:nvPr>
            <p:ph type="title"/>
          </p:nvPr>
        </p:nvSpPr>
        <p:spPr>
          <a:xfrm>
            <a:off x="250825" y="195263"/>
            <a:ext cx="4895850" cy="857250"/>
          </a:xfrm>
        </p:spPr>
        <p:txBody>
          <a:bodyPr wrap="square" anchor="ctr">
            <a:normAutofit/>
          </a:bodyPr>
          <a:lstStyle/>
          <a:p>
            <a:r>
              <a:rPr lang="en-GB" dirty="0"/>
              <a:t>Your questions</a:t>
            </a:r>
          </a:p>
        </p:txBody>
      </p:sp>
      <p:pic>
        <p:nvPicPr>
          <p:cNvPr id="4" name="Content Placeholder 3" descr="Questions">
            <a:extLst>
              <a:ext uri="{FF2B5EF4-FFF2-40B4-BE49-F238E27FC236}">
                <a16:creationId xmlns:a16="http://schemas.microsoft.com/office/drawing/2014/main" id="{9828DD87-6BBC-4883-9778-2AF3649BCAA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3218" y="1419225"/>
            <a:ext cx="3357563" cy="3357563"/>
          </a:xfrm>
        </p:spPr>
      </p:pic>
    </p:spTree>
    <p:extLst>
      <p:ext uri="{BB962C8B-B14F-4D97-AF65-F5344CB8AC3E}">
        <p14:creationId xmlns:p14="http://schemas.microsoft.com/office/powerpoint/2010/main" val="516483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5E5C-5043-4638-BA03-40C53EDCCD62}"/>
              </a:ext>
            </a:extLst>
          </p:cNvPr>
          <p:cNvSpPr>
            <a:spLocks noGrp="1"/>
          </p:cNvSpPr>
          <p:nvPr>
            <p:ph type="title"/>
          </p:nvPr>
        </p:nvSpPr>
        <p:spPr>
          <a:xfrm>
            <a:off x="250824" y="195263"/>
            <a:ext cx="5689327" cy="857250"/>
          </a:xfrm>
        </p:spPr>
        <p:txBody>
          <a:bodyPr wrap="square" anchor="ctr">
            <a:normAutofit/>
          </a:bodyPr>
          <a:lstStyle/>
          <a:p>
            <a:r>
              <a:rPr lang="en-GB" b="1" dirty="0"/>
              <a:t>Overview of this session</a:t>
            </a:r>
          </a:p>
        </p:txBody>
      </p:sp>
      <p:sp>
        <p:nvSpPr>
          <p:cNvPr id="13" name="Content Placeholder 5">
            <a:extLst>
              <a:ext uri="{FF2B5EF4-FFF2-40B4-BE49-F238E27FC236}">
                <a16:creationId xmlns:a16="http://schemas.microsoft.com/office/drawing/2014/main" id="{AABF4197-DCB5-4C14-9A01-8EF8ECD27D7D}"/>
              </a:ext>
            </a:extLst>
          </p:cNvPr>
          <p:cNvSpPr>
            <a:spLocks noGrp="1"/>
          </p:cNvSpPr>
          <p:nvPr>
            <p:ph sz="half" idx="2"/>
          </p:nvPr>
        </p:nvSpPr>
        <p:spPr>
          <a:xfrm>
            <a:off x="323528" y="1203598"/>
            <a:ext cx="8305810" cy="3744639"/>
          </a:xfrm>
        </p:spPr>
        <p:txBody>
          <a:bodyPr wrap="square" anchor="t">
            <a:noAutofit/>
          </a:bodyPr>
          <a:lstStyle/>
          <a:p>
            <a:pPr>
              <a:lnSpc>
                <a:spcPct val="90000"/>
              </a:lnSpc>
            </a:pPr>
            <a:r>
              <a:rPr lang="en-GB" sz="2400" dirty="0"/>
              <a:t>Why it is important for information about lawyers and their services to be transparent and accessible</a:t>
            </a:r>
          </a:p>
          <a:p>
            <a:pPr marL="0" indent="0">
              <a:lnSpc>
                <a:spcPct val="90000"/>
              </a:lnSpc>
              <a:buNone/>
            </a:pPr>
            <a:endParaRPr lang="en-GB" sz="2400" dirty="0"/>
          </a:p>
          <a:p>
            <a:pPr>
              <a:lnSpc>
                <a:spcPct val="90000"/>
              </a:lnSpc>
            </a:pPr>
            <a:r>
              <a:rPr lang="en-GB" sz="2400" dirty="0"/>
              <a:t>What’s been happening in the legal services sector, and what’s happening next </a:t>
            </a:r>
          </a:p>
          <a:p>
            <a:pPr marL="0" indent="0">
              <a:lnSpc>
                <a:spcPct val="90000"/>
              </a:lnSpc>
              <a:buNone/>
            </a:pPr>
            <a:endParaRPr lang="en-GB" sz="2400" dirty="0"/>
          </a:p>
          <a:p>
            <a:pPr>
              <a:lnSpc>
                <a:spcPct val="90000"/>
              </a:lnSpc>
            </a:pPr>
            <a:r>
              <a:rPr lang="en-GB" sz="2400" dirty="0"/>
              <a:t>Take-away points and practical steps for solicitors, their colleagues, and their businesses</a:t>
            </a:r>
          </a:p>
        </p:txBody>
      </p:sp>
    </p:spTree>
    <p:extLst>
      <p:ext uri="{BB962C8B-B14F-4D97-AF65-F5344CB8AC3E}">
        <p14:creationId xmlns:p14="http://schemas.microsoft.com/office/powerpoint/2010/main" val="218408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5E5C-5043-4638-BA03-40C53EDCCD62}"/>
              </a:ext>
            </a:extLst>
          </p:cNvPr>
          <p:cNvSpPr>
            <a:spLocks noGrp="1"/>
          </p:cNvSpPr>
          <p:nvPr>
            <p:ph type="title"/>
          </p:nvPr>
        </p:nvSpPr>
        <p:spPr>
          <a:xfrm>
            <a:off x="179512" y="123478"/>
            <a:ext cx="5904656" cy="857250"/>
          </a:xfrm>
        </p:spPr>
        <p:txBody>
          <a:bodyPr wrap="square" anchor="ctr">
            <a:noAutofit/>
          </a:bodyPr>
          <a:lstStyle/>
          <a:p>
            <a:pPr>
              <a:lnSpc>
                <a:spcPct val="90000"/>
              </a:lnSpc>
            </a:pPr>
            <a:r>
              <a:rPr lang="en-GB" sz="2800" b="1" dirty="0"/>
              <a:t>Information transparency:</a:t>
            </a:r>
            <a:br>
              <a:rPr lang="en-GB" sz="2800" b="1" dirty="0"/>
            </a:br>
            <a:r>
              <a:rPr lang="en-GB" sz="2800" b="1" dirty="0"/>
              <a:t>a mandate for change</a:t>
            </a:r>
          </a:p>
        </p:txBody>
      </p:sp>
      <p:pic>
        <p:nvPicPr>
          <p:cNvPr id="4" name="Picture 6" descr="Secondment opportunities at the CMA - GOV.UK">
            <a:extLst>
              <a:ext uri="{FF2B5EF4-FFF2-40B4-BE49-F238E27FC236}">
                <a16:creationId xmlns:a16="http://schemas.microsoft.com/office/drawing/2014/main" id="{67D3E758-9D32-426C-BE43-D9B0A9BC38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1419622"/>
            <a:ext cx="1484978" cy="988186"/>
          </a:xfrm>
          <a:prstGeom prst="rect">
            <a:avLst/>
          </a:prstGeom>
          <a:solidFill>
            <a:srgbClr val="FFFFFF"/>
          </a:solidFill>
        </p:spPr>
      </p:pic>
      <p:sp>
        <p:nvSpPr>
          <p:cNvPr id="13" name="Content Placeholder 5">
            <a:extLst>
              <a:ext uri="{FF2B5EF4-FFF2-40B4-BE49-F238E27FC236}">
                <a16:creationId xmlns:a16="http://schemas.microsoft.com/office/drawing/2014/main" id="{AABF4197-DCB5-4C14-9A01-8EF8ECD27D7D}"/>
              </a:ext>
            </a:extLst>
          </p:cNvPr>
          <p:cNvSpPr>
            <a:spLocks noGrp="1"/>
          </p:cNvSpPr>
          <p:nvPr>
            <p:ph sz="quarter" idx="4"/>
          </p:nvPr>
        </p:nvSpPr>
        <p:spPr>
          <a:xfrm>
            <a:off x="2339753" y="1652287"/>
            <a:ext cx="6723582" cy="1008112"/>
          </a:xfrm>
        </p:spPr>
        <p:txBody>
          <a:bodyPr wrap="square" anchor="t">
            <a:normAutofit/>
          </a:bodyPr>
          <a:lstStyle/>
          <a:p>
            <a:pPr marL="0" indent="0">
              <a:lnSpc>
                <a:spcPct val="90000"/>
              </a:lnSpc>
              <a:buNone/>
            </a:pPr>
            <a:r>
              <a:rPr lang="en-GB" sz="2400" dirty="0">
                <a:solidFill>
                  <a:schemeClr val="tx1"/>
                </a:solidFill>
              </a:rPr>
              <a:t>‘Legal services market study’</a:t>
            </a:r>
          </a:p>
          <a:p>
            <a:pPr marL="0" indent="0">
              <a:lnSpc>
                <a:spcPct val="90000"/>
              </a:lnSpc>
              <a:buNone/>
            </a:pPr>
            <a:r>
              <a:rPr lang="en-GB" sz="1600" dirty="0">
                <a:solidFill>
                  <a:schemeClr val="tx1"/>
                </a:solidFill>
              </a:rPr>
              <a:t>(December 2016)</a:t>
            </a:r>
          </a:p>
          <a:p>
            <a:pPr marL="0" indent="0">
              <a:lnSpc>
                <a:spcPct val="90000"/>
              </a:lnSpc>
              <a:buNone/>
            </a:pPr>
            <a:endParaRPr lang="en-GB" sz="1700" dirty="0"/>
          </a:p>
          <a:p>
            <a:pPr marL="0" indent="0">
              <a:lnSpc>
                <a:spcPct val="90000"/>
              </a:lnSpc>
              <a:buNone/>
            </a:pPr>
            <a:endParaRPr lang="en-GB" sz="1700" dirty="0"/>
          </a:p>
          <a:p>
            <a:pPr marL="0" indent="0">
              <a:lnSpc>
                <a:spcPct val="90000"/>
              </a:lnSpc>
              <a:buNone/>
            </a:pPr>
            <a:endParaRPr lang="en-GB" sz="1700" dirty="0"/>
          </a:p>
          <a:p>
            <a:pPr marL="0" indent="0">
              <a:lnSpc>
                <a:spcPct val="90000"/>
              </a:lnSpc>
              <a:buNone/>
            </a:pPr>
            <a:endParaRPr lang="en-GB" sz="1700" dirty="0"/>
          </a:p>
          <a:p>
            <a:pPr marL="0" indent="0">
              <a:lnSpc>
                <a:spcPct val="90000"/>
              </a:lnSpc>
              <a:buNone/>
            </a:pPr>
            <a:endParaRPr lang="en-GB" sz="1700" dirty="0"/>
          </a:p>
          <a:p>
            <a:pPr marL="0" indent="0">
              <a:lnSpc>
                <a:spcPct val="90000"/>
              </a:lnSpc>
              <a:buNone/>
            </a:pPr>
            <a:endParaRPr lang="en-GB" sz="1700" dirty="0"/>
          </a:p>
          <a:p>
            <a:pPr marL="0" indent="0">
              <a:lnSpc>
                <a:spcPct val="90000"/>
              </a:lnSpc>
              <a:buNone/>
            </a:pPr>
            <a:endParaRPr lang="en-GB" sz="1700" dirty="0"/>
          </a:p>
        </p:txBody>
      </p:sp>
      <p:pic>
        <p:nvPicPr>
          <p:cNvPr id="7" name="Picture 4" descr="Legal Services Consumer Panel Employees, Location, Careers | LinkedIn">
            <a:extLst>
              <a:ext uri="{FF2B5EF4-FFF2-40B4-BE49-F238E27FC236}">
                <a16:creationId xmlns:a16="http://schemas.microsoft.com/office/drawing/2014/main" id="{36F77025-B297-424F-A06A-ECF99B1BF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47814"/>
            <a:ext cx="1484977" cy="1484977"/>
          </a:xfrm>
          <a:prstGeom prst="rect">
            <a:avLst/>
          </a:prstGeom>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B1A92E6-EE86-4292-B4FD-C92329E9F975}"/>
              </a:ext>
            </a:extLst>
          </p:cNvPr>
          <p:cNvSpPr txBox="1"/>
          <p:nvPr/>
        </p:nvSpPr>
        <p:spPr>
          <a:xfrm>
            <a:off x="2339753" y="3241269"/>
            <a:ext cx="6646400" cy="1077218"/>
          </a:xfrm>
          <a:prstGeom prst="rect">
            <a:avLst/>
          </a:prstGeom>
          <a:noFill/>
        </p:spPr>
        <p:txBody>
          <a:bodyPr wrap="square" rtlCol="0">
            <a:spAutoFit/>
          </a:bodyPr>
          <a:lstStyle/>
          <a:p>
            <a:pPr algn="l"/>
            <a:r>
              <a:rPr lang="en-GB" sz="2400" dirty="0"/>
              <a:t>“The development of information remedies in legal services”</a:t>
            </a:r>
          </a:p>
          <a:p>
            <a:pPr algn="l"/>
            <a:r>
              <a:rPr lang="en-GB" sz="1600" dirty="0"/>
              <a:t>(March 2017)</a:t>
            </a:r>
          </a:p>
        </p:txBody>
      </p:sp>
    </p:spTree>
    <p:extLst>
      <p:ext uri="{BB962C8B-B14F-4D97-AF65-F5344CB8AC3E}">
        <p14:creationId xmlns:p14="http://schemas.microsoft.com/office/powerpoint/2010/main" val="30608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4" y="195263"/>
            <a:ext cx="6481415" cy="857250"/>
          </a:xfrm>
        </p:spPr>
        <p:txBody>
          <a:bodyPr/>
          <a:lstStyle/>
          <a:p>
            <a:r>
              <a:rPr lang="en-GB" b="1" dirty="0"/>
              <a:t>How have we been responding?</a:t>
            </a:r>
          </a:p>
        </p:txBody>
      </p:sp>
      <p:pic>
        <p:nvPicPr>
          <p:cNvPr id="8" name="Picture 7">
            <a:extLst>
              <a:ext uri="{FF2B5EF4-FFF2-40B4-BE49-F238E27FC236}">
                <a16:creationId xmlns:a16="http://schemas.microsoft.com/office/drawing/2014/main" id="{B96AD916-052E-45DD-B65E-86A65FDC89E6}"/>
              </a:ext>
            </a:extLst>
          </p:cNvPr>
          <p:cNvPicPr>
            <a:picLocks noChangeAspect="1"/>
          </p:cNvPicPr>
          <p:nvPr/>
        </p:nvPicPr>
        <p:blipFill rotWithShape="1">
          <a:blip r:embed="rId3"/>
          <a:srcRect l="16926" t="41174" r="72703" b="27859"/>
          <a:stretch/>
        </p:blipFill>
        <p:spPr>
          <a:xfrm>
            <a:off x="1045228" y="1561006"/>
            <a:ext cx="1170478" cy="983012"/>
          </a:xfrm>
          <a:prstGeom prst="rect">
            <a:avLst/>
          </a:prstGeom>
        </p:spPr>
      </p:pic>
      <p:sp>
        <p:nvSpPr>
          <p:cNvPr id="9" name="TextBox 8">
            <a:extLst>
              <a:ext uri="{FF2B5EF4-FFF2-40B4-BE49-F238E27FC236}">
                <a16:creationId xmlns:a16="http://schemas.microsoft.com/office/drawing/2014/main" id="{72E02943-B260-4BF6-94F4-0B86CB5444BB}"/>
              </a:ext>
            </a:extLst>
          </p:cNvPr>
          <p:cNvSpPr txBox="1"/>
          <p:nvPr/>
        </p:nvSpPr>
        <p:spPr>
          <a:xfrm>
            <a:off x="1857940" y="1547365"/>
            <a:ext cx="2004391" cy="1077218"/>
          </a:xfrm>
          <a:prstGeom prst="rect">
            <a:avLst/>
          </a:prstGeom>
          <a:noFill/>
        </p:spPr>
        <p:txBody>
          <a:bodyPr wrap="square" rtlCol="0">
            <a:spAutoFit/>
          </a:bodyPr>
          <a:lstStyle/>
          <a:p>
            <a:r>
              <a:rPr lang="en-GB" sz="1600" dirty="0"/>
              <a:t>Rules requiring clearer information on price, service and credentials</a:t>
            </a:r>
          </a:p>
        </p:txBody>
      </p:sp>
      <p:sp>
        <p:nvSpPr>
          <p:cNvPr id="11" name="TextBox 10">
            <a:extLst>
              <a:ext uri="{FF2B5EF4-FFF2-40B4-BE49-F238E27FC236}">
                <a16:creationId xmlns:a16="http://schemas.microsoft.com/office/drawing/2014/main" id="{E085F7B1-0DD6-46CC-A105-8B7DBED7D9A3}"/>
              </a:ext>
            </a:extLst>
          </p:cNvPr>
          <p:cNvSpPr txBox="1"/>
          <p:nvPr/>
        </p:nvSpPr>
        <p:spPr>
          <a:xfrm>
            <a:off x="684145" y="3119435"/>
            <a:ext cx="2736304" cy="830997"/>
          </a:xfrm>
          <a:prstGeom prst="rect">
            <a:avLst/>
          </a:prstGeom>
          <a:noFill/>
        </p:spPr>
        <p:txBody>
          <a:bodyPr wrap="square" rtlCol="0">
            <a:spAutoFit/>
          </a:bodyPr>
          <a:lstStyle/>
          <a:p>
            <a:r>
              <a:rPr lang="en-GB" sz="1600" dirty="0"/>
              <a:t>Clearer and accessible information on protections, and regulated status</a:t>
            </a:r>
          </a:p>
        </p:txBody>
      </p:sp>
      <p:pic>
        <p:nvPicPr>
          <p:cNvPr id="12" name="Picture 11">
            <a:extLst>
              <a:ext uri="{FF2B5EF4-FFF2-40B4-BE49-F238E27FC236}">
                <a16:creationId xmlns:a16="http://schemas.microsoft.com/office/drawing/2014/main" id="{66D044DB-7C06-444B-87BF-3CDCDA620D23}"/>
              </a:ext>
            </a:extLst>
          </p:cNvPr>
          <p:cNvPicPr>
            <a:picLocks noChangeAspect="1"/>
          </p:cNvPicPr>
          <p:nvPr/>
        </p:nvPicPr>
        <p:blipFill>
          <a:blip r:embed="rId4"/>
          <a:stretch>
            <a:fillRect/>
          </a:stretch>
        </p:blipFill>
        <p:spPr>
          <a:xfrm>
            <a:off x="4960877" y="1577666"/>
            <a:ext cx="948066" cy="868707"/>
          </a:xfrm>
          <a:prstGeom prst="rect">
            <a:avLst/>
          </a:prstGeom>
        </p:spPr>
      </p:pic>
      <p:sp>
        <p:nvSpPr>
          <p:cNvPr id="14" name="TextBox 13">
            <a:extLst>
              <a:ext uri="{FF2B5EF4-FFF2-40B4-BE49-F238E27FC236}">
                <a16:creationId xmlns:a16="http://schemas.microsoft.com/office/drawing/2014/main" id="{2BB62ECD-22FE-418A-AF33-B016A33869F2}"/>
              </a:ext>
            </a:extLst>
          </p:cNvPr>
          <p:cNvSpPr txBox="1"/>
          <p:nvPr/>
        </p:nvSpPr>
        <p:spPr>
          <a:xfrm>
            <a:off x="4475521" y="2584951"/>
            <a:ext cx="2004391" cy="584775"/>
          </a:xfrm>
          <a:prstGeom prst="rect">
            <a:avLst/>
          </a:prstGeom>
          <a:solidFill>
            <a:srgbClr val="FFFFFF"/>
          </a:solidFill>
        </p:spPr>
        <p:txBody>
          <a:bodyPr wrap="square" rtlCol="0">
            <a:spAutoFit/>
          </a:bodyPr>
          <a:lstStyle/>
          <a:p>
            <a:r>
              <a:rPr lang="en-GB" sz="1600" dirty="0"/>
              <a:t>Launching the Solicitors Register</a:t>
            </a:r>
          </a:p>
        </p:txBody>
      </p:sp>
      <p:pic>
        <p:nvPicPr>
          <p:cNvPr id="15" name="Picture 14">
            <a:extLst>
              <a:ext uri="{FF2B5EF4-FFF2-40B4-BE49-F238E27FC236}">
                <a16:creationId xmlns:a16="http://schemas.microsoft.com/office/drawing/2014/main" id="{2AB500AA-9BEF-4521-9AB3-5DECB4C466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91624" y="4129875"/>
            <a:ext cx="1135630" cy="668399"/>
          </a:xfrm>
          <a:prstGeom prst="rect">
            <a:avLst/>
          </a:prstGeom>
        </p:spPr>
      </p:pic>
      <p:sp>
        <p:nvSpPr>
          <p:cNvPr id="16" name="TextBox 15">
            <a:extLst>
              <a:ext uri="{FF2B5EF4-FFF2-40B4-BE49-F238E27FC236}">
                <a16:creationId xmlns:a16="http://schemas.microsoft.com/office/drawing/2014/main" id="{91DA0664-ADB7-49EA-94D0-B3D3B4975885}"/>
              </a:ext>
            </a:extLst>
          </p:cNvPr>
          <p:cNvSpPr txBox="1"/>
          <p:nvPr/>
        </p:nvSpPr>
        <p:spPr>
          <a:xfrm>
            <a:off x="3884604" y="3978811"/>
            <a:ext cx="1791181" cy="830997"/>
          </a:xfrm>
          <a:prstGeom prst="rect">
            <a:avLst/>
          </a:prstGeom>
          <a:noFill/>
        </p:spPr>
        <p:txBody>
          <a:bodyPr wrap="square" rtlCol="0">
            <a:spAutoFit/>
          </a:bodyPr>
          <a:lstStyle/>
          <a:p>
            <a:r>
              <a:rPr lang="en-GB" sz="1600" dirty="0"/>
              <a:t>An improved data sharing service for third parties</a:t>
            </a:r>
          </a:p>
        </p:txBody>
      </p:sp>
      <p:pic>
        <p:nvPicPr>
          <p:cNvPr id="2050" name="Picture 2" descr="Legal Choices has arrived.... | Legal Choices">
            <a:extLst>
              <a:ext uri="{FF2B5EF4-FFF2-40B4-BE49-F238E27FC236}">
                <a16:creationId xmlns:a16="http://schemas.microsoft.com/office/drawing/2014/main" id="{1D0C7BE2-E523-4A0F-858F-7960842260B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4328" y="1669821"/>
            <a:ext cx="1090330" cy="108669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AE29A45-39D0-4F08-9663-55C42B892878}"/>
              </a:ext>
            </a:extLst>
          </p:cNvPr>
          <p:cNvSpPr txBox="1"/>
          <p:nvPr/>
        </p:nvSpPr>
        <p:spPr>
          <a:xfrm>
            <a:off x="7173902" y="2756517"/>
            <a:ext cx="1791181" cy="1077218"/>
          </a:xfrm>
          <a:prstGeom prst="rect">
            <a:avLst/>
          </a:prstGeom>
          <a:noFill/>
        </p:spPr>
        <p:txBody>
          <a:bodyPr wrap="square" rtlCol="0">
            <a:spAutoFit/>
          </a:bodyPr>
          <a:lstStyle/>
          <a:p>
            <a:r>
              <a:rPr lang="en-GB" sz="1600" dirty="0"/>
              <a:t>Development and relaunch of the ‘Legal Choices’ website </a:t>
            </a:r>
          </a:p>
        </p:txBody>
      </p:sp>
      <p:pic>
        <p:nvPicPr>
          <p:cNvPr id="4" name="Picture 3" descr="A picture containing graphical user interface&#10;&#10;Description automatically generated">
            <a:extLst>
              <a:ext uri="{FF2B5EF4-FFF2-40B4-BE49-F238E27FC236}">
                <a16:creationId xmlns:a16="http://schemas.microsoft.com/office/drawing/2014/main" id="{B1902409-EA3A-4C88-A886-A295C5C1401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7602" y="3978812"/>
            <a:ext cx="1598521" cy="969426"/>
          </a:xfrm>
          <a:prstGeom prst="rect">
            <a:avLst/>
          </a:prstGeom>
        </p:spPr>
      </p:pic>
    </p:spTree>
    <p:extLst>
      <p:ext uri="{BB962C8B-B14F-4D97-AF65-F5344CB8AC3E}">
        <p14:creationId xmlns:p14="http://schemas.microsoft.com/office/powerpoint/2010/main" val="1743325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5E5C-5043-4638-BA03-40C53EDCCD62}"/>
              </a:ext>
            </a:extLst>
          </p:cNvPr>
          <p:cNvSpPr>
            <a:spLocks noGrp="1"/>
          </p:cNvSpPr>
          <p:nvPr>
            <p:ph type="title"/>
          </p:nvPr>
        </p:nvSpPr>
        <p:spPr>
          <a:xfrm>
            <a:off x="250824" y="195263"/>
            <a:ext cx="6625432" cy="857250"/>
          </a:xfrm>
        </p:spPr>
        <p:txBody>
          <a:bodyPr wrap="square" anchor="ctr">
            <a:normAutofit fontScale="90000"/>
          </a:bodyPr>
          <a:lstStyle/>
          <a:p>
            <a:r>
              <a:rPr lang="en-GB" b="1" dirty="0"/>
              <a:t>Reviewing progress: our evaluation</a:t>
            </a:r>
          </a:p>
        </p:txBody>
      </p:sp>
      <p:sp>
        <p:nvSpPr>
          <p:cNvPr id="13" name="Content Placeholder 5">
            <a:extLst>
              <a:ext uri="{FF2B5EF4-FFF2-40B4-BE49-F238E27FC236}">
                <a16:creationId xmlns:a16="http://schemas.microsoft.com/office/drawing/2014/main" id="{AABF4197-DCB5-4C14-9A01-8EF8ECD27D7D}"/>
              </a:ext>
            </a:extLst>
          </p:cNvPr>
          <p:cNvSpPr>
            <a:spLocks noGrp="1"/>
          </p:cNvSpPr>
          <p:nvPr>
            <p:ph sz="half" idx="2"/>
          </p:nvPr>
        </p:nvSpPr>
        <p:spPr>
          <a:xfrm>
            <a:off x="2411761" y="1275606"/>
            <a:ext cx="6217578" cy="3672631"/>
          </a:xfrm>
        </p:spPr>
        <p:txBody>
          <a:bodyPr wrap="square" anchor="t">
            <a:normAutofit/>
          </a:bodyPr>
          <a:lstStyle/>
          <a:p>
            <a:pPr marL="0" indent="0">
              <a:lnSpc>
                <a:spcPct val="90000"/>
              </a:lnSpc>
              <a:buNone/>
            </a:pPr>
            <a:endParaRPr lang="en-GB" sz="1800" dirty="0"/>
          </a:p>
          <a:p>
            <a:pPr>
              <a:lnSpc>
                <a:spcPct val="90000"/>
              </a:lnSpc>
              <a:buFont typeface="Arial" panose="020B0604020202020204" pitchFamily="34" charset="0"/>
              <a:buChar char="•"/>
            </a:pPr>
            <a:r>
              <a:rPr lang="en-GB" sz="2400" b="0" i="0" dirty="0">
                <a:solidFill>
                  <a:srgbClr val="333333"/>
                </a:solidFill>
                <a:effectLst/>
              </a:rPr>
              <a:t>77% find online information useful in helping them find and choose legal service providers</a:t>
            </a:r>
          </a:p>
          <a:p>
            <a:pPr marL="0" indent="0">
              <a:lnSpc>
                <a:spcPct val="90000"/>
              </a:lnSpc>
              <a:buNone/>
            </a:pPr>
            <a:endParaRPr lang="en-GB" sz="2400" b="0" i="0" dirty="0">
              <a:solidFill>
                <a:srgbClr val="333333"/>
              </a:solidFill>
              <a:effectLst/>
            </a:endParaRPr>
          </a:p>
          <a:p>
            <a:pPr>
              <a:lnSpc>
                <a:spcPct val="90000"/>
              </a:lnSpc>
            </a:pPr>
            <a:r>
              <a:rPr lang="en-GB" sz="2400" dirty="0">
                <a:effectLst/>
                <a:ea typeface="Times New Roman" panose="02020603050405020304" pitchFamily="18" charset="0"/>
              </a:rPr>
              <a:t>68% of consumers and 56% of SMEs looked at prices on firm websites</a:t>
            </a:r>
          </a:p>
          <a:p>
            <a:pPr>
              <a:lnSpc>
                <a:spcPct val="90000"/>
              </a:lnSpc>
            </a:pPr>
            <a:endParaRPr lang="en-GB" sz="2400" dirty="0">
              <a:effectLst/>
              <a:ea typeface="Times New Roman" panose="02020603050405020304" pitchFamily="18" charset="0"/>
            </a:endParaRPr>
          </a:p>
          <a:p>
            <a:pPr>
              <a:lnSpc>
                <a:spcPct val="90000"/>
              </a:lnSpc>
            </a:pPr>
            <a:r>
              <a:rPr lang="en-GB" sz="2400" dirty="0">
                <a:effectLst/>
                <a:ea typeface="Times New Roman" panose="02020603050405020304" pitchFamily="18" charset="0"/>
              </a:rPr>
              <a:t>Just 10% who reviewed prices thought instructing a solicitor was unaffordable </a:t>
            </a:r>
          </a:p>
          <a:p>
            <a:pPr marL="0" indent="0">
              <a:lnSpc>
                <a:spcPct val="90000"/>
              </a:lnSpc>
              <a:buNone/>
            </a:pPr>
            <a:endParaRPr lang="en-GB" sz="2000" dirty="0"/>
          </a:p>
        </p:txBody>
      </p:sp>
      <p:pic>
        <p:nvPicPr>
          <p:cNvPr id="6" name="Graphic 5" descr="Newspaper">
            <a:extLst>
              <a:ext uri="{FF2B5EF4-FFF2-40B4-BE49-F238E27FC236}">
                <a16:creationId xmlns:a16="http://schemas.microsoft.com/office/drawing/2014/main" id="{F72DF562-6187-4E95-937C-730D25776A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3528" y="2139702"/>
            <a:ext cx="1944216" cy="1944216"/>
          </a:xfrm>
          <a:prstGeom prst="rect">
            <a:avLst/>
          </a:prstGeom>
        </p:spPr>
      </p:pic>
    </p:spTree>
    <p:extLst>
      <p:ext uri="{BB962C8B-B14F-4D97-AF65-F5344CB8AC3E}">
        <p14:creationId xmlns:p14="http://schemas.microsoft.com/office/powerpoint/2010/main" val="196869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5E5C-5043-4638-BA03-40C53EDCCD62}"/>
              </a:ext>
            </a:extLst>
          </p:cNvPr>
          <p:cNvSpPr>
            <a:spLocks noGrp="1"/>
          </p:cNvSpPr>
          <p:nvPr>
            <p:ph type="title"/>
          </p:nvPr>
        </p:nvSpPr>
        <p:spPr>
          <a:xfrm>
            <a:off x="251520" y="125942"/>
            <a:ext cx="8229600" cy="857250"/>
          </a:xfrm>
        </p:spPr>
        <p:txBody>
          <a:bodyPr wrap="square" anchor="ctr">
            <a:normAutofit/>
          </a:bodyPr>
          <a:lstStyle/>
          <a:p>
            <a:pPr>
              <a:lnSpc>
                <a:spcPct val="90000"/>
              </a:lnSpc>
            </a:pPr>
            <a:r>
              <a:rPr lang="en-GB" sz="2700" b="1" dirty="0"/>
              <a:t>CMA’s progress review – December 2020 </a:t>
            </a:r>
          </a:p>
        </p:txBody>
      </p:sp>
      <p:sp>
        <p:nvSpPr>
          <p:cNvPr id="13" name="Content Placeholder 5">
            <a:extLst>
              <a:ext uri="{FF2B5EF4-FFF2-40B4-BE49-F238E27FC236}">
                <a16:creationId xmlns:a16="http://schemas.microsoft.com/office/drawing/2014/main" id="{AABF4197-DCB5-4C14-9A01-8EF8ECD27D7D}"/>
              </a:ext>
            </a:extLst>
          </p:cNvPr>
          <p:cNvSpPr>
            <a:spLocks noGrp="1"/>
          </p:cNvSpPr>
          <p:nvPr>
            <p:ph sz="quarter" idx="4"/>
          </p:nvPr>
        </p:nvSpPr>
        <p:spPr>
          <a:xfrm>
            <a:off x="2627784" y="1419622"/>
            <a:ext cx="6310920" cy="3597936"/>
          </a:xfrm>
        </p:spPr>
        <p:txBody>
          <a:bodyPr wrap="square" anchor="t">
            <a:normAutofit/>
          </a:bodyPr>
          <a:lstStyle/>
          <a:p>
            <a:pPr marL="0" indent="0">
              <a:lnSpc>
                <a:spcPct val="90000"/>
              </a:lnSpc>
              <a:buNone/>
            </a:pPr>
            <a:endParaRPr lang="en-GB" sz="2000" dirty="0"/>
          </a:p>
          <a:p>
            <a:pPr marL="0" indent="0">
              <a:lnSpc>
                <a:spcPct val="90000"/>
              </a:lnSpc>
              <a:buNone/>
            </a:pPr>
            <a:r>
              <a:rPr lang="en-GB" dirty="0">
                <a:latin typeface="+mj-lt"/>
              </a:rPr>
              <a:t>Called for further action by the regulators to:</a:t>
            </a:r>
          </a:p>
          <a:p>
            <a:pPr marL="0" indent="0">
              <a:lnSpc>
                <a:spcPct val="90000"/>
              </a:lnSpc>
              <a:buNone/>
            </a:pPr>
            <a:endParaRPr lang="en-GB" dirty="0">
              <a:latin typeface="+mj-lt"/>
            </a:endParaRPr>
          </a:p>
          <a:p>
            <a:pPr>
              <a:lnSpc>
                <a:spcPct val="90000"/>
              </a:lnSpc>
            </a:pPr>
            <a:r>
              <a:rPr lang="en-GB" dirty="0">
                <a:latin typeface="+mj-lt"/>
              </a:rPr>
              <a:t>Build on the reforms</a:t>
            </a:r>
          </a:p>
          <a:p>
            <a:pPr>
              <a:lnSpc>
                <a:spcPct val="90000"/>
              </a:lnSpc>
            </a:pPr>
            <a:endParaRPr lang="en-GB" dirty="0">
              <a:latin typeface="+mj-lt"/>
            </a:endParaRPr>
          </a:p>
          <a:p>
            <a:pPr>
              <a:lnSpc>
                <a:spcPct val="90000"/>
              </a:lnSpc>
            </a:pPr>
            <a:r>
              <a:rPr lang="en-GB" dirty="0">
                <a:latin typeface="+mj-lt"/>
              </a:rPr>
              <a:t>Address lack of information on quality</a:t>
            </a:r>
          </a:p>
          <a:p>
            <a:pPr marL="0" indent="0">
              <a:lnSpc>
                <a:spcPct val="90000"/>
              </a:lnSpc>
              <a:buNone/>
            </a:pPr>
            <a:endParaRPr lang="en-GB" sz="2000" i="1" dirty="0">
              <a:latin typeface="+mj-lt"/>
            </a:endParaRPr>
          </a:p>
          <a:p>
            <a:pPr marL="0" indent="0">
              <a:lnSpc>
                <a:spcPct val="90000"/>
              </a:lnSpc>
              <a:buNone/>
            </a:pPr>
            <a:endParaRPr lang="en-GB" sz="1700" dirty="0"/>
          </a:p>
        </p:txBody>
      </p:sp>
      <p:pic>
        <p:nvPicPr>
          <p:cNvPr id="8" name="Picture 6" descr="Secondment opportunities at the CMA - GOV.UK">
            <a:extLst>
              <a:ext uri="{FF2B5EF4-FFF2-40B4-BE49-F238E27FC236}">
                <a16:creationId xmlns:a16="http://schemas.microsoft.com/office/drawing/2014/main" id="{B4900D5E-9291-485B-8B3F-53BDB5D028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1560" y="2211710"/>
            <a:ext cx="1749909" cy="1164485"/>
          </a:xfrm>
          <a:prstGeom prst="rect">
            <a:avLst/>
          </a:prstGeom>
          <a:solidFill>
            <a:srgbClr val="FFFFFF"/>
          </a:solidFill>
        </p:spPr>
      </p:pic>
    </p:spTree>
    <p:extLst>
      <p:ext uri="{BB962C8B-B14F-4D97-AF65-F5344CB8AC3E}">
        <p14:creationId xmlns:p14="http://schemas.microsoft.com/office/powerpoint/2010/main" val="294648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4" y="195263"/>
            <a:ext cx="6121375"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The quality indicators pilot</a:t>
            </a:r>
          </a:p>
        </p:txBody>
      </p:sp>
      <p:sp>
        <p:nvSpPr>
          <p:cNvPr id="13" name="TextBox 12">
            <a:extLst>
              <a:ext uri="{FF2B5EF4-FFF2-40B4-BE49-F238E27FC236}">
                <a16:creationId xmlns:a16="http://schemas.microsoft.com/office/drawing/2014/main" id="{826E364B-FFBD-462C-9CBB-07858F5910EE}"/>
              </a:ext>
            </a:extLst>
          </p:cNvPr>
          <p:cNvSpPr txBox="1"/>
          <p:nvPr/>
        </p:nvSpPr>
        <p:spPr bwMode="auto">
          <a:xfrm>
            <a:off x="395536" y="1222922"/>
            <a:ext cx="7820793" cy="2644972"/>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marL="342900" indent="-342900" algn="l">
              <a:spcBef>
                <a:spcPct val="20000"/>
              </a:spcBef>
              <a:buClr>
                <a:srgbClr val="9E1B34"/>
              </a:buClr>
              <a:buFont typeface="Arial" panose="020B0604020202020204" pitchFamily="34" charset="0"/>
              <a:buChar char="•"/>
            </a:pPr>
            <a:r>
              <a:rPr lang="en-GB" sz="2000" dirty="0">
                <a:solidFill>
                  <a:srgbClr val="262626"/>
                </a:solidFill>
                <a:latin typeface="+mn-lt"/>
                <a:ea typeface="ＭＳ Ｐゴシック" charset="0"/>
              </a:rPr>
              <a:t>Increasing the availability of quality indicators to consumers, focusing on conveyancing and employment</a:t>
            </a:r>
          </a:p>
          <a:p>
            <a:pPr marL="342900" indent="-342900" algn="l">
              <a:spcBef>
                <a:spcPct val="20000"/>
              </a:spcBef>
              <a:buClr>
                <a:srgbClr val="9E1B34"/>
              </a:buClr>
              <a:buFont typeface="Arial" panose="020B0604020202020204" pitchFamily="34" charset="0"/>
              <a:buChar char="•"/>
            </a:pPr>
            <a:endParaRPr lang="en-GB" sz="2000" dirty="0">
              <a:solidFill>
                <a:srgbClr val="262626"/>
              </a:solidFill>
              <a:latin typeface="+mn-lt"/>
              <a:ea typeface="ＭＳ Ｐゴシック" charset="0"/>
            </a:endParaRPr>
          </a:p>
          <a:p>
            <a:pPr marL="342900" indent="-342900" algn="l">
              <a:spcBef>
                <a:spcPct val="20000"/>
              </a:spcBef>
              <a:buClr>
                <a:srgbClr val="9E1B34"/>
              </a:buClr>
              <a:buFont typeface="Arial" panose="020B0604020202020204" pitchFamily="34" charset="0"/>
              <a:buChar char="•"/>
            </a:pPr>
            <a:r>
              <a:rPr lang="en-GB" sz="2000" dirty="0">
                <a:solidFill>
                  <a:srgbClr val="262626"/>
                </a:solidFill>
                <a:latin typeface="+mn-lt"/>
                <a:ea typeface="ＭＳ Ｐゴシック" charset="0"/>
              </a:rPr>
              <a:t>Launched February 2021 – first phase looking at use of online customer reviews</a:t>
            </a:r>
          </a:p>
          <a:p>
            <a:pPr marL="342900" indent="-342900" algn="l">
              <a:spcBef>
                <a:spcPct val="20000"/>
              </a:spcBef>
              <a:buClr>
                <a:srgbClr val="9E1B34"/>
              </a:buClr>
              <a:buFont typeface="Arial" panose="020B0604020202020204" pitchFamily="34" charset="0"/>
              <a:buChar char="•"/>
            </a:pPr>
            <a:endParaRPr lang="en-GB" sz="2000" dirty="0">
              <a:solidFill>
                <a:srgbClr val="262626"/>
              </a:solidFill>
              <a:latin typeface="+mn-lt"/>
              <a:ea typeface="ＭＳ Ｐゴシック" charset="0"/>
            </a:endParaRPr>
          </a:p>
          <a:p>
            <a:pPr marL="342900" indent="-342900" algn="l">
              <a:spcBef>
                <a:spcPct val="20000"/>
              </a:spcBef>
              <a:buClr>
                <a:srgbClr val="9E1B34"/>
              </a:buClr>
              <a:buFont typeface="Arial" panose="020B0604020202020204" pitchFamily="34" charset="0"/>
              <a:buChar char="•"/>
            </a:pPr>
            <a:r>
              <a:rPr lang="en-GB" sz="2000" dirty="0">
                <a:solidFill>
                  <a:srgbClr val="262626"/>
                </a:solidFill>
                <a:latin typeface="+mn-lt"/>
                <a:ea typeface="ＭＳ Ｐゴシック" charset="0"/>
              </a:rPr>
              <a:t>Collaboration and partnership working with other organisations:  </a:t>
            </a:r>
          </a:p>
        </p:txBody>
      </p:sp>
      <p:pic>
        <p:nvPicPr>
          <p:cNvPr id="6" name="Picture 10" descr="The Bar Standards Board">
            <a:extLst>
              <a:ext uri="{FF2B5EF4-FFF2-40B4-BE49-F238E27FC236}">
                <a16:creationId xmlns:a16="http://schemas.microsoft.com/office/drawing/2014/main" id="{6DBCD44B-A7F4-4478-92E9-8BCB09C8BFA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14" y="4227934"/>
            <a:ext cx="919642" cy="467074"/>
          </a:xfrm>
          <a:prstGeom prst="rect">
            <a:avLst/>
          </a:prstGeom>
          <a:extLst>
            <a:ext uri="{909E8E84-426E-40DD-AFC4-6F175D3DCCD1}">
              <a14:hiddenFill xmlns:a14="http://schemas.microsoft.com/office/drawing/2010/main">
                <a:solidFill>
                  <a:srgbClr val="FFFFFF"/>
                </a:solidFill>
              </a14:hiddenFill>
            </a:ext>
          </a:extLst>
        </p:spPr>
      </p:pic>
      <p:pic>
        <p:nvPicPr>
          <p:cNvPr id="7" name="Picture 14" descr="Council for Licensed Conveyancers - regulating property and probate lawyers  Careers and Current Employee Profiles | Find referrals | LinkedIn">
            <a:extLst>
              <a:ext uri="{FF2B5EF4-FFF2-40B4-BE49-F238E27FC236}">
                <a16:creationId xmlns:a16="http://schemas.microsoft.com/office/drawing/2014/main" id="{1C1B7A9B-86DA-426B-95F5-F70FCFE26B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0840" y="3928746"/>
            <a:ext cx="1102340" cy="1102340"/>
          </a:xfrm>
          <a:prstGeom prst="rect">
            <a:avLst/>
          </a:prstGeom>
          <a:extLst>
            <a:ext uri="{909E8E84-426E-40DD-AFC4-6F175D3DCCD1}">
              <a14:hiddenFill xmlns:a14="http://schemas.microsoft.com/office/drawing/2010/main">
                <a:solidFill>
                  <a:srgbClr val="FFFFFF"/>
                </a:solidFill>
              </a14:hiddenFill>
            </a:ext>
          </a:extLst>
        </p:spPr>
      </p:pic>
      <p:pic>
        <p:nvPicPr>
          <p:cNvPr id="8" name="Picture 12" descr="CILEx Regulation - Legal regulation - CILEx Regulation">
            <a:extLst>
              <a:ext uri="{FF2B5EF4-FFF2-40B4-BE49-F238E27FC236}">
                <a16:creationId xmlns:a16="http://schemas.microsoft.com/office/drawing/2014/main" id="{FC6A3DDD-A560-4B74-9474-611215EE0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205" y="4070176"/>
            <a:ext cx="1918480" cy="819479"/>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HM Land Registry - Property Search, House Prices &amp; Fees in UK | DNS  Accountants">
            <a:extLst>
              <a:ext uri="{FF2B5EF4-FFF2-40B4-BE49-F238E27FC236}">
                <a16:creationId xmlns:a16="http://schemas.microsoft.com/office/drawing/2014/main" id="{53E74D4B-DEB2-474D-A1C9-1EAF2D4F8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2671" y="4160993"/>
            <a:ext cx="1566862" cy="728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fession - Birmingham Law Society">
            <a:extLst>
              <a:ext uri="{FF2B5EF4-FFF2-40B4-BE49-F238E27FC236}">
                <a16:creationId xmlns:a16="http://schemas.microsoft.com/office/drawing/2014/main" id="{19EE7CE9-50F2-44EC-8997-735A1C79CC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8637" y="3976446"/>
            <a:ext cx="1167054" cy="11670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gal ombudsman | MoneyClaimsUK">
            <a:extLst>
              <a:ext uri="{FF2B5EF4-FFF2-40B4-BE49-F238E27FC236}">
                <a16:creationId xmlns:a16="http://schemas.microsoft.com/office/drawing/2014/main" id="{7DC20F45-A14C-4E38-A176-B3C053F0F4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7891" y="4126593"/>
            <a:ext cx="1382266" cy="7974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egal Services Consumer Panel Employees, Location, Careers | LinkedIn">
            <a:extLst>
              <a:ext uri="{FF2B5EF4-FFF2-40B4-BE49-F238E27FC236}">
                <a16:creationId xmlns:a16="http://schemas.microsoft.com/office/drawing/2014/main" id="{16EF83D5-21B4-4845-871E-49E7C8B8EBF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6214" y="4201510"/>
            <a:ext cx="620881" cy="62088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540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4" y="195263"/>
            <a:ext cx="6985472"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Participants </a:t>
            </a:r>
          </a:p>
        </p:txBody>
      </p:sp>
      <p:sp>
        <p:nvSpPr>
          <p:cNvPr id="13" name="TextBox 12">
            <a:extLst>
              <a:ext uri="{FF2B5EF4-FFF2-40B4-BE49-F238E27FC236}">
                <a16:creationId xmlns:a16="http://schemas.microsoft.com/office/drawing/2014/main" id="{826E364B-FFBD-462C-9CBB-07858F5910EE}"/>
              </a:ext>
            </a:extLst>
          </p:cNvPr>
          <p:cNvSpPr txBox="1"/>
          <p:nvPr/>
        </p:nvSpPr>
        <p:spPr bwMode="auto">
          <a:xfrm>
            <a:off x="239916" y="1203599"/>
            <a:ext cx="8580555" cy="115212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spcBef>
                <a:spcPct val="20000"/>
              </a:spcBef>
              <a:buClr>
                <a:srgbClr val="9E1B34"/>
              </a:buClr>
            </a:pPr>
            <a:r>
              <a:rPr lang="en-GB" dirty="0">
                <a:solidFill>
                  <a:srgbClr val="262626"/>
                </a:solidFill>
                <a:latin typeface="+mn-lt"/>
                <a:ea typeface="ＭＳ Ｐゴシック" charset="0"/>
              </a:rPr>
              <a:t>Working with comparison websites and review websites</a:t>
            </a:r>
          </a:p>
        </p:txBody>
      </p:sp>
      <p:pic>
        <p:nvPicPr>
          <p:cNvPr id="6146" name="Picture 2" descr="Trustpilot - Wikipedia">
            <a:extLst>
              <a:ext uri="{FF2B5EF4-FFF2-40B4-BE49-F238E27FC236}">
                <a16:creationId xmlns:a16="http://schemas.microsoft.com/office/drawing/2014/main" id="{B7CF88C2-DFB1-4018-860C-96BDEF4A2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188169"/>
            <a:ext cx="1812032" cy="7474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ate and Review any UK Solicitor with ReviewSolicitors">
            <a:extLst>
              <a:ext uri="{FF2B5EF4-FFF2-40B4-BE49-F238E27FC236}">
                <a16:creationId xmlns:a16="http://schemas.microsoft.com/office/drawing/2014/main" id="{2345B8C8-43D9-445F-BF50-69F49A5B5C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5928" y="4239662"/>
            <a:ext cx="3435542" cy="61349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he Law Superstore - Home | Facebook">
            <a:extLst>
              <a:ext uri="{FF2B5EF4-FFF2-40B4-BE49-F238E27FC236}">
                <a16:creationId xmlns:a16="http://schemas.microsoft.com/office/drawing/2014/main" id="{864BB9B9-1FFD-4272-9BCF-538F8BBE1F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345" y="2787774"/>
            <a:ext cx="1431601" cy="14316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allymoving (@reallymoving) | Twitter">
            <a:extLst>
              <a:ext uri="{FF2B5EF4-FFF2-40B4-BE49-F238E27FC236}">
                <a16:creationId xmlns:a16="http://schemas.microsoft.com/office/drawing/2014/main" id="{BA911B5C-FD7A-494E-80FC-C3BF431AAE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54568" y="1914170"/>
            <a:ext cx="1760984" cy="1760984"/>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Home - Chawker - Say hello to quality advisers">
            <a:extLst>
              <a:ext uri="{FF2B5EF4-FFF2-40B4-BE49-F238E27FC236}">
                <a16:creationId xmlns:a16="http://schemas.microsoft.com/office/drawing/2014/main" id="{10E89B91-D868-437D-B248-C0417EA1DD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802" y="3233596"/>
            <a:ext cx="2318196" cy="43494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Reviews.io Integrations Directory">
            <a:extLst>
              <a:ext uri="{FF2B5EF4-FFF2-40B4-BE49-F238E27FC236}">
                <a16:creationId xmlns:a16="http://schemas.microsoft.com/office/drawing/2014/main" id="{EBAD81CC-50AE-418B-A705-FD89E65AC35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4457035"/>
            <a:ext cx="1802904" cy="289752"/>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Solicitor Reviews, Compare Client Reviews and UK Solicitors Ratings">
            <a:extLst>
              <a:ext uri="{FF2B5EF4-FFF2-40B4-BE49-F238E27FC236}">
                <a16:creationId xmlns:a16="http://schemas.microsoft.com/office/drawing/2014/main" id="{0441EAA1-8BA6-4E21-A459-986DDDCD789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2199" y="3518757"/>
            <a:ext cx="1642333" cy="557372"/>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Westminster announces collaboration with LawTech start-up Legal Utopia |  University of Westminster, London">
            <a:extLst>
              <a:ext uri="{FF2B5EF4-FFF2-40B4-BE49-F238E27FC236}">
                <a16:creationId xmlns:a16="http://schemas.microsoft.com/office/drawing/2014/main" id="{EA0CF145-4F3D-49E4-9039-A1CA2005BED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77140" y="4287501"/>
            <a:ext cx="1309973" cy="733585"/>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Find a local lawyer regulated by the SRA, search by law type">
            <a:extLst>
              <a:ext uri="{FF2B5EF4-FFF2-40B4-BE49-F238E27FC236}">
                <a16:creationId xmlns:a16="http://schemas.microsoft.com/office/drawing/2014/main" id="{51EC1CCC-4B04-464F-8C89-2693A94EC86D}"/>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4155" y="2373591"/>
            <a:ext cx="1249685" cy="55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6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59CA4-8F68-4ECB-B712-AC411A18B0B2}"/>
              </a:ext>
            </a:extLst>
          </p:cNvPr>
          <p:cNvSpPr>
            <a:spLocks noGrp="1"/>
          </p:cNvSpPr>
          <p:nvPr>
            <p:ph type="title"/>
          </p:nvPr>
        </p:nvSpPr>
        <p:spPr>
          <a:xfrm>
            <a:off x="250824" y="195263"/>
            <a:ext cx="6913463" cy="857250"/>
          </a:xfrm>
        </p:spPr>
        <p:txBody>
          <a:bodyPr vert="horz" wrap="square" lIns="91440" tIns="45720" rIns="91440" bIns="45720" numCol="1" anchor="ctr" anchorCtr="0" compatLnSpc="1">
            <a:prstTxWarp prst="textNoShape">
              <a:avLst/>
            </a:prstTxWarp>
            <a:normAutofit/>
          </a:bodyPr>
          <a:lstStyle/>
          <a:p>
            <a:pPr>
              <a:lnSpc>
                <a:spcPct val="90000"/>
              </a:lnSpc>
            </a:pPr>
            <a:r>
              <a:rPr lang="en-GB" sz="2700" b="1" dirty="0"/>
              <a:t>Participants </a:t>
            </a:r>
          </a:p>
        </p:txBody>
      </p:sp>
      <p:sp>
        <p:nvSpPr>
          <p:cNvPr id="13" name="TextBox 12">
            <a:extLst>
              <a:ext uri="{FF2B5EF4-FFF2-40B4-BE49-F238E27FC236}">
                <a16:creationId xmlns:a16="http://schemas.microsoft.com/office/drawing/2014/main" id="{826E364B-FFBD-462C-9CBB-07858F5910EE}"/>
              </a:ext>
            </a:extLst>
          </p:cNvPr>
          <p:cNvSpPr txBox="1"/>
          <p:nvPr/>
        </p:nvSpPr>
        <p:spPr bwMode="auto">
          <a:xfrm>
            <a:off x="539552" y="1785937"/>
            <a:ext cx="5256584" cy="335756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pPr algn="l">
              <a:spcBef>
                <a:spcPct val="20000"/>
              </a:spcBef>
              <a:buClr>
                <a:srgbClr val="9E1B34"/>
              </a:buClr>
            </a:pPr>
            <a:r>
              <a:rPr lang="en-GB" sz="2800" dirty="0">
                <a:solidFill>
                  <a:srgbClr val="262626"/>
                </a:solidFill>
                <a:latin typeface="+mn-lt"/>
                <a:ea typeface="ＭＳ Ｐゴシック" charset="0"/>
              </a:rPr>
              <a:t>And more than 70 law firms, trialling new approaches and carrying out actions </a:t>
            </a:r>
          </a:p>
        </p:txBody>
      </p:sp>
      <p:pic>
        <p:nvPicPr>
          <p:cNvPr id="10" name="Graphic 9" descr="Group brainstorm">
            <a:extLst>
              <a:ext uri="{FF2B5EF4-FFF2-40B4-BE49-F238E27FC236}">
                <a16:creationId xmlns:a16="http://schemas.microsoft.com/office/drawing/2014/main" id="{7F4174C0-1D28-4ED2-8E48-EC026CE083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4147" y="1311610"/>
            <a:ext cx="2520280" cy="2520280"/>
          </a:xfrm>
          <a:prstGeom prst="rect">
            <a:avLst/>
          </a:prstGeom>
        </p:spPr>
      </p:pic>
    </p:spTree>
    <p:extLst>
      <p:ext uri="{BB962C8B-B14F-4D97-AF65-F5344CB8AC3E}">
        <p14:creationId xmlns:p14="http://schemas.microsoft.com/office/powerpoint/2010/main" val="2049725117"/>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26324241-572E-415B-9AB7-2E460DB26ADD}" vid="{5CADC050-99BA-4224-B269-06E1C096CA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SRA Template</Template>
  <TotalTime>1061</TotalTime>
  <Words>919</Words>
  <Application>Microsoft Office PowerPoint</Application>
  <PresentationFormat>On-screen Show (16:9)</PresentationFormat>
  <Paragraphs>123</Paragraphs>
  <Slides>18</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Default Design</vt:lpstr>
      <vt:lpstr>PowerPoint Presentation</vt:lpstr>
      <vt:lpstr>Overview of this session</vt:lpstr>
      <vt:lpstr>Information transparency: a mandate for change</vt:lpstr>
      <vt:lpstr>How have we been responding?</vt:lpstr>
      <vt:lpstr>Reviewing progress: our evaluation</vt:lpstr>
      <vt:lpstr>CMA’s progress review – December 2020 </vt:lpstr>
      <vt:lpstr>The quality indicators pilot</vt:lpstr>
      <vt:lpstr>Participants </vt:lpstr>
      <vt:lpstr>Participants </vt:lpstr>
      <vt:lpstr>Supporting law firms to engage with online reviews</vt:lpstr>
      <vt:lpstr>Supporting law firms to engage with online reviews</vt:lpstr>
      <vt:lpstr>Supporting law firms to engage with online reviews</vt:lpstr>
      <vt:lpstr>Supporting law firms to engage with online reviews</vt:lpstr>
      <vt:lpstr>Progress by digital comparison tools </vt:lpstr>
      <vt:lpstr>Phase 2 - objective data</vt:lpstr>
      <vt:lpstr>CMA’s other key 2020 recommendations </vt:lpstr>
      <vt:lpstr>Takeaway points</vt:lpstr>
      <vt:lpstr>Your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Information</dc:title>
  <dc:creator>Solicitors Regulation Authority (SRA)</dc:creator>
  <cp:lastModifiedBy>Matthew Maidment</cp:lastModifiedBy>
  <cp:revision>52</cp:revision>
  <dcterms:created xsi:type="dcterms:W3CDTF">2021-09-16T16:50:58Z</dcterms:created>
  <dcterms:modified xsi:type="dcterms:W3CDTF">2021-11-10T16:34:09Z</dcterms:modified>
</cp:coreProperties>
</file>