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60" r:id="rId3"/>
    <p:sldId id="263" r:id="rId4"/>
    <p:sldId id="262" r:id="rId5"/>
    <p:sldId id="264" r:id="rId6"/>
    <p:sldId id="265" r:id="rId7"/>
    <p:sldId id="266" r:id="rId8"/>
    <p:sldId id="267" r:id="rId9"/>
    <p:sldId id="268" r:id="rId10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614" y="91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tinderpal Loyal" userId="a9e36d63-75ef-4279-b172-b55e68b43220" providerId="ADAL" clId="{3DFE6EF1-AA32-46F8-9B2D-63206AE91985}"/>
    <pc:docChg chg="addSld modSld">
      <pc:chgData name="Jatinderpal Loyal" userId="a9e36d63-75ef-4279-b172-b55e68b43220" providerId="ADAL" clId="{3DFE6EF1-AA32-46F8-9B2D-63206AE91985}" dt="2021-04-20T16:44:47.231" v="68" actId="6549"/>
      <pc:docMkLst>
        <pc:docMk/>
      </pc:docMkLst>
      <pc:sldChg chg="modSp new mod">
        <pc:chgData name="Jatinderpal Loyal" userId="a9e36d63-75ef-4279-b172-b55e68b43220" providerId="ADAL" clId="{3DFE6EF1-AA32-46F8-9B2D-63206AE91985}" dt="2021-04-20T16:44:47.231" v="68" actId="6549"/>
        <pc:sldMkLst>
          <pc:docMk/>
          <pc:sldMk cId="2088442625" sldId="268"/>
        </pc:sldMkLst>
        <pc:spChg chg="mod">
          <ac:chgData name="Jatinderpal Loyal" userId="a9e36d63-75ef-4279-b172-b55e68b43220" providerId="ADAL" clId="{3DFE6EF1-AA32-46F8-9B2D-63206AE91985}" dt="2021-04-20T16:44:47.231" v="68" actId="6549"/>
          <ac:spMkLst>
            <pc:docMk/>
            <pc:sldMk cId="2088442625" sldId="268"/>
            <ac:spMk id="3" creationId="{101B7367-4C2C-4672-B2A4-F2390ED87FB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pitchFamily="34" charset="-128"/>
              </a:rPr>
              <a:t>Professional Indemnity Insurance: cyber cover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41625"/>
            <a:ext cx="6624637" cy="1314450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rgbClr val="262626"/>
                </a:solidFill>
                <a:ea typeface="ＭＳ Ｐゴシック" pitchFamily="34" charset="-128"/>
              </a:rPr>
              <a:t>Emma Tunley &amp; Jatinder Loyal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5263"/>
            <a:ext cx="5039494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Agenda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7614"/>
            <a:ext cx="7583487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The risk of cyber-attacks on law firms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Regulatory intervention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Our MTCs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Our proposals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Your views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risk of cyber-attacks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/>
              <a:t>'Cybercrime continues to rise in scale and complexity, affecting essential services, businesses and private individuals alike. Cybercrime costs the UK billions of pounds, causes untold damage, and threatens national security</a:t>
            </a:r>
            <a:r>
              <a:rPr lang="en-US" sz="2000" dirty="0"/>
              <a:t>.’ National Crime Agency, 2019</a:t>
            </a:r>
          </a:p>
          <a:p>
            <a:endParaRPr lang="en-US" sz="2000" dirty="0"/>
          </a:p>
          <a:p>
            <a:r>
              <a:rPr lang="en-US" sz="2000" dirty="0"/>
              <a:t>‘</a:t>
            </a:r>
            <a:r>
              <a:rPr lang="en-US" sz="2000" i="1" dirty="0"/>
              <a:t>Cybercriminals are developing and boosting their attacks at an alarming pace, exploiting the fear and uncertainty caused by the unstable social and economic situation created by COVID-19</a:t>
            </a:r>
            <a:r>
              <a:rPr lang="en-US" sz="2000" dirty="0"/>
              <a:t>.' Jürgen Stock, INTERPOL Secretary General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risk of cyber-attacks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4" y="1275607"/>
            <a:ext cx="8713663" cy="367263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Law firms hold critically sensitive information and large sums of money for people and businesses.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In the first half of 2020, firms told us that nearly £2.5m of money held by firms had been stolen by cybercriminals.</a:t>
            </a: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Firms have had to quicky adjust to using technology during lockdowns - means that some systems are more vulnerable to attack.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AC212-5945-4C2F-9F06-7E606901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Regulatory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24505-D3D4-42C8-B290-6FBF85E02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Prudential Regulation Authority (PRA), which regulates insurers, has asked them to identify, quantify and manage cyber insurance underwriting risk.</a:t>
            </a:r>
          </a:p>
          <a:p>
            <a:endParaRPr lang="en-US" dirty="0"/>
          </a:p>
          <a:p>
            <a:r>
              <a:rPr lang="en-US" dirty="0"/>
              <a:t>Lloyd’s of London mandated that all policies must provide clarity by either expressly excluding or expressly providing affirmative cyber cover.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09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AB26-B40E-4D57-ACE6-EED877F8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MTCs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AD1B0-C5B4-487B-A3A0-C5BE14F0C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31590"/>
            <a:ext cx="8641655" cy="3744415"/>
          </a:xfrm>
        </p:spPr>
        <p:txBody>
          <a:bodyPr/>
          <a:lstStyle/>
          <a:p>
            <a:r>
              <a:rPr lang="en-US" dirty="0"/>
              <a:t>PII policies for law firms are written on a broad "civil liability" basis for claims arising out of its ‘private legal practice’.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primary aim of a law firm’s PII policy is to make sure that there is protection for consumers.</a:t>
            </a:r>
          </a:p>
          <a:p>
            <a:endParaRPr lang="en-US" dirty="0"/>
          </a:p>
          <a:p>
            <a:r>
              <a:rPr lang="en-US" dirty="0"/>
              <a:t>For insurers to be able to exclude or provide affirmative cyber cover they would need to make changes to policies that are written in accordance with our MTCs.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93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98A03-9E90-40C5-AF58-DCE01E0D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proposals aim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F796C-75D7-4C79-9384-27015E27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75607"/>
            <a:ext cx="8642350" cy="3501182"/>
          </a:xfrm>
        </p:spPr>
        <p:txBody>
          <a:bodyPr/>
          <a:lstStyle/>
          <a:p>
            <a:r>
              <a:rPr lang="en-US" dirty="0"/>
              <a:t>Maintain the current level of consumer protection intended by our insurance arrangements.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Allow insurers to be clear in their response to regulators and therefore better able to manage their exposure.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Provide clarity to law firms about what is and is not covered by their PII policy.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12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DF75E-FB58-4BCF-8E1F-ADE125D5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E0371-9485-4774-93ED-AD992E94E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9"/>
            <a:ext cx="8642350" cy="3573190"/>
          </a:xfrm>
        </p:spPr>
        <p:txBody>
          <a:bodyPr/>
          <a:lstStyle/>
          <a:p>
            <a:r>
              <a:rPr lang="en-US" sz="2000" dirty="0"/>
              <a:t>Do you agree with the proposed change to our MTCs?</a:t>
            </a:r>
          </a:p>
          <a:p>
            <a:endParaRPr lang="en-US" sz="2000" dirty="0"/>
          </a:p>
          <a:p>
            <a:r>
              <a:rPr lang="en-US" sz="2000" dirty="0"/>
              <a:t>Does the draft clause, in your view, maintain, expand or reduce the current scope of consumer protection afforded through our PII arrangements?</a:t>
            </a:r>
          </a:p>
          <a:p>
            <a:endParaRPr lang="en-US" sz="2000" dirty="0"/>
          </a:p>
          <a:p>
            <a:r>
              <a:rPr lang="en-US" sz="2000" dirty="0"/>
              <a:t>Does the draft clause bring about any unintended consequences and if yes, how might the draft clause be amended?</a:t>
            </a:r>
          </a:p>
          <a:p>
            <a:endParaRPr lang="en-US" sz="2000" dirty="0"/>
          </a:p>
          <a:p>
            <a:r>
              <a:rPr lang="en-US" sz="2000" dirty="0"/>
              <a:t>Are there any other impacts which you think we need to consider?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78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B7367-4C2C-4672-B2A4-F2390ED87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consultation can be found at </a:t>
            </a:r>
            <a:r>
              <a:rPr lang="en-GB" sz="2800" u="sng" dirty="0">
                <a:solidFill>
                  <a:srgbClr val="4472C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sra.org.uk/consultations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have until 25 May, 2021 to respond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4426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40</TotalTime>
  <Words>450</Words>
  <Application>Microsoft Office PowerPoint</Application>
  <PresentationFormat>On-screen Show (16:9)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Professional Indemnity Insurance: cyber cover</vt:lpstr>
      <vt:lpstr>Agenda </vt:lpstr>
      <vt:lpstr>The risk of cyber-attacks</vt:lpstr>
      <vt:lpstr>The risk of cyber-attacks</vt:lpstr>
      <vt:lpstr>Regulatory intervention</vt:lpstr>
      <vt:lpstr>Our MTCs</vt:lpstr>
      <vt:lpstr>Our proposals aim to:</vt:lpstr>
      <vt:lpstr>Your views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Indemnity Insurance: cyber cover</dc:title>
  <dc:creator>Solicitors Regulation Authority (SRA)</dc:creator>
  <cp:lastModifiedBy>Matthew Maidment</cp:lastModifiedBy>
  <cp:revision>5</cp:revision>
  <dcterms:created xsi:type="dcterms:W3CDTF">2021-04-19T09:47:06Z</dcterms:created>
  <dcterms:modified xsi:type="dcterms:W3CDTF">2021-04-21T07:54:03Z</dcterms:modified>
</cp:coreProperties>
</file>