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8" r:id="rId5"/>
    <p:sldId id="277" r:id="rId6"/>
    <p:sldId id="281" r:id="rId7"/>
  </p:sldIdLst>
  <p:sldSz cx="9144000" cy="5143500" type="screen16x9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0038"/>
    <a:srgbClr val="9E1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83A082-B259-4FB4-A335-30BCB96FF32A}" v="7" dt="2021-03-15T11:18:52.0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1768" autoAdjust="0"/>
  </p:normalViewPr>
  <p:slideViewPr>
    <p:cSldViewPr>
      <p:cViewPr varScale="1">
        <p:scale>
          <a:sx n="104" d="100"/>
          <a:sy n="104" d="100"/>
        </p:scale>
        <p:origin x="835" y="77"/>
      </p:cViewPr>
      <p:guideLst>
        <p:guide orient="horz" pos="634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edict Fisher" userId="5e3bd048-8146-4653-b77a-8419c78f1092" providerId="ADAL" clId="{BBF8483A-ED0E-4229-902A-F1E4D3436795}"/>
    <pc:docChg chg="undo custSel addSld delSld modSld">
      <pc:chgData name="Benedict Fisher" userId="5e3bd048-8146-4653-b77a-8419c78f1092" providerId="ADAL" clId="{BBF8483A-ED0E-4229-902A-F1E4D3436795}" dt="2021-01-19T16:14:02.280" v="1308" actId="1037"/>
      <pc:docMkLst>
        <pc:docMk/>
      </pc:docMkLst>
      <pc:sldChg chg="del">
        <pc:chgData name="Benedict Fisher" userId="5e3bd048-8146-4653-b77a-8419c78f1092" providerId="ADAL" clId="{BBF8483A-ED0E-4229-902A-F1E4D3436795}" dt="2021-01-19T10:17:01.034" v="3" actId="47"/>
        <pc:sldMkLst>
          <pc:docMk/>
          <pc:sldMk cId="2473212922" sldId="264"/>
        </pc:sldMkLst>
      </pc:sldChg>
      <pc:sldChg chg="del">
        <pc:chgData name="Benedict Fisher" userId="5e3bd048-8146-4653-b77a-8419c78f1092" providerId="ADAL" clId="{BBF8483A-ED0E-4229-902A-F1E4D3436795}" dt="2021-01-19T10:16:36.606" v="0" actId="47"/>
        <pc:sldMkLst>
          <pc:docMk/>
          <pc:sldMk cId="3182698480" sldId="272"/>
        </pc:sldMkLst>
      </pc:sldChg>
      <pc:sldChg chg="addSp delSp modSp mod">
        <pc:chgData name="Benedict Fisher" userId="5e3bd048-8146-4653-b77a-8419c78f1092" providerId="ADAL" clId="{BBF8483A-ED0E-4229-902A-F1E4D3436795}" dt="2021-01-19T16:14:02.280" v="1308" actId="1037"/>
        <pc:sldMkLst>
          <pc:docMk/>
          <pc:sldMk cId="1087930149" sldId="277"/>
        </pc:sldMkLst>
        <pc:spChg chg="mod">
          <ac:chgData name="Benedict Fisher" userId="5e3bd048-8146-4653-b77a-8419c78f1092" providerId="ADAL" clId="{BBF8483A-ED0E-4229-902A-F1E4D3436795}" dt="2021-01-19T10:22:13.826" v="79" actId="6549"/>
          <ac:spMkLst>
            <pc:docMk/>
            <pc:sldMk cId="1087930149" sldId="277"/>
            <ac:spMk id="2" creationId="{B5CAE521-F24D-4B3E-B66E-DC3E38CAEFF5}"/>
          </ac:spMkLst>
        </pc:spChg>
        <pc:spChg chg="add del mod">
          <ac:chgData name="Benedict Fisher" userId="5e3bd048-8146-4653-b77a-8419c78f1092" providerId="ADAL" clId="{BBF8483A-ED0E-4229-902A-F1E4D3436795}" dt="2021-01-19T10:21:42.860" v="17" actId="478"/>
          <ac:spMkLst>
            <pc:docMk/>
            <pc:sldMk cId="1087930149" sldId="277"/>
            <ac:spMk id="4" creationId="{DB5C945D-D6B5-4227-95D6-EAD6DDDABD35}"/>
          </ac:spMkLst>
        </pc:spChg>
        <pc:spChg chg="del mod">
          <ac:chgData name="Benedict Fisher" userId="5e3bd048-8146-4653-b77a-8419c78f1092" providerId="ADAL" clId="{BBF8483A-ED0E-4229-902A-F1E4D3436795}" dt="2021-01-19T10:21:41.373" v="16" actId="478"/>
          <ac:spMkLst>
            <pc:docMk/>
            <pc:sldMk cId="1087930149" sldId="277"/>
            <ac:spMk id="6" creationId="{482476A3-06F1-4F5F-BD81-C82779F9B5BC}"/>
          </ac:spMkLst>
        </pc:spChg>
        <pc:picChg chg="add mod">
          <ac:chgData name="Benedict Fisher" userId="5e3bd048-8146-4653-b77a-8419c78f1092" providerId="ADAL" clId="{BBF8483A-ED0E-4229-902A-F1E4D3436795}" dt="2021-01-19T16:14:02.280" v="1308" actId="1037"/>
          <ac:picMkLst>
            <pc:docMk/>
            <pc:sldMk cId="1087930149" sldId="277"/>
            <ac:picMk id="7" creationId="{2CC64ECA-33ED-46FD-96AC-51638390436C}"/>
          </ac:picMkLst>
        </pc:picChg>
      </pc:sldChg>
      <pc:sldChg chg="del">
        <pc:chgData name="Benedict Fisher" userId="5e3bd048-8146-4653-b77a-8419c78f1092" providerId="ADAL" clId="{BBF8483A-ED0E-4229-902A-F1E4D3436795}" dt="2021-01-19T10:39:40.439" v="1219" actId="47"/>
        <pc:sldMkLst>
          <pc:docMk/>
          <pc:sldMk cId="3874682743" sldId="278"/>
        </pc:sldMkLst>
      </pc:sldChg>
      <pc:sldChg chg="del">
        <pc:chgData name="Benedict Fisher" userId="5e3bd048-8146-4653-b77a-8419c78f1092" providerId="ADAL" clId="{BBF8483A-ED0E-4229-902A-F1E4D3436795}" dt="2021-01-19T10:16:59.346" v="1" actId="47"/>
        <pc:sldMkLst>
          <pc:docMk/>
          <pc:sldMk cId="3007718706" sldId="279"/>
        </pc:sldMkLst>
      </pc:sldChg>
      <pc:sldChg chg="del">
        <pc:chgData name="Benedict Fisher" userId="5e3bd048-8146-4653-b77a-8419c78f1092" providerId="ADAL" clId="{BBF8483A-ED0E-4229-902A-F1E4D3436795}" dt="2021-01-19T10:39:39.583" v="1218" actId="47"/>
        <pc:sldMkLst>
          <pc:docMk/>
          <pc:sldMk cId="2231127011" sldId="280"/>
        </pc:sldMkLst>
      </pc:sldChg>
      <pc:sldChg chg="del">
        <pc:chgData name="Benedict Fisher" userId="5e3bd048-8146-4653-b77a-8419c78f1092" providerId="ADAL" clId="{BBF8483A-ED0E-4229-902A-F1E4D3436795}" dt="2021-01-19T10:17:00.079" v="2" actId="47"/>
        <pc:sldMkLst>
          <pc:docMk/>
          <pc:sldMk cId="1058619866" sldId="281"/>
        </pc:sldMkLst>
      </pc:sldChg>
      <pc:sldChg chg="modSp add mod">
        <pc:chgData name="Benedict Fisher" userId="5e3bd048-8146-4653-b77a-8419c78f1092" providerId="ADAL" clId="{BBF8483A-ED0E-4229-902A-F1E4D3436795}" dt="2021-01-19T15:58:54.491" v="1297" actId="313"/>
        <pc:sldMkLst>
          <pc:docMk/>
          <pc:sldMk cId="1406173030" sldId="281"/>
        </pc:sldMkLst>
        <pc:spChg chg="mod">
          <ac:chgData name="Benedict Fisher" userId="5e3bd048-8146-4653-b77a-8419c78f1092" providerId="ADAL" clId="{BBF8483A-ED0E-4229-902A-F1E4D3436795}" dt="2021-01-19T10:23:15.288" v="108" actId="6549"/>
          <ac:spMkLst>
            <pc:docMk/>
            <pc:sldMk cId="1406173030" sldId="281"/>
            <ac:spMk id="2" creationId="{B5CAE521-F24D-4B3E-B66E-DC3E38CAEFF5}"/>
          </ac:spMkLst>
        </pc:spChg>
        <pc:spChg chg="mod">
          <ac:chgData name="Benedict Fisher" userId="5e3bd048-8146-4653-b77a-8419c78f1092" providerId="ADAL" clId="{BBF8483A-ED0E-4229-902A-F1E4D3436795}" dt="2021-01-19T15:58:54.491" v="1297" actId="313"/>
          <ac:spMkLst>
            <pc:docMk/>
            <pc:sldMk cId="1406173030" sldId="281"/>
            <ac:spMk id="6" creationId="{482476A3-06F1-4F5F-BD81-C82779F9B5BC}"/>
          </ac:spMkLst>
        </pc:spChg>
      </pc:sldChg>
    </pc:docChg>
  </pc:docChgLst>
  <pc:docChgLst>
    <pc:chgData name="Matthew Maidment" userId="7d15908f-5cbc-4060-97c5-91a6c1c1c0f9" providerId="ADAL" clId="{7083A082-B259-4FB4-A335-30BCB96FF32A}"/>
    <pc:docChg chg="addSld modSld sldOrd">
      <pc:chgData name="Matthew Maidment" userId="7d15908f-5cbc-4060-97c5-91a6c1c1c0f9" providerId="ADAL" clId="{7083A082-B259-4FB4-A335-30BCB96FF32A}" dt="2021-03-15T11:18:53.505" v="55" actId="6549"/>
      <pc:docMkLst>
        <pc:docMk/>
      </pc:docMkLst>
      <pc:sldChg chg="modSp add mod ord">
        <pc:chgData name="Matthew Maidment" userId="7d15908f-5cbc-4060-97c5-91a6c1c1c0f9" providerId="ADAL" clId="{7083A082-B259-4FB4-A335-30BCB96FF32A}" dt="2021-03-15T11:18:53.505" v="55" actId="6549"/>
        <pc:sldMkLst>
          <pc:docMk/>
          <pc:sldMk cId="2801600437" sldId="258"/>
        </pc:sldMkLst>
        <pc:spChg chg="mod">
          <ac:chgData name="Matthew Maidment" userId="7d15908f-5cbc-4060-97c5-91a6c1c1c0f9" providerId="ADAL" clId="{7083A082-B259-4FB4-A335-30BCB96FF32A}" dt="2021-03-15T11:18:53.505" v="55" actId="6549"/>
          <ac:spMkLst>
            <pc:docMk/>
            <pc:sldMk cId="2801600437" sldId="258"/>
            <ac:spMk id="2" creationId="{FA1EADDC-9A5F-432B-BA22-1381F80AE0B0}"/>
          </ac:spMkLst>
        </pc:spChg>
        <pc:spChg chg="mod">
          <ac:chgData name="Matthew Maidment" userId="7d15908f-5cbc-4060-97c5-91a6c1c1c0f9" providerId="ADAL" clId="{7083A082-B259-4FB4-A335-30BCB96FF32A}" dt="2021-03-15T11:18:23.353" v="4"/>
          <ac:spMkLst>
            <pc:docMk/>
            <pc:sldMk cId="2801600437" sldId="258"/>
            <ac:spMk id="307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1937B9-9BEB-4715-9929-27D5D50C9E9C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915B72-6729-4D09-98FB-FD8BA4F4A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054C21-F540-4389-99BF-40D8B2275529}" type="datetimeFigureOut">
              <a:rPr lang="en-GB" smtClean="0"/>
              <a:t>15/03/2021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475606-4DBF-4390-BF8F-4B9CC5BFFC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109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1CB92B-20DC-478A-928C-092AB688CD3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8114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If you attended earlier sessions, you will recall the 4 piece jigsaw slide – QWE fundamental part of qualification as a solicitor.</a:t>
            </a:r>
          </a:p>
          <a:p>
            <a:endParaRPr lang="en-GB" dirty="0"/>
          </a:p>
          <a:p>
            <a:r>
              <a:rPr lang="en-GB" dirty="0"/>
              <a:t>But before I do that –  I just wanted to quickly remind you constitutes a QWE placement it is……</a:t>
            </a:r>
          </a:p>
          <a:p>
            <a:endParaRPr lang="en-GB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We don’t prescribe what full time or part time 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There is no minimum or maximum prescribed length for each individual placement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Just to remind people that QWE can be confirmed by signed off a solicitor within the organisation where QWE placement is taking place or a solicitor outside of the organisation who has direct experience of individuals work.,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475606-4DBF-4390-BF8F-4B9CC5BFFC1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433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If you attended earlier sessions, you will recall the 4 piece jigsaw slide – QWE fundamental part of qualification as a solicitor.</a:t>
            </a:r>
          </a:p>
          <a:p>
            <a:endParaRPr lang="en-GB" dirty="0"/>
          </a:p>
          <a:p>
            <a:r>
              <a:rPr lang="en-GB" dirty="0"/>
              <a:t>But before I do that –  I just wanted to quickly remind you constitutes a QWE placement it is……</a:t>
            </a:r>
          </a:p>
          <a:p>
            <a:endParaRPr lang="en-GB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We don’t prescribe what full time or part time 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There is no minimum or maximum prescribed length for each individual placement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Just to remind people that QWE can be confirmed by signed off a solicitor within the organisation where QWE placement is taking place or a solicitor outside of the organisation who has direct experience of individuals work.,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475606-4DBF-4390-BF8F-4B9CC5BFFC1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433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6" y="94060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0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1722613"/>
            <a:ext cx="9144000" cy="849137"/>
          </a:xfrm>
        </p:spPr>
        <p:txBody>
          <a:bodyPr/>
          <a:lstStyle/>
          <a:p>
            <a:pPr>
              <a:defRPr/>
            </a:pPr>
            <a:r>
              <a:rPr lang="en-GB" b="1" dirty="0">
                <a:ea typeface="ＭＳ Ｐゴシック" pitchFamily="34" charset="-128"/>
              </a:rPr>
              <a:t>Qualifying work experience </a:t>
            </a:r>
            <a:endParaRPr lang="en-GB" sz="2700" b="1" dirty="0">
              <a:ea typeface="ＭＳ Ｐゴシック" pitchFamily="34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A1EADDC-9A5F-432B-BA22-1381F80AE0B0}"/>
              </a:ext>
            </a:extLst>
          </p:cNvPr>
          <p:cNvSpPr txBox="1"/>
          <p:nvPr/>
        </p:nvSpPr>
        <p:spPr>
          <a:xfrm>
            <a:off x="1" y="2742232"/>
            <a:ext cx="91439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dirty="0"/>
              <a:t>Benedict Fisher, SRA</a:t>
            </a:r>
          </a:p>
          <a:p>
            <a:pPr algn="ctr"/>
            <a:r>
              <a:rPr lang="en-GB" sz="2100" dirty="0"/>
              <a:t>Richard Williams, SRA</a:t>
            </a:r>
          </a:p>
        </p:txBody>
      </p:sp>
    </p:spTree>
    <p:extLst>
      <p:ext uri="{BB962C8B-B14F-4D97-AF65-F5344CB8AC3E}">
        <p14:creationId xmlns:p14="http://schemas.microsoft.com/office/powerpoint/2010/main" val="2801600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AE521-F24D-4B3E-B66E-DC3E38CAE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new way of qualifying</a:t>
            </a:r>
          </a:p>
        </p:txBody>
      </p:sp>
      <p:pic>
        <p:nvPicPr>
          <p:cNvPr id="7" name="Picture 9" descr="A picture containing flower&#10;&#10;Description automatically generated">
            <a:extLst>
              <a:ext uri="{FF2B5EF4-FFF2-40B4-BE49-F238E27FC236}">
                <a16:creationId xmlns:a16="http://schemas.microsoft.com/office/drawing/2014/main" id="{2CC64ECA-33ED-46FD-96AC-5163839043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184840"/>
            <a:ext cx="3672408" cy="376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7930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AE521-F24D-4B3E-B66E-DC3E38CAE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QWE – the key facts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2476A3-06F1-4F5F-BD81-C82779F9B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815" y="1131590"/>
            <a:ext cx="8692370" cy="4090987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/>
              <a:t>Qualifying work experience must:</a:t>
            </a:r>
          </a:p>
          <a:p>
            <a:pPr marL="0" indent="0">
              <a:buNone/>
            </a:pPr>
            <a:endParaRPr lang="en-GB" sz="1600" dirty="0"/>
          </a:p>
          <a:p>
            <a:pPr marL="627063" indent="-266700">
              <a:tabLst>
                <a:tab pos="627063" algn="l"/>
              </a:tabLst>
            </a:pPr>
            <a:r>
              <a:rPr lang="en-GB" sz="1800" dirty="0"/>
              <a:t>be providing legal services for two years (full time or equivalent)</a:t>
            </a:r>
          </a:p>
          <a:p>
            <a:pPr marL="627063" indent="-266700">
              <a:tabLst>
                <a:tab pos="627063" algn="l"/>
              </a:tabLst>
            </a:pPr>
            <a:r>
              <a:rPr lang="en-GB" sz="1800" dirty="0"/>
              <a:t>enable you to develop some or all of our the competences (in Statement of Solicitor Competence)</a:t>
            </a:r>
          </a:p>
          <a:p>
            <a:pPr marL="627063" indent="-266700">
              <a:tabLst>
                <a:tab pos="627063" algn="l"/>
              </a:tabLst>
            </a:pPr>
            <a:r>
              <a:rPr lang="en-GB" sz="1800" dirty="0"/>
              <a:t>be confirmed by a solicitor or Compliance Office for Legal Practice (COLP) – they are not ‘signing off’ whether someone is competent. </a:t>
            </a:r>
          </a:p>
          <a:p>
            <a:pPr marL="360363" indent="0">
              <a:buNone/>
              <a:tabLst>
                <a:tab pos="627063" algn="l"/>
              </a:tabLst>
            </a:pPr>
            <a:endParaRPr lang="en-GB" sz="1800" dirty="0"/>
          </a:p>
          <a:p>
            <a:pPr marL="0" indent="0">
              <a:buNone/>
              <a:tabLst>
                <a:tab pos="627063" algn="l"/>
              </a:tabLst>
            </a:pPr>
            <a:r>
              <a:rPr lang="en-GB" sz="1800" dirty="0"/>
              <a:t>You can do it in:</a:t>
            </a:r>
          </a:p>
          <a:p>
            <a:pPr marL="627063" indent="-266700">
              <a:tabLst>
                <a:tab pos="627063" algn="l"/>
              </a:tabLst>
            </a:pPr>
            <a:r>
              <a:rPr lang="en-GB" sz="1800" dirty="0"/>
              <a:t>up to four different organisations</a:t>
            </a:r>
          </a:p>
          <a:p>
            <a:pPr marL="627063" indent="-266700">
              <a:tabLst>
                <a:tab pos="627063" algn="l"/>
              </a:tabLst>
            </a:pPr>
            <a:r>
              <a:rPr lang="en-GB" sz="1800" dirty="0"/>
              <a:t>in a range of organisations such as law firms, law clinics, or in-house. Can be outside a regulated firm and can be done overseas</a:t>
            </a:r>
          </a:p>
          <a:p>
            <a:endParaRPr lang="en-GB" sz="1800" dirty="0"/>
          </a:p>
          <a:p>
            <a:endParaRPr lang="en-GB" dirty="0"/>
          </a:p>
          <a:p>
            <a:endParaRPr lang="en-GB" sz="1700" dirty="0"/>
          </a:p>
        </p:txBody>
      </p:sp>
    </p:spTree>
    <p:extLst>
      <p:ext uri="{BB962C8B-B14F-4D97-AF65-F5344CB8AC3E}">
        <p14:creationId xmlns:p14="http://schemas.microsoft.com/office/powerpoint/2010/main" val="140617303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6324241-572E-415B-9AB7-2E460DB26ADD}" vid="{5CADC050-99BA-4224-B269-06E1C096CA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FD6189B35E45A52473BCEB7E328A" ma:contentTypeVersion="13" ma:contentTypeDescription="Create a new document." ma:contentTypeScope="" ma:versionID="08d440597a2d66f13ab24ddea6a108cf">
  <xsd:schema xmlns:xsd="http://www.w3.org/2001/XMLSchema" xmlns:xs="http://www.w3.org/2001/XMLSchema" xmlns:p="http://schemas.microsoft.com/office/2006/metadata/properties" xmlns:ns3="034f807c-094b-4332-935f-00b24bf8c526" xmlns:ns4="c93b9354-0d01-4804-bd3d-18adf0c4c298" targetNamespace="http://schemas.microsoft.com/office/2006/metadata/properties" ma:root="true" ma:fieldsID="71e7cb5844d3af6ba979725779ea166a" ns3:_="" ns4:_="">
    <xsd:import namespace="034f807c-094b-4332-935f-00b24bf8c526"/>
    <xsd:import namespace="c93b9354-0d01-4804-bd3d-18adf0c4c2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4f807c-094b-4332-935f-00b24bf8c5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3b9354-0d01-4804-bd3d-18adf0c4c29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888BE3-64C7-49AF-BFE7-039F26D2AD5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61CB582-6E00-46F3-9F8C-4F61A0D1A9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4f807c-094b-4332-935f-00b24bf8c526"/>
    <ds:schemaRef ds:uri="c93b9354-0d01-4804-bd3d-18adf0c4c2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3274CCE-85BA-4AC3-84A5-83C6C2A692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SRA Template</Template>
  <TotalTime>1978</TotalTime>
  <Words>333</Words>
  <Application>Microsoft Office PowerPoint</Application>
  <PresentationFormat>On-screen Show (16:9)</PresentationFormat>
  <Paragraphs>32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Qualifying work experience </vt:lpstr>
      <vt:lpstr>The new way of qualifying</vt:lpstr>
      <vt:lpstr>QWE – the key facts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Qualifying work experience</dc:title>
  <dc:creator>Solicitors Regulation Authority (SRA)</dc:creator>
  <cp:lastModifiedBy>Matthew Maidment</cp:lastModifiedBy>
  <cp:revision>56</cp:revision>
  <dcterms:created xsi:type="dcterms:W3CDTF">2019-03-13T10:16:57Z</dcterms:created>
  <dcterms:modified xsi:type="dcterms:W3CDTF">2021-03-15T11:19:08Z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0x01010068B5FD6189B35E45A52473BCEB7E328A</vt:lpwstr>
  </property>
</Properties>
</file>