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744" r:id="rId2"/>
    <p:sldId id="294" r:id="rId3"/>
    <p:sldId id="266" r:id="rId4"/>
    <p:sldId id="267" r:id="rId5"/>
    <p:sldId id="268" r:id="rId6"/>
    <p:sldId id="269" r:id="rId7"/>
    <p:sldId id="257" r:id="rId8"/>
    <p:sldId id="745" r:id="rId9"/>
    <p:sldId id="746" r:id="rId10"/>
    <p:sldId id="747" r:id="rId11"/>
    <p:sldId id="748" r:id="rId12"/>
    <p:sldId id="260" r:id="rId13"/>
    <p:sldId id="272" r:id="rId14"/>
    <p:sldId id="749" r:id="rId15"/>
    <p:sldId id="750" r:id="rId16"/>
    <p:sldId id="751" r:id="rId17"/>
    <p:sldId id="752" r:id="rId18"/>
    <p:sldId id="754" r:id="rId19"/>
    <p:sldId id="755" r:id="rId20"/>
    <p:sldId id="756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i8BkrJvwMP51VUCu/puhIHnoVU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1EB3F-9292-4FF7-AD8D-44086965AFA7}" v="1" dt="2021-05-14T14:22:15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3" autoAdjust="0"/>
  </p:normalViewPr>
  <p:slideViewPr>
    <p:cSldViewPr snapToGrid="0">
      <p:cViewPr varScale="1">
        <p:scale>
          <a:sx n="134" d="100"/>
          <a:sy n="134" d="100"/>
        </p:scale>
        <p:origin x="876" y="126"/>
      </p:cViewPr>
      <p:guideLst>
        <p:guide orient="horz" pos="634"/>
        <p:guide pos="40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8605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86" name="Google Shape;86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4" name="Google Shape;114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9108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GB" dirty="0"/>
            </a:br>
            <a:endParaRPr dirty="0"/>
          </a:p>
        </p:txBody>
      </p:sp>
      <p:sp>
        <p:nvSpPr>
          <p:cNvPr id="93" name="Google Shape;93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0" name="Google Shape;10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0" name="Google Shape;10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5498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4" name="Google Shape;114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1" name="Google Shape;121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070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46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2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58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021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" name="Google Shape;72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" name="Google Shape;72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145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  <a:defRPr sz="22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0"/>
          <p:cNvSpPr txBox="1">
            <a:spLocks noGrp="1"/>
          </p:cNvSpPr>
          <p:nvPr>
            <p:ph type="title"/>
          </p:nvPr>
        </p:nvSpPr>
        <p:spPr>
          <a:xfrm rot="5400000">
            <a:off x="5621537" y="1492449"/>
            <a:ext cx="4692253" cy="189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body" idx="1"/>
          </p:nvPr>
        </p:nvSpPr>
        <p:spPr>
          <a:xfrm rot="5400000">
            <a:off x="1753593" y="-327620"/>
            <a:ext cx="4692253" cy="553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3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body" idx="1"/>
          </p:nvPr>
        </p:nvSpPr>
        <p:spPr>
          <a:xfrm>
            <a:off x="1331913" y="1428750"/>
            <a:ext cx="37147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2"/>
          </p:nvPr>
        </p:nvSpPr>
        <p:spPr>
          <a:xfrm>
            <a:off x="5199064" y="1428750"/>
            <a:ext cx="371633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E1B34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1"/>
          </p:nvPr>
        </p:nvSpPr>
        <p:spPr>
          <a:xfrm rot="5400000">
            <a:off x="2893218" y="-1223168"/>
            <a:ext cx="3357563" cy="864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9" descr="I:\red-banner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19" descr="I:\mydocs\Images\logos\sra-white-logo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qe.sra.org.uk/hel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16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svg"/><Relationship Id="rId11" Type="http://schemas.openxmlformats.org/officeDocument/2006/relationships/image" Target="../media/image14.png"/><Relationship Id="rId5" Type="http://schemas.openxmlformats.org/officeDocument/2006/relationships/image" Target="../media/image24.png"/><Relationship Id="rId15" Type="http://schemas.openxmlformats.org/officeDocument/2006/relationships/image" Target="../media/image28.png"/><Relationship Id="rId10" Type="http://schemas.openxmlformats.org/officeDocument/2006/relationships/image" Target="../media/image13.svg"/><Relationship Id="rId4" Type="http://schemas.openxmlformats.org/officeDocument/2006/relationships/image" Target="../media/image23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646" y="66883"/>
            <a:ext cx="4939868" cy="987573"/>
          </a:xfrm>
        </p:spPr>
        <p:txBody>
          <a:bodyPr spcFirstLastPara="1"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7957" y="1547484"/>
            <a:ext cx="4343603" cy="303534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single, robust, examination all aspiring solicitors will have to take</a:t>
            </a: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 be introduced 1 September 2021</a:t>
            </a: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Everyone will meet the same high standards in a consistent way</a:t>
            </a:r>
            <a:endParaRPr lang="en-US" sz="18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171438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</a:pPr>
            <a:endParaRPr lang="en-US" sz="18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 will no longer specify routes to admission as a solicitor</a:t>
            </a:r>
          </a:p>
          <a:p>
            <a:pPr marL="342884" indent="-171446" algn="ctr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algn="ctr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" y="1451372"/>
            <a:ext cx="3405955" cy="331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>
            <a:off x="250825" y="119075"/>
            <a:ext cx="5862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Registration and booking </a:t>
            </a:r>
            <a:endParaRPr dirty="0"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Registration will open in early/mid July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sz="2200" dirty="0"/>
              <a:t>Individual candidate must create an SQE account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Pre-booking steps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diversity survey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registering exemptions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requesting reasonable adjustments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>
            <a:off x="250825" y="119075"/>
            <a:ext cx="6017352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Registration and booking </a:t>
            </a:r>
            <a:endParaRPr dirty="0"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Nov SQE1 bookings to open later in July 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We will alert the market when registration and booking will be open via the website and social media 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34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3"/>
          <p:cNvSpPr txBox="1">
            <a:spLocks noGrp="1"/>
          </p:cNvSpPr>
          <p:nvPr>
            <p:ph type="title"/>
          </p:nvPr>
        </p:nvSpPr>
        <p:spPr>
          <a:xfrm>
            <a:off x="250825" y="119075"/>
            <a:ext cx="5980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Bookings for candidates </a:t>
            </a:r>
            <a:endParaRPr dirty="0"/>
          </a:p>
        </p:txBody>
      </p:sp>
      <p:sp>
        <p:nvSpPr>
          <p:cNvPr id="89" name="Google Shape;89;p33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Select a test centre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</a:ext>
              </a:extLst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Payment method to complete booking </a:t>
            </a:r>
            <a:endParaRPr lang="en-GB" dirty="0">
              <a:extLst>
                <a:ext uri="http://customooxmlschemas.google.com/">
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</a:ext>
              </a:extLst>
            </a:endParaRPr>
          </a:p>
          <a:p>
            <a:pPr lvl="1" indent="-381000">
              <a:spcBef>
                <a:spcPts val="480"/>
              </a:spcBef>
              <a:buSzPts val="2400"/>
            </a:pPr>
            <a:r>
              <a:rPr lang="en-GB" dirty="0"/>
              <a:t>Payment</a:t>
            </a:r>
            <a:r>
              <a:rPr lang="en-GB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 by card </a:t>
            </a:r>
          </a:p>
          <a:p>
            <a:pPr lvl="1" indent="-381000">
              <a:spcBef>
                <a:spcPts val="480"/>
              </a:spcBef>
              <a:buSzPts val="2400"/>
            </a:pPr>
            <a:r>
              <a:rPr lang="en-GB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Use of a pre-paid voucher </a:t>
            </a:r>
          </a:p>
          <a:p>
            <a:pPr lvl="1" indent="-381000">
              <a:spcBef>
                <a:spcPts val="480"/>
              </a:spcBef>
              <a:buSzPts val="2400"/>
            </a:pPr>
            <a:r>
              <a:rPr lang="en-GB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Booking by employer or training provider </a:t>
            </a:r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7"/>
          <p:cNvSpPr txBox="1">
            <a:spLocks noGrp="1"/>
          </p:cNvSpPr>
          <p:nvPr>
            <p:ph type="title"/>
          </p:nvPr>
        </p:nvSpPr>
        <p:spPr>
          <a:xfrm>
            <a:off x="251520" y="10404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What to expect on the day</a:t>
            </a:r>
            <a:endParaRPr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9083"/>
          <a:stretch/>
        </p:blipFill>
        <p:spPr>
          <a:xfrm>
            <a:off x="114762" y="1052737"/>
            <a:ext cx="8919885" cy="403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3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>
            <a:off x="251520" y="1192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Assessment dates update </a:t>
            </a:r>
            <a:endParaRPr dirty="0"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>
            <a:off x="251520" y="1210217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SQE1 dates for 2021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 dirty="0"/>
              <a:t>8 November (FLK1)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 dirty="0"/>
              <a:t>11 November (FLK2)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First SQE2 will be in April 2022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Written part: 11-13 April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Oral part, first sitting: 19-20 April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Oral part, second sitting: 21-22 April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endParaRPr lang="en-GB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Assessment dates update – SQE1 </a:t>
            </a:r>
            <a:endParaRPr dirty="0"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251520" y="1342840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Regular pattern of SQE1 dates from 2023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Two sittings in 2023 - January and July 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Continue to monitor demand for introducing additional SQE1 sittings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Add sittings when appropriate, for example, in April and October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Assessment dates update – SQE2</a:t>
            </a:r>
            <a:endParaRPr dirty="0"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251520" y="1280019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Regular pattern of SQE2 dates from 2023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Two sittings in 2023 - in April and July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Rising to three SQE2 sittings in 2024 (January, April and July)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Ultimately four SQE2 sittings (January, April, July, and October) when appropriate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915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6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 assessment dates update </a:t>
            </a:r>
            <a:endParaRPr/>
          </a:p>
        </p:txBody>
      </p:sp>
      <p:sp>
        <p:nvSpPr>
          <p:cNvPr id="110" name="Google Shape;110;p36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Candidate journey: allows candidates that pass SQE1 to book the next available sitting of SQE2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dirty="0"/>
              <a:t>Advance notice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US" dirty="0"/>
              <a:t>Assessment dates: 12 months in advance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US" dirty="0"/>
              <a:t>New assessment window: 18 months in advance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GB" dirty="0"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7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Results timings </a:t>
            </a:r>
            <a:endParaRPr/>
          </a:p>
        </p:txBody>
      </p:sp>
      <p:sp>
        <p:nvSpPr>
          <p:cNvPr id="117" name="Google Shape;117;p37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SQE1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 dirty="0"/>
              <a:t>6-10 weeks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SQE2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14-18 weeks 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8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Help and support </a:t>
            </a:r>
            <a:endParaRPr/>
          </a:p>
        </p:txBody>
      </p:sp>
      <p:pic>
        <p:nvPicPr>
          <p:cNvPr id="124" name="Google Shape;124;p38"/>
          <p:cNvPicPr preferRelativeResize="0"/>
          <p:nvPr/>
        </p:nvPicPr>
        <p:blipFill rotWithShape="1">
          <a:blip r:embed="rId3">
            <a:alphaModFix/>
          </a:blip>
          <a:srcRect b="9436"/>
          <a:stretch/>
        </p:blipFill>
        <p:spPr>
          <a:xfrm>
            <a:off x="2073105" y="1974441"/>
            <a:ext cx="4222994" cy="28387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335761-7817-4E5E-84E9-A552F8F06CEF}"/>
              </a:ext>
            </a:extLst>
          </p:cNvPr>
          <p:cNvSpPr txBox="1"/>
          <p:nvPr/>
        </p:nvSpPr>
        <p:spPr>
          <a:xfrm>
            <a:off x="1724099" y="123389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sqe.sra.org.uk/help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40871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Qualifying work experience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" y="1168847"/>
            <a:ext cx="8458200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210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least 2 years’ experience of legal services, confirmed by a solicitor</a:t>
            </a: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685800">
              <a:buClr>
                <a:srgbClr val="9E1B34"/>
              </a:buClr>
              <a:defRPr/>
            </a:pPr>
            <a:endParaRPr lang="en-GB" sz="1800" kern="1200" dirty="0">
              <a:ea typeface="+mn-ea"/>
              <a:cs typeface="+mn-cs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800" kern="1200" dirty="0"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CE917F-05FA-4987-81FE-800628C22452}"/>
              </a:ext>
            </a:extLst>
          </p:cNvPr>
          <p:cNvSpPr txBox="1"/>
          <p:nvPr/>
        </p:nvSpPr>
        <p:spPr>
          <a:xfrm>
            <a:off x="1590923" y="4251983"/>
            <a:ext cx="71587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requirement for 3 practice areas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pic>
        <p:nvPicPr>
          <p:cNvPr id="4" name="Graphic 3" descr="City">
            <a:extLst>
              <a:ext uri="{FF2B5EF4-FFF2-40B4-BE49-F238E27FC236}">
                <a16:creationId xmlns:a16="http://schemas.microsoft.com/office/drawing/2014/main" id="{BE6D43B6-49CF-4405-9D4B-360A1AB97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1503" y="2517470"/>
            <a:ext cx="748309" cy="748309"/>
          </a:xfrm>
          <a:prstGeom prst="rect">
            <a:avLst/>
          </a:prstGeom>
        </p:spPr>
      </p:pic>
      <p:pic>
        <p:nvPicPr>
          <p:cNvPr id="7" name="Graphic 6" descr="Boardroom">
            <a:extLst>
              <a:ext uri="{FF2B5EF4-FFF2-40B4-BE49-F238E27FC236}">
                <a16:creationId xmlns:a16="http://schemas.microsoft.com/office/drawing/2014/main" id="{4A9E1362-0DDC-4288-A764-8540189C5B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7164" y="4051866"/>
            <a:ext cx="748309" cy="74830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1590925" y="1900139"/>
            <a:ext cx="74355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Working in law clinics and law firms, as a paralegal and a trainee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C58CF0-58A6-40C4-81FE-3FD0C85F3C97}"/>
              </a:ext>
            </a:extLst>
          </p:cNvPr>
          <p:cNvSpPr txBox="1"/>
          <p:nvPr/>
        </p:nvSpPr>
        <p:spPr>
          <a:xfrm>
            <a:off x="1590924" y="2687898"/>
            <a:ext cx="755307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more than 4 different organisations – can be abroad</a:t>
            </a:r>
          </a:p>
          <a:p>
            <a:pPr defTabSz="685800">
              <a:buClrTx/>
              <a:defRPr/>
            </a:pPr>
            <a:r>
              <a:rPr lang="en-GB" sz="1950" kern="1200" dirty="0">
                <a:ea typeface="+mn-ea"/>
                <a:cs typeface="+mn-cs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12B9EE-F644-421C-A030-271673CC0E89}"/>
              </a:ext>
            </a:extLst>
          </p:cNvPr>
          <p:cNvSpPr txBox="1"/>
          <p:nvPr/>
        </p:nvSpPr>
        <p:spPr>
          <a:xfrm>
            <a:off x="1590923" y="3366066"/>
            <a:ext cx="68546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Delivering legal services; developing some or all of required competences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pic>
        <p:nvPicPr>
          <p:cNvPr id="5" name="Graphic 4" descr="Handshake with solid fill">
            <a:extLst>
              <a:ext uri="{FF2B5EF4-FFF2-40B4-BE49-F238E27FC236}">
                <a16:creationId xmlns:a16="http://schemas.microsoft.com/office/drawing/2014/main" id="{8C87DACD-E1F9-48D8-88B1-94741362E0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757" y="3366066"/>
            <a:ext cx="685800" cy="685800"/>
          </a:xfrm>
          <a:prstGeom prst="rect">
            <a:avLst/>
          </a:prstGeom>
        </p:spPr>
      </p:pic>
      <p:pic>
        <p:nvPicPr>
          <p:cNvPr id="15" name="Graphic 14" descr="Group of men with solid fill">
            <a:extLst>
              <a:ext uri="{FF2B5EF4-FFF2-40B4-BE49-F238E27FC236}">
                <a16:creationId xmlns:a16="http://schemas.microsoft.com/office/drawing/2014/main" id="{798B277D-956C-41EB-8248-63635754AF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2757" y="1672473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8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0" y="195263"/>
            <a:ext cx="7395963" cy="857250"/>
          </a:xfrm>
        </p:spPr>
        <p:txBody>
          <a:bodyPr/>
          <a:lstStyle/>
          <a:p>
            <a:r>
              <a:rPr lang="en-GB" dirty="0"/>
              <a:t>Further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5970125" y="2605590"/>
            <a:ext cx="256510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For info about wider qualification: </a:t>
            </a:r>
            <a:r>
              <a:rPr lang="en-GB" sz="2100" dirty="0">
                <a:solidFill>
                  <a:srgbClr val="B10035"/>
                </a:solidFill>
              </a:rPr>
              <a:t>sra.org.uk/</a:t>
            </a:r>
            <a:r>
              <a:rPr lang="en-GB" sz="2100" dirty="0" err="1">
                <a:solidFill>
                  <a:srgbClr val="B10035"/>
                </a:solidFill>
              </a:rPr>
              <a:t>sqe</a:t>
            </a:r>
            <a:r>
              <a:rPr lang="en-GB" sz="2100" dirty="0">
                <a:solidFill>
                  <a:srgbClr val="B10035"/>
                </a:solidFill>
              </a:rPr>
              <a:t> </a:t>
            </a:r>
          </a:p>
          <a:p>
            <a:pPr algn="ctr"/>
            <a:r>
              <a:rPr lang="en-GB" sz="2100" dirty="0">
                <a:solidFill>
                  <a:schemeClr val="bg2"/>
                </a:solidFill>
              </a:rPr>
              <a:t>or contact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3482819" y="2585997"/>
            <a:ext cx="180631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Follow us on </a:t>
            </a:r>
            <a:r>
              <a:rPr lang="en-GB" sz="2100" dirty="0">
                <a:solidFill>
                  <a:srgbClr val="B10035"/>
                </a:solidFill>
              </a:rPr>
              <a:t>Career in Law</a:t>
            </a:r>
          </a:p>
        </p:txBody>
      </p:sp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82970" y="1466176"/>
            <a:ext cx="1139414" cy="1139414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3478" y="1477485"/>
            <a:ext cx="1052412" cy="10524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46624" y="2566947"/>
            <a:ext cx="324612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chemeClr val="bg2"/>
                </a:solidFill>
              </a:rPr>
              <a:t>For info on SQE assessment: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sqe.sra.org.uk</a:t>
            </a:r>
          </a:p>
          <a:p>
            <a:pPr algn="ctr"/>
            <a:r>
              <a:rPr lang="en-GB" sz="2100" dirty="0">
                <a:solidFill>
                  <a:schemeClr val="bg2"/>
                </a:solidFill>
                <a:latin typeface="+mn-lt"/>
              </a:rPr>
              <a:t>or contact</a:t>
            </a:r>
          </a:p>
          <a:p>
            <a:pPr algn="ctr"/>
            <a:r>
              <a:rPr lang="en-GB" sz="2100" dirty="0">
                <a:solidFill>
                  <a:srgbClr val="C00000"/>
                </a:solidFill>
                <a:latin typeface="+mn-lt"/>
              </a:rPr>
              <a:t>Candidate Services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719C9C9A-E13C-420D-9BF5-53B8CCC4D0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744" y="1563670"/>
            <a:ext cx="914966" cy="914966"/>
          </a:xfrm>
          <a:prstGeom prst="rect">
            <a:avLst/>
          </a:prstGeom>
        </p:spPr>
      </p:pic>
      <p:pic>
        <p:nvPicPr>
          <p:cNvPr id="18" name="Picture 17" descr="Logo, icon&#10;&#10;Description automatically generated">
            <a:extLst>
              <a:ext uri="{FF2B5EF4-FFF2-40B4-BE49-F238E27FC236}">
                <a16:creationId xmlns:a16="http://schemas.microsoft.com/office/drawing/2014/main" id="{841C5BDD-60E5-4C66-8C25-034F28A007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975" y="1563670"/>
            <a:ext cx="1143496" cy="94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94" y="149120"/>
            <a:ext cx="4895850" cy="85725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423238" y="2964371"/>
            <a:ext cx="2076842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1667398" y="145404"/>
            <a:ext cx="4620477" cy="882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 Assessments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3120662" y="2964371"/>
            <a:ext cx="2486909" cy="1546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5869164" y="1839853"/>
            <a:ext cx="0" cy="883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2646376" y="1853404"/>
            <a:ext cx="0" cy="883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6167877" y="2964371"/>
            <a:ext cx="2161684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6690770" y="1725500"/>
            <a:ext cx="1115897" cy="120381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46384" y="1769457"/>
            <a:ext cx="1115897" cy="1115897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14438" y="1770124"/>
            <a:ext cx="1057427" cy="105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94" y="149120"/>
            <a:ext cx="4895850" cy="85725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86F133-78A9-477A-B58C-536191728A18}"/>
              </a:ext>
            </a:extLst>
          </p:cNvPr>
          <p:cNvSpPr txBox="1"/>
          <p:nvPr/>
        </p:nvSpPr>
        <p:spPr>
          <a:xfrm>
            <a:off x="1604221" y="149120"/>
            <a:ext cx="4595411" cy="882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 Assessments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AC55BC-9D5D-4AD3-836A-6B33583FAFD0}"/>
              </a:ext>
            </a:extLst>
          </p:cNvPr>
          <p:cNvSpPr txBox="1"/>
          <p:nvPr/>
        </p:nvSpPr>
        <p:spPr>
          <a:xfrm>
            <a:off x="1610213" y="1564643"/>
            <a:ext cx="13095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FLK1</a:t>
            </a:r>
            <a:endParaRPr lang="en-GB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35E202-8D36-45B3-9FCA-426E883B51E1}"/>
              </a:ext>
            </a:extLst>
          </p:cNvPr>
          <p:cNvGrpSpPr/>
          <p:nvPr/>
        </p:nvGrpSpPr>
        <p:grpSpPr>
          <a:xfrm>
            <a:off x="442800" y="1138734"/>
            <a:ext cx="8750065" cy="3743463"/>
            <a:chOff x="590400" y="1518311"/>
            <a:chExt cx="11666753" cy="4991284"/>
          </a:xfrm>
        </p:grpSpPr>
        <p:pic>
          <p:nvPicPr>
            <p:cNvPr id="16" name="Graphic 15" descr="Laptop">
              <a:extLst>
                <a:ext uri="{FF2B5EF4-FFF2-40B4-BE49-F238E27FC236}">
                  <a16:creationId xmlns:a16="http://schemas.microsoft.com/office/drawing/2014/main" id="{D57CCDDF-ECD9-4ACF-BA4E-C606097AEE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85458" y="1518311"/>
              <a:ext cx="1746028" cy="174602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77EF493-95F1-4002-8C49-BD1F81B1618A}"/>
                </a:ext>
              </a:extLst>
            </p:cNvPr>
            <p:cNvSpPr txBox="1"/>
            <p:nvPr/>
          </p:nvSpPr>
          <p:spPr>
            <a:xfrm>
              <a:off x="6936812" y="3139084"/>
              <a:ext cx="5320341" cy="25598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57175" indent="-257175">
                <a:lnSpc>
                  <a:spcPct val="107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Property Law and Practice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Wills and Admin of Estates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Solicitors Accounts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Land Law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Trust</a:t>
              </a:r>
            </a:p>
            <a:p>
              <a:pPr marL="257175" indent="-257175">
                <a:lnSpc>
                  <a:spcPct val="105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Criminal Law and Practice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9CADE4-C019-4362-AD91-42C830B6349F}"/>
                </a:ext>
              </a:extLst>
            </p:cNvPr>
            <p:cNvSpPr txBox="1"/>
            <p:nvPr/>
          </p:nvSpPr>
          <p:spPr>
            <a:xfrm>
              <a:off x="590400" y="3174152"/>
              <a:ext cx="6346412" cy="3335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57175" indent="-257175">
                <a:lnSpc>
                  <a:spcPct val="107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Business Law and Practice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Contract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Tort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System of England and </a:t>
              </a:r>
              <a:b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Wales</a:t>
              </a:r>
            </a:p>
            <a:p>
              <a:pPr marL="257175" indent="-257175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Public Law</a:t>
              </a:r>
            </a:p>
            <a:p>
              <a:pPr marL="257175" indent="-257175">
                <a:lnSpc>
                  <a:spcPct val="105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Services</a:t>
              </a:r>
            </a:p>
          </p:txBody>
        </p:sp>
        <p:pic>
          <p:nvPicPr>
            <p:cNvPr id="30" name="Graphic 29" descr="Laptop">
              <a:extLst>
                <a:ext uri="{FF2B5EF4-FFF2-40B4-BE49-F238E27FC236}">
                  <a16:creationId xmlns:a16="http://schemas.microsoft.com/office/drawing/2014/main" id="{E8278353-E665-4A7A-8C10-F0D87C925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179" y="1518311"/>
              <a:ext cx="1746028" cy="1746027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FF6C4CF-2E1E-44B5-8799-AFE2095D60BD}"/>
              </a:ext>
            </a:extLst>
          </p:cNvPr>
          <p:cNvSpPr txBox="1"/>
          <p:nvPr/>
        </p:nvSpPr>
        <p:spPr>
          <a:xfrm>
            <a:off x="6333504" y="1587114"/>
            <a:ext cx="13770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FLK2</a:t>
            </a:r>
            <a:endParaRPr lang="en-GB" sz="1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B1B8DB-CA82-41A7-AEF0-2CCF16DE7C02}"/>
              </a:ext>
            </a:extLst>
          </p:cNvPr>
          <p:cNvCxnSpPr>
            <a:cxnSpLocks/>
          </p:cNvCxnSpPr>
          <p:nvPr/>
        </p:nvCxnSpPr>
        <p:spPr bwMode="auto">
          <a:xfrm>
            <a:off x="4412455" y="141652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7864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45" y="348476"/>
            <a:ext cx="4895850" cy="85725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1759726" y="326359"/>
            <a:ext cx="4988546" cy="42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2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legal skills assessments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2361820" y="2868344"/>
            <a:ext cx="6369538" cy="1546577"/>
            <a:chOff x="3149093" y="3861035"/>
            <a:chExt cx="8492717" cy="20621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743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865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  <a:spcAft>
                  <a:spcPts val="600"/>
                </a:spcAft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22544" y="2924909"/>
            <a:ext cx="1732175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8524" y="1741126"/>
            <a:ext cx="843248" cy="843248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2035" y="1953076"/>
            <a:ext cx="714638" cy="714638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1452" y="1842358"/>
            <a:ext cx="752467" cy="752467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7232152" y="1647237"/>
            <a:ext cx="1115897" cy="120381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6621962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4486199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209982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36584" y="1810219"/>
            <a:ext cx="939425" cy="939425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945352" y="2141432"/>
            <a:ext cx="206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6852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506-E06E-4F7C-82FF-FC04FAF3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4561"/>
            <a:ext cx="4895850" cy="857250"/>
          </a:xfrm>
        </p:spPr>
        <p:txBody>
          <a:bodyPr/>
          <a:lstStyle/>
          <a:p>
            <a:r>
              <a:rPr lang="en-GB" dirty="0"/>
              <a:t>SQE2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29AC391-B6D3-4925-8953-F7C53A3F1DA5}"/>
              </a:ext>
            </a:extLst>
          </p:cNvPr>
          <p:cNvGrpSpPr/>
          <p:nvPr/>
        </p:nvGrpSpPr>
        <p:grpSpPr>
          <a:xfrm>
            <a:off x="1" y="1330440"/>
            <a:ext cx="8484632" cy="3402497"/>
            <a:chOff x="-69118" y="1773919"/>
            <a:chExt cx="11312843" cy="453666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F38A5EE-A1AD-4DC9-A99F-732D115D6631}"/>
                </a:ext>
              </a:extLst>
            </p:cNvPr>
            <p:cNvGrpSpPr/>
            <p:nvPr/>
          </p:nvGrpSpPr>
          <p:grpSpPr>
            <a:xfrm>
              <a:off x="-69118" y="2975137"/>
              <a:ext cx="11312843" cy="3335444"/>
              <a:chOff x="659010" y="2739751"/>
              <a:chExt cx="9255565" cy="3335444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5F558EF-8F2D-42EA-B913-D1780D24C462}"/>
                  </a:ext>
                </a:extLst>
              </p:cNvPr>
              <p:cNvSpPr txBox="1"/>
              <p:nvPr/>
            </p:nvSpPr>
            <p:spPr>
              <a:xfrm>
                <a:off x="5980054" y="2739752"/>
                <a:ext cx="3934521" cy="3335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en-GB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Across </a:t>
                </a:r>
                <a:r>
                  <a:rPr lang="en-GB" sz="1800" b="1" dirty="0">
                    <a:solidFill>
                      <a:srgbClr val="B10035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five</a:t>
                </a:r>
                <a:r>
                  <a:rPr lang="en-GB" sz="1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 contexts</a:t>
                </a:r>
                <a:endPara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marL="257175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Criminal Litigation</a:t>
                </a:r>
              </a:p>
              <a:p>
                <a:pPr marL="257175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Dispute Resolution</a:t>
                </a:r>
              </a:p>
              <a:p>
                <a:pPr marL="257175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Property Practice</a:t>
                </a:r>
              </a:p>
              <a:p>
                <a:pPr marL="257175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Wills and Intestacy, Probate </a:t>
                </a:r>
                <a:b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Administration and Practice</a:t>
                </a:r>
              </a:p>
              <a:p>
                <a:pPr marL="257175" indent="-257175">
                  <a:lnSpc>
                    <a:spcPct val="105000"/>
                  </a:lnSpc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Business organisation rules and procedures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3AA7A1B-988A-4CDD-BAEE-53AEA94DD0D1}"/>
                  </a:ext>
                </a:extLst>
              </p:cNvPr>
              <p:cNvSpPr txBox="1"/>
              <p:nvPr/>
            </p:nvSpPr>
            <p:spPr>
              <a:xfrm>
                <a:off x="659010" y="2739751"/>
                <a:ext cx="4642206" cy="3335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en-GB" sz="1800" b="1" dirty="0">
                    <a:latin typeface="Arial" panose="020B0604020202020204" pitchFamily="34" charset="0"/>
                    <a:ea typeface="Calibri" panose="020F0502020204030204" pitchFamily="34" charset="0"/>
                  </a:rPr>
                  <a:t>           </a:t>
                </a:r>
                <a:r>
                  <a:rPr lang="en-GB" sz="1800" b="1" dirty="0">
                    <a:solidFill>
                      <a:srgbClr val="B10035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  <a:t>Six</a:t>
                </a:r>
                <a:r>
                  <a:rPr lang="en-GB" sz="1800" b="1" dirty="0">
                    <a:latin typeface="Arial" panose="020B0604020202020204" pitchFamily="34" charset="0"/>
                    <a:ea typeface="Calibri" panose="020F0502020204030204" pitchFamily="34" charset="0"/>
                  </a:rPr>
                  <a:t> skills assessed</a:t>
                </a:r>
                <a:endParaRPr lang="en-GB" sz="1800" dirty="0"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Client interviewing and attendance note</a:t>
                </a: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Advocacy</a:t>
                </a: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Case and matter analysis </a:t>
                </a: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Legal research </a:t>
                </a: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Legal writing</a:t>
                </a:r>
              </a:p>
              <a:p>
                <a:pPr marL="942975" lvl="2" indent="-257175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en-GB" sz="1800" dirty="0">
                    <a:latin typeface="Arial" panose="020B0604020202020204" pitchFamily="34" charset="0"/>
                    <a:ea typeface="Calibri" panose="020F0502020204030204" pitchFamily="34" charset="0"/>
                  </a:rPr>
                  <a:t>Legal drafting</a:t>
                </a:r>
              </a:p>
            </p:txBody>
          </p:sp>
        </p:grpSp>
        <p:pic>
          <p:nvPicPr>
            <p:cNvPr id="6" name="Graphic 5" descr="Spinning Plates">
              <a:extLst>
                <a:ext uri="{FF2B5EF4-FFF2-40B4-BE49-F238E27FC236}">
                  <a16:creationId xmlns:a16="http://schemas.microsoft.com/office/drawing/2014/main" id="{C793A13B-F195-4C83-93FA-FCF894A88B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059172" y="1773919"/>
              <a:ext cx="1038438" cy="1038438"/>
            </a:xfrm>
            <a:prstGeom prst="rect">
              <a:avLst/>
            </a:prstGeom>
          </p:spPr>
        </p:pic>
        <p:pic>
          <p:nvPicPr>
            <p:cNvPr id="8" name="Graphic 7" descr="Books">
              <a:extLst>
                <a:ext uri="{FF2B5EF4-FFF2-40B4-BE49-F238E27FC236}">
                  <a16:creationId xmlns:a16="http://schemas.microsoft.com/office/drawing/2014/main" id="{D1F98D1A-469B-4E61-905D-30DF2C1E9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22618" y="1881024"/>
              <a:ext cx="914400" cy="914400"/>
            </a:xfrm>
            <a:prstGeom prst="rect">
              <a:avLst/>
            </a:prstGeom>
          </p:spPr>
        </p:pic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2D3A5-3636-4194-A036-95B8597091BF}"/>
              </a:ext>
            </a:extLst>
          </p:cNvPr>
          <p:cNvCxnSpPr>
            <a:cxnSpLocks/>
          </p:cNvCxnSpPr>
          <p:nvPr/>
        </p:nvCxnSpPr>
        <p:spPr bwMode="auto">
          <a:xfrm>
            <a:off x="4056367" y="1465661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ABE2AB-D44F-46E6-B59A-01F322DAEDFB}"/>
              </a:ext>
            </a:extLst>
          </p:cNvPr>
          <p:cNvSpPr txBox="1"/>
          <p:nvPr/>
        </p:nvSpPr>
        <p:spPr>
          <a:xfrm>
            <a:off x="1759726" y="326359"/>
            <a:ext cx="5098274" cy="428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2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legal skills assessments</a:t>
            </a:r>
            <a:endParaRPr lang="en-GB" sz="2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4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</a:t>
            </a:r>
            <a:endParaRPr dirty="0"/>
          </a:p>
        </p:txBody>
      </p:sp>
      <p:sp>
        <p:nvSpPr>
          <p:cNvPr id="68" name="Google Shape;68;p2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GB" dirty="0"/>
              <a:t>Launched 11 May -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Source of all SQE assessment related information for all stakeholders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Designed with the focus on the candidate but with input from and information for all stakeholders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>
            <a:spLocks noGrp="1"/>
          </p:cNvSpPr>
          <p:nvPr>
            <p:ph type="title"/>
          </p:nvPr>
        </p:nvSpPr>
        <p:spPr>
          <a:xfrm>
            <a:off x="250825" y="149543"/>
            <a:ext cx="630353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– what is covers</a:t>
            </a:r>
            <a:endParaRPr dirty="0"/>
          </a:p>
        </p:txBody>
      </p:sp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>
            <a:off x="250825" y="1188880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What the SQE is</a:t>
            </a:r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endParaRPr lang="en-GB" sz="23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Preparation – 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Assessment Specifications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sample questions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dates of assessments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what to expect on the day of assessments</a:t>
            </a:r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>
            <a:off x="250825" y="1202840"/>
            <a:ext cx="8746592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Steps needed to take the SQE  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registration and booking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payment methods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policies such as reasonable adjustments</a:t>
            </a:r>
          </a:p>
          <a:p>
            <a:pPr marL="539750" lvl="1" indent="0">
              <a:spcBef>
                <a:spcPts val="480"/>
              </a:spcBef>
              <a:buSzPts val="2300"/>
              <a:buNone/>
            </a:pPr>
            <a:endParaRPr sz="21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After the assessment – results, booking next assessment</a:t>
            </a:r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endParaRPr lang="en-GB" sz="23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Help and support – candidate services team, policies </a:t>
            </a:r>
            <a:endParaRPr sz="2300"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7" name="Google Shape;74;p31">
            <a:extLst>
              <a:ext uri="{FF2B5EF4-FFF2-40B4-BE49-F238E27FC236}">
                <a16:creationId xmlns:a16="http://schemas.microsoft.com/office/drawing/2014/main" id="{2FD60584-5B7F-4F99-B3C0-48A6386AB4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630353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– what is covers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3890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737</Words>
  <Application>Microsoft Office PowerPoint</Application>
  <PresentationFormat>On-screen Show (16:9)</PresentationFormat>
  <Paragraphs>186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Courier New</vt:lpstr>
      <vt:lpstr>Default Design</vt:lpstr>
      <vt:lpstr>What is the SQE?</vt:lpstr>
      <vt:lpstr>Qualifying work experience</vt:lpstr>
      <vt:lpstr>SQE1 </vt:lpstr>
      <vt:lpstr>SQE1 </vt:lpstr>
      <vt:lpstr>SQE2 </vt:lpstr>
      <vt:lpstr>SQE2</vt:lpstr>
      <vt:lpstr>SQE website </vt:lpstr>
      <vt:lpstr>SQE website – what is covers</vt:lpstr>
      <vt:lpstr>SQE website – what is covers</vt:lpstr>
      <vt:lpstr>Registration and booking </vt:lpstr>
      <vt:lpstr>Registration and booking </vt:lpstr>
      <vt:lpstr>Bookings for candidates </vt:lpstr>
      <vt:lpstr>What to expect on the day</vt:lpstr>
      <vt:lpstr>Assessment dates update </vt:lpstr>
      <vt:lpstr>Assessment dates update – SQE1 </vt:lpstr>
      <vt:lpstr>Assessment dates update – SQE2</vt:lpstr>
      <vt:lpstr>SQE assessment dates update </vt:lpstr>
      <vt:lpstr>Results timings </vt:lpstr>
      <vt:lpstr>Help and support </vt:lpstr>
      <vt:lpstr>Further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implementation</dc:title>
  <dc:creator>Sarah-Jane Dean</dc:creator>
  <cp:lastModifiedBy>Benedict Fisher</cp:lastModifiedBy>
  <cp:revision>24</cp:revision>
  <dcterms:created xsi:type="dcterms:W3CDTF">2020-11-04T12:32:49Z</dcterms:created>
  <dcterms:modified xsi:type="dcterms:W3CDTF">2021-05-15T11:00:37Z</dcterms:modified>
</cp:coreProperties>
</file>