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744" r:id="rId2"/>
    <p:sldId id="294" r:id="rId3"/>
    <p:sldId id="257" r:id="rId4"/>
    <p:sldId id="258" r:id="rId5"/>
    <p:sldId id="745" r:id="rId6"/>
    <p:sldId id="259" r:id="rId7"/>
    <p:sldId id="746" r:id="rId8"/>
    <p:sldId id="260" r:id="rId9"/>
    <p:sldId id="261" r:id="rId10"/>
    <p:sldId id="262" r:id="rId11"/>
    <p:sldId id="747" r:id="rId12"/>
    <p:sldId id="263" r:id="rId13"/>
    <p:sldId id="748" r:id="rId14"/>
    <p:sldId id="264" r:id="rId15"/>
    <p:sldId id="265" r:id="rId16"/>
    <p:sldId id="757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8BkrJvwMP51VUCu/puhIHnoVU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DDD0E6-4014-4FF3-87CD-4F5877D6A727}" v="2" dt="2021-05-15T10:50:59.3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2" autoAdjust="0"/>
  </p:normalViewPr>
  <p:slideViewPr>
    <p:cSldViewPr snapToGrid="0">
      <p:cViewPr varScale="1">
        <p:scale>
          <a:sx n="137" d="100"/>
          <a:sy n="137" d="100"/>
        </p:scale>
        <p:origin x="786" y="114"/>
      </p:cViewPr>
      <p:guideLst>
        <p:guide orient="horz" pos="634"/>
        <p:guide pos="40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ct Fisher" userId="5e3bd048-8146-4653-b77a-8419c78f1092" providerId="ADAL" clId="{C8DDD0E6-4014-4FF3-87CD-4F5877D6A727}"/>
    <pc:docChg chg="delSld modSld">
      <pc:chgData name="Benedict Fisher" userId="5e3bd048-8146-4653-b77a-8419c78f1092" providerId="ADAL" clId="{C8DDD0E6-4014-4FF3-87CD-4F5877D6A727}" dt="2021-05-15T10:52:45.728" v="69" actId="47"/>
      <pc:docMkLst>
        <pc:docMk/>
      </pc:docMkLst>
      <pc:sldChg chg="modSp del mod">
        <pc:chgData name="Benedict Fisher" userId="5e3bd048-8146-4653-b77a-8419c78f1092" providerId="ADAL" clId="{C8DDD0E6-4014-4FF3-87CD-4F5877D6A727}" dt="2021-05-15T10:52:45.728" v="69" actId="47"/>
        <pc:sldMkLst>
          <pc:docMk/>
          <pc:sldMk cId="1406809421" sldId="756"/>
        </pc:sldMkLst>
        <pc:spChg chg="mod">
          <ac:chgData name="Benedict Fisher" userId="5e3bd048-8146-4653-b77a-8419c78f1092" providerId="ADAL" clId="{C8DDD0E6-4014-4FF3-87CD-4F5877D6A727}" dt="2021-05-15T10:50:05.137" v="0" actId="20577"/>
          <ac:spMkLst>
            <pc:docMk/>
            <pc:sldMk cId="1406809421" sldId="756"/>
            <ac:spMk id="11" creationId="{18167DF0-A3E6-4458-B042-D379CA84379A}"/>
          </ac:spMkLst>
        </pc:spChg>
      </pc:sldChg>
      <pc:sldChg chg="modSp mod">
        <pc:chgData name="Benedict Fisher" userId="5e3bd048-8146-4653-b77a-8419c78f1092" providerId="ADAL" clId="{C8DDD0E6-4014-4FF3-87CD-4F5877D6A727}" dt="2021-05-15T10:52:33.478" v="68" actId="1076"/>
        <pc:sldMkLst>
          <pc:docMk/>
          <pc:sldMk cId="2111887468" sldId="757"/>
        </pc:sldMkLst>
        <pc:spChg chg="mod">
          <ac:chgData name="Benedict Fisher" userId="5e3bd048-8146-4653-b77a-8419c78f1092" providerId="ADAL" clId="{C8DDD0E6-4014-4FF3-87CD-4F5877D6A727}" dt="2021-05-15T10:51:50.415" v="14" actId="1076"/>
          <ac:spMkLst>
            <pc:docMk/>
            <pc:sldMk cId="2111887468" sldId="757"/>
            <ac:spMk id="4" creationId="{4820E9B3-EA34-4370-BFC3-C1CB96E1E3B2}"/>
          </ac:spMkLst>
        </pc:spChg>
        <pc:spChg chg="mod">
          <ac:chgData name="Benedict Fisher" userId="5e3bd048-8146-4653-b77a-8419c78f1092" providerId="ADAL" clId="{C8DDD0E6-4014-4FF3-87CD-4F5877D6A727}" dt="2021-05-15T10:52:12.242" v="64" actId="20577"/>
          <ac:spMkLst>
            <pc:docMk/>
            <pc:sldMk cId="2111887468" sldId="757"/>
            <ac:spMk id="5" creationId="{36407B90-76BE-4C66-8C52-FF840A675E9E}"/>
          </ac:spMkLst>
        </pc:spChg>
        <pc:spChg chg="mod">
          <ac:chgData name="Benedict Fisher" userId="5e3bd048-8146-4653-b77a-8419c78f1092" providerId="ADAL" clId="{C8DDD0E6-4014-4FF3-87CD-4F5877D6A727}" dt="2021-05-15T10:52:21.361" v="67" actId="1076"/>
          <ac:spMkLst>
            <pc:docMk/>
            <pc:sldMk cId="2111887468" sldId="757"/>
            <ac:spMk id="6" creationId="{A08D9FDB-5470-45AC-9F48-D3254CC7E135}"/>
          </ac:spMkLst>
        </pc:spChg>
        <pc:picChg chg="mod">
          <ac:chgData name="Benedict Fisher" userId="5e3bd048-8146-4653-b77a-8419c78f1092" providerId="ADAL" clId="{C8DDD0E6-4014-4FF3-87CD-4F5877D6A727}" dt="2021-05-15T10:52:17.351" v="65" actId="1076"/>
          <ac:picMkLst>
            <pc:docMk/>
            <pc:sldMk cId="2111887468" sldId="757"/>
            <ac:picMk id="9" creationId="{8A17D5EA-04BF-4F00-B097-57B2DC140973}"/>
          </ac:picMkLst>
        </pc:picChg>
        <pc:picChg chg="mod">
          <ac:chgData name="Benedict Fisher" userId="5e3bd048-8146-4653-b77a-8419c78f1092" providerId="ADAL" clId="{C8DDD0E6-4014-4FF3-87CD-4F5877D6A727}" dt="2021-05-15T10:52:19.393" v="66" actId="1076"/>
          <ac:picMkLst>
            <pc:docMk/>
            <pc:sldMk cId="2111887468" sldId="757"/>
            <ac:picMk id="10" creationId="{63B611C5-58B0-4140-B589-6E0A4F6711F4}"/>
          </ac:picMkLst>
        </pc:picChg>
        <pc:picChg chg="mod">
          <ac:chgData name="Benedict Fisher" userId="5e3bd048-8146-4653-b77a-8419c78f1092" providerId="ADAL" clId="{C8DDD0E6-4014-4FF3-87CD-4F5877D6A727}" dt="2021-05-15T10:51:47.706" v="13" actId="1076"/>
          <ac:picMkLst>
            <pc:docMk/>
            <pc:sldMk cId="2111887468" sldId="757"/>
            <ac:picMk id="12" creationId="{B95E2C4D-99D5-402D-9A8B-E03476DD4BCD}"/>
          </ac:picMkLst>
        </pc:picChg>
        <pc:picChg chg="mod">
          <ac:chgData name="Benedict Fisher" userId="5e3bd048-8146-4653-b77a-8419c78f1092" providerId="ADAL" clId="{C8DDD0E6-4014-4FF3-87CD-4F5877D6A727}" dt="2021-05-15T10:52:33.478" v="68" actId="1076"/>
          <ac:picMkLst>
            <pc:docMk/>
            <pc:sldMk cId="2111887468" sldId="757"/>
            <ac:picMk id="14" creationId="{AC440103-8CA8-43E7-A1C2-F297C2DB0E0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 2 only after passing SQE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0" name="Google Shape;100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0" name="Google Shape;100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549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7" name="Google Shape;107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7" name="Google Shape;107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3344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14" name="Google Shape;114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1" name="Google Shape;121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70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Sign off to confirm completion of QWE, not to assess that standard has been met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Focus on developing the competences in the Statement of Solicitor Competence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07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GB" dirty="0"/>
            </a:br>
            <a:endParaRPr dirty="0"/>
          </a:p>
        </p:txBody>
      </p:sp>
      <p:sp>
        <p:nvSpPr>
          <p:cNvPr id="65" name="Google Shape;6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2" name="Google Shape;72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72" name="Google Shape;72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2145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Yiannis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8605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228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86" name="Google Shape;86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Zoe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GB" dirty="0"/>
            </a:br>
            <a:endParaRPr dirty="0"/>
          </a:p>
        </p:txBody>
      </p:sp>
      <p:sp>
        <p:nvSpPr>
          <p:cNvPr id="93" name="Google Shape;93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683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  <a:defRPr sz="22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0"/>
          <p:cNvSpPr txBox="1">
            <a:spLocks noGrp="1"/>
          </p:cNvSpPr>
          <p:nvPr>
            <p:ph type="title"/>
          </p:nvPr>
        </p:nvSpPr>
        <p:spPr>
          <a:xfrm rot="5400000">
            <a:off x="5621537" y="1492449"/>
            <a:ext cx="4692253" cy="1895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body" idx="1"/>
          </p:nvPr>
        </p:nvSpPr>
        <p:spPr>
          <a:xfrm rot="5400000">
            <a:off x="1753593" y="-327620"/>
            <a:ext cx="4692253" cy="5535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3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body" idx="1"/>
          </p:nvPr>
        </p:nvSpPr>
        <p:spPr>
          <a:xfrm>
            <a:off x="1331913" y="1428750"/>
            <a:ext cx="37147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2"/>
          </p:nvPr>
        </p:nvSpPr>
        <p:spPr>
          <a:xfrm>
            <a:off x="5199064" y="1428750"/>
            <a:ext cx="3716337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E1B34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body" idx="1"/>
          </p:nvPr>
        </p:nvSpPr>
        <p:spPr>
          <a:xfrm rot="5400000">
            <a:off x="2893218" y="-1223168"/>
            <a:ext cx="3357563" cy="864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9" descr="I:\red-banner.jp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19" descr="I:\mydocs\Images\logos\sra-white-logo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qe.sra.org.uk/help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qe.sra.org.u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5646" y="66883"/>
            <a:ext cx="4939868" cy="987573"/>
          </a:xfrm>
        </p:spPr>
        <p:txBody>
          <a:bodyPr spcFirstLastPara="1"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57957" y="1547484"/>
            <a:ext cx="4343603" cy="303534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single, robust, examination all aspiring solicitors will have to take</a:t>
            </a: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5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 be introduced 1 September 2021</a:t>
            </a: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500" dirty="0"/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500" dirty="0"/>
              <a:t>Everyone will meet the same high standards in a consistent way</a:t>
            </a:r>
            <a:endParaRPr lang="en-US" sz="15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171438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</a:pPr>
            <a:endParaRPr lang="en-US" sz="15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884" indent="-171446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15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 will no longer specify routes to admission as a solicitor</a:t>
            </a:r>
          </a:p>
          <a:p>
            <a:pPr marL="342884" indent="-171446" algn="ctr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5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342884" indent="-171446" algn="ctr" defTabSz="914378" fontAlgn="base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1500" dirty="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5" y="1451372"/>
            <a:ext cx="3405955" cy="331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5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Assessment dates update – SQE1 </a:t>
            </a:r>
            <a:endParaRPr dirty="0"/>
          </a:p>
        </p:txBody>
      </p:sp>
      <p:sp>
        <p:nvSpPr>
          <p:cNvPr id="103" name="Google Shape;103;p35"/>
          <p:cNvSpPr txBox="1">
            <a:spLocks noGrp="1"/>
          </p:cNvSpPr>
          <p:nvPr>
            <p:ph type="body" idx="1"/>
          </p:nvPr>
        </p:nvSpPr>
        <p:spPr>
          <a:xfrm>
            <a:off x="251520" y="1342840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Regular pattern of SQE1 dates from 2023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Two sittings in 2023 - January and July 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Continue to monitor demand for introducing additional SQE1 sittings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Add sittings when appropriate, for example, in April and October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5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Assessment dates update – SQE2</a:t>
            </a:r>
            <a:endParaRPr dirty="0"/>
          </a:p>
        </p:txBody>
      </p:sp>
      <p:sp>
        <p:nvSpPr>
          <p:cNvPr id="103" name="Google Shape;103;p35"/>
          <p:cNvSpPr txBox="1">
            <a:spLocks noGrp="1"/>
          </p:cNvSpPr>
          <p:nvPr>
            <p:ph type="body" idx="1"/>
          </p:nvPr>
        </p:nvSpPr>
        <p:spPr>
          <a:xfrm>
            <a:off x="251520" y="1280019"/>
            <a:ext cx="7552291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Regular pattern of SQE2 dates from 2023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Two sittings in 2023 - in April and July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Rising to three SQE2 sittings in 2024 (January, April and July)</a:t>
            </a:r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Ultimately four SQE2 sittings (January, April, July, and October) when appropriate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091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6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 assessment dates update </a:t>
            </a:r>
            <a:endParaRPr/>
          </a:p>
        </p:txBody>
      </p:sp>
      <p:sp>
        <p:nvSpPr>
          <p:cNvPr id="110" name="Google Shape;110;p36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Candidate journey: allows candidates that pass SQE1 to book the next available sitting of SQE2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Certainty: as far as possible aiming to start assessments for each relevant assessment window as follows: </a:t>
            </a: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SQE1: third week of the month </a:t>
            </a: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SQE2: final week of the month</a:t>
            </a:r>
            <a:endParaRPr dirty="0"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6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SQE assessment dates update </a:t>
            </a:r>
            <a:endParaRPr/>
          </a:p>
        </p:txBody>
      </p:sp>
      <p:sp>
        <p:nvSpPr>
          <p:cNvPr id="110" name="Google Shape;110;p36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Advance notice: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lvl="1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Courier New" panose="02070309020205020404" pitchFamily="49" charset="0"/>
              <a:buChar char="o"/>
            </a:pPr>
            <a:r>
              <a:rPr lang="en-GB" dirty="0"/>
              <a:t>Assessment dates: 12 months in advance</a:t>
            </a:r>
            <a:endParaRPr dirty="0"/>
          </a:p>
          <a:p>
            <a:pPr lvl="1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Courier New" panose="02070309020205020404" pitchFamily="49" charset="0"/>
              <a:buChar char="o"/>
            </a:pPr>
            <a:r>
              <a:rPr lang="en-GB" dirty="0"/>
              <a:t>New assessment window: 18 months in advance</a:t>
            </a:r>
            <a:endParaRPr dirty="0"/>
          </a:p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9995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7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Results timings </a:t>
            </a:r>
            <a:endParaRPr/>
          </a:p>
        </p:txBody>
      </p:sp>
      <p:sp>
        <p:nvSpPr>
          <p:cNvPr id="117" name="Google Shape;117;p37"/>
          <p:cNvSpPr txBox="1">
            <a:spLocks noGrp="1"/>
          </p:cNvSpPr>
          <p:nvPr>
            <p:ph type="body" idx="1"/>
          </p:nvPr>
        </p:nvSpPr>
        <p:spPr>
          <a:xfrm>
            <a:off x="251520" y="1419622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SQE1 </a:t>
            </a:r>
            <a:endParaRPr dirty="0"/>
          </a:p>
          <a:p>
            <a:pPr marL="800100" lvl="1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Courier New" panose="02070309020205020404" pitchFamily="49" charset="0"/>
              <a:buChar char="o"/>
            </a:pPr>
            <a:r>
              <a:rPr lang="en-GB" dirty="0"/>
              <a:t>6-10 weeks 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SQE2</a:t>
            </a:r>
            <a:endParaRPr dirty="0"/>
          </a:p>
          <a:p>
            <a:pPr marL="800100" lvl="1" indent="-3429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ct val="90000"/>
              <a:buFont typeface="Courier New" panose="02070309020205020404" pitchFamily="49" charset="0"/>
              <a:buChar char="o"/>
            </a:pPr>
            <a:r>
              <a:rPr lang="en-GB" dirty="0"/>
              <a:t>14-18 weeks 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8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Help and support </a:t>
            </a:r>
            <a:endParaRPr/>
          </a:p>
        </p:txBody>
      </p:sp>
      <p:pic>
        <p:nvPicPr>
          <p:cNvPr id="124" name="Google Shape;124;p38"/>
          <p:cNvPicPr preferRelativeResize="0"/>
          <p:nvPr/>
        </p:nvPicPr>
        <p:blipFill rotWithShape="1">
          <a:blip r:embed="rId3">
            <a:alphaModFix/>
          </a:blip>
          <a:srcRect b="9436"/>
          <a:stretch/>
        </p:blipFill>
        <p:spPr>
          <a:xfrm>
            <a:off x="2073105" y="1974441"/>
            <a:ext cx="4222994" cy="28387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335761-7817-4E5E-84E9-A552F8F06CEF}"/>
              </a:ext>
            </a:extLst>
          </p:cNvPr>
          <p:cNvSpPr txBox="1"/>
          <p:nvPr/>
        </p:nvSpPr>
        <p:spPr>
          <a:xfrm>
            <a:off x="1724099" y="1233895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sqe.sra.org.uk/help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0" y="195263"/>
            <a:ext cx="7395963" cy="85725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309904" y="2380504"/>
            <a:ext cx="2145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>
                <a:solidFill>
                  <a:schemeClr val="bg2"/>
                </a:solidFill>
              </a:rPr>
              <a:t>For info or queries on SQE assessment:</a:t>
            </a:r>
          </a:p>
          <a:p>
            <a:pPr algn="ctr"/>
            <a:r>
              <a:rPr lang="en-GB" sz="2100" dirty="0">
                <a:solidFill>
                  <a:srgbClr val="B10035"/>
                </a:solidFill>
              </a:rPr>
              <a:t>sqe.sra.org.uk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2269078" y="3835873"/>
            <a:ext cx="292415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For info about wider qualification</a:t>
            </a:r>
          </a:p>
          <a:p>
            <a:pPr algn="ctr"/>
            <a:r>
              <a:rPr lang="en-GB" sz="2100" dirty="0">
                <a:solidFill>
                  <a:srgbClr val="B10035"/>
                </a:solidFill>
              </a:rPr>
              <a:t>sra.org.uk/sqe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4821289" y="2494050"/>
            <a:ext cx="2046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Join our SQE </a:t>
            </a:r>
            <a:r>
              <a:rPr lang="en-GB" sz="2100" dirty="0">
                <a:solidFill>
                  <a:srgbClr val="B10035"/>
                </a:solidFill>
              </a:rPr>
              <a:t>LinkedIn group</a:t>
            </a: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90326" y="1324313"/>
            <a:ext cx="1117250" cy="1117250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7703" y="1173368"/>
            <a:ext cx="1207136" cy="1207136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68449" y="2863382"/>
            <a:ext cx="1139414" cy="1139414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00360" y="2878070"/>
            <a:ext cx="830425" cy="8304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5844674" y="3708495"/>
            <a:ext cx="314179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Monthly SQE </a:t>
            </a:r>
          </a:p>
          <a:p>
            <a:pPr algn="ctr"/>
            <a:r>
              <a:rPr lang="en-GB" sz="2100" dirty="0"/>
              <a:t>Update bulletin  </a:t>
            </a:r>
            <a:r>
              <a:rPr lang="en-GB" sz="2100" dirty="0">
                <a:solidFill>
                  <a:srgbClr val="B10035"/>
                </a:solidFill>
              </a:rPr>
              <a:t>sra.org.uk/sqeupdate </a:t>
            </a:r>
          </a:p>
        </p:txBody>
      </p:sp>
    </p:spTree>
    <p:extLst>
      <p:ext uri="{BB962C8B-B14F-4D97-AF65-F5344CB8AC3E}">
        <p14:creationId xmlns:p14="http://schemas.microsoft.com/office/powerpoint/2010/main" val="211188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8" y="51470"/>
            <a:ext cx="6408712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Qualifying work experience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" y="1168847"/>
            <a:ext cx="8458200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9E1B34"/>
              </a:buClr>
              <a:defRPr/>
            </a:pPr>
            <a:r>
              <a:rPr lang="en-GB" sz="210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 least 2 years’ experience of legal services, confirmed by a solicitor</a:t>
            </a: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650" kern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685800">
              <a:buClr>
                <a:srgbClr val="9E1B34"/>
              </a:buClr>
              <a:defRPr/>
            </a:pPr>
            <a:endParaRPr lang="en-GB" sz="1800" kern="1200" dirty="0">
              <a:ea typeface="+mn-ea"/>
              <a:cs typeface="+mn-cs"/>
            </a:endParaRPr>
          </a:p>
          <a:p>
            <a:pPr marL="342884" indent="-342884" defTabSz="685800">
              <a:buClr>
                <a:srgbClr val="9E1B34"/>
              </a:buClr>
              <a:buFont typeface="Arial" panose="020B0604020202020204" pitchFamily="34" charset="0"/>
              <a:buChar char="•"/>
              <a:defRPr/>
            </a:pPr>
            <a:endParaRPr lang="en-GB" sz="1800" kern="1200" dirty="0"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CE917F-05FA-4987-81FE-800628C22452}"/>
              </a:ext>
            </a:extLst>
          </p:cNvPr>
          <p:cNvSpPr txBox="1"/>
          <p:nvPr/>
        </p:nvSpPr>
        <p:spPr>
          <a:xfrm>
            <a:off x="1590923" y="4251983"/>
            <a:ext cx="71587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9E1B34"/>
              </a:buClr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requirement for 3 practice areas</a:t>
            </a:r>
          </a:p>
          <a:p>
            <a:pPr defTabSz="685800">
              <a:buClrTx/>
              <a:defRPr/>
            </a:pPr>
            <a:endParaRPr lang="en-GB" sz="1350" kern="1200" dirty="0">
              <a:ea typeface="+mn-ea"/>
              <a:cs typeface="+mn-cs"/>
            </a:endParaRPr>
          </a:p>
        </p:txBody>
      </p:sp>
      <p:pic>
        <p:nvPicPr>
          <p:cNvPr id="4" name="Graphic 3" descr="City">
            <a:extLst>
              <a:ext uri="{FF2B5EF4-FFF2-40B4-BE49-F238E27FC236}">
                <a16:creationId xmlns:a16="http://schemas.microsoft.com/office/drawing/2014/main" id="{BE6D43B6-49CF-4405-9D4B-360A1AB97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1503" y="2517470"/>
            <a:ext cx="748309" cy="748309"/>
          </a:xfrm>
          <a:prstGeom prst="rect">
            <a:avLst/>
          </a:prstGeom>
        </p:spPr>
      </p:pic>
      <p:pic>
        <p:nvPicPr>
          <p:cNvPr id="7" name="Graphic 6" descr="Boardroom">
            <a:extLst>
              <a:ext uri="{FF2B5EF4-FFF2-40B4-BE49-F238E27FC236}">
                <a16:creationId xmlns:a16="http://schemas.microsoft.com/office/drawing/2014/main" id="{4A9E1362-0DDC-4288-A764-8540189C5B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7164" y="4051866"/>
            <a:ext cx="748309" cy="74830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28DD2B-5A69-4BE6-9145-C5D224066C77}"/>
              </a:ext>
            </a:extLst>
          </p:cNvPr>
          <p:cNvSpPr txBox="1"/>
          <p:nvPr/>
        </p:nvSpPr>
        <p:spPr>
          <a:xfrm>
            <a:off x="1590925" y="1900139"/>
            <a:ext cx="743551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Tx/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Working in law clinics and law firms, as a paralegal and a trainee</a:t>
            </a:r>
          </a:p>
          <a:p>
            <a:pPr defTabSz="685800">
              <a:buClrTx/>
              <a:defRPr/>
            </a:pPr>
            <a:endParaRPr lang="en-GB" sz="1350" kern="1200" dirty="0"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C58CF0-58A6-40C4-81FE-3FD0C85F3C97}"/>
              </a:ext>
            </a:extLst>
          </p:cNvPr>
          <p:cNvSpPr txBox="1"/>
          <p:nvPr/>
        </p:nvSpPr>
        <p:spPr>
          <a:xfrm>
            <a:off x="1590924" y="2687898"/>
            <a:ext cx="755307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Tx/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more than 4 different organisations – can be abroad</a:t>
            </a:r>
          </a:p>
          <a:p>
            <a:pPr defTabSz="685800">
              <a:buClrTx/>
              <a:defRPr/>
            </a:pPr>
            <a:r>
              <a:rPr lang="en-GB" sz="1950" kern="1200" dirty="0">
                <a:ea typeface="+mn-ea"/>
                <a:cs typeface="+mn-cs"/>
              </a:rPr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12B9EE-F644-421C-A030-271673CC0E89}"/>
              </a:ext>
            </a:extLst>
          </p:cNvPr>
          <p:cNvSpPr txBox="1"/>
          <p:nvPr/>
        </p:nvSpPr>
        <p:spPr>
          <a:xfrm>
            <a:off x="1590923" y="3366066"/>
            <a:ext cx="685463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buClr>
                <a:srgbClr val="9E1B34"/>
              </a:buClr>
              <a:defRPr/>
            </a:pPr>
            <a:r>
              <a:rPr lang="en-GB" sz="1950" kern="12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Delivering legal services; developing some or all of required competences</a:t>
            </a:r>
          </a:p>
          <a:p>
            <a:pPr defTabSz="685800">
              <a:buClrTx/>
              <a:defRPr/>
            </a:pPr>
            <a:endParaRPr lang="en-GB" sz="1350" kern="1200" dirty="0">
              <a:ea typeface="+mn-ea"/>
              <a:cs typeface="+mn-cs"/>
            </a:endParaRPr>
          </a:p>
        </p:txBody>
      </p:sp>
      <p:pic>
        <p:nvPicPr>
          <p:cNvPr id="5" name="Graphic 4" descr="Handshake with solid fill">
            <a:extLst>
              <a:ext uri="{FF2B5EF4-FFF2-40B4-BE49-F238E27FC236}">
                <a16:creationId xmlns:a16="http://schemas.microsoft.com/office/drawing/2014/main" id="{8C87DACD-E1F9-48D8-88B1-94741362E0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2757" y="3366066"/>
            <a:ext cx="685800" cy="685800"/>
          </a:xfrm>
          <a:prstGeom prst="rect">
            <a:avLst/>
          </a:prstGeom>
        </p:spPr>
      </p:pic>
      <p:pic>
        <p:nvPicPr>
          <p:cNvPr id="15" name="Graphic 14" descr="Group of men with solid fill">
            <a:extLst>
              <a:ext uri="{FF2B5EF4-FFF2-40B4-BE49-F238E27FC236}">
                <a16:creationId xmlns:a16="http://schemas.microsoft.com/office/drawing/2014/main" id="{798B277D-956C-41EB-8248-63635754AFA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2757" y="1672473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58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 website </a:t>
            </a:r>
            <a:endParaRPr dirty="0"/>
          </a:p>
        </p:txBody>
      </p:sp>
      <p:sp>
        <p:nvSpPr>
          <p:cNvPr id="68" name="Google Shape;68;p2"/>
          <p:cNvSpPr txBox="1">
            <a:spLocks noGrp="1"/>
          </p:cNvSpPr>
          <p:nvPr>
            <p:ph type="body" idx="1"/>
          </p:nvPr>
        </p:nvSpPr>
        <p:spPr>
          <a:xfrm>
            <a:off x="251520" y="1280019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Launched 11 May -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sqe.sra.org.uk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Source of all SQE assessment related information for all stakeholders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Designed with candidate and other stakeholder input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1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630353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 website – what is covers</a:t>
            </a:r>
            <a:endParaRPr dirty="0"/>
          </a:p>
        </p:txBody>
      </p:sp>
      <p:sp>
        <p:nvSpPr>
          <p:cNvPr id="75" name="Google Shape;75;p31"/>
          <p:cNvSpPr txBox="1">
            <a:spLocks noGrp="1"/>
          </p:cNvSpPr>
          <p:nvPr>
            <p:ph type="body" idx="1"/>
          </p:nvPr>
        </p:nvSpPr>
        <p:spPr>
          <a:xfrm>
            <a:off x="250825" y="1188880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What the SQE is</a:t>
            </a:r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endParaRPr lang="en-GB" sz="2300" dirty="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Preparation – 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Assessment Specifications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sample questions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dates of assessments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r>
              <a:rPr lang="en-GB" sz="2100" dirty="0"/>
              <a:t>what to expect on the day of assessments</a:t>
            </a:r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body" idx="1"/>
          </p:nvPr>
        </p:nvSpPr>
        <p:spPr>
          <a:xfrm>
            <a:off x="250825" y="1202840"/>
            <a:ext cx="8746592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Steps needed to take the SQE  </a:t>
            </a:r>
          </a:p>
          <a:p>
            <a:pPr lvl="1" indent="-374650">
              <a:spcBef>
                <a:spcPts val="48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GB" sz="2100" dirty="0"/>
              <a:t>registration and booking</a:t>
            </a:r>
          </a:p>
          <a:p>
            <a:pPr lvl="1" indent="-374650">
              <a:spcBef>
                <a:spcPts val="48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GB" sz="2100" dirty="0"/>
              <a:t>payment methods</a:t>
            </a:r>
          </a:p>
          <a:p>
            <a:pPr lvl="1" indent="-374650">
              <a:spcBef>
                <a:spcPts val="480"/>
              </a:spcBef>
              <a:buSzPct val="90000"/>
              <a:buFont typeface="Courier New" panose="02070309020205020404" pitchFamily="49" charset="0"/>
              <a:buChar char="o"/>
            </a:pPr>
            <a:r>
              <a:rPr lang="en-GB" sz="2100" dirty="0"/>
              <a:t>policies such as reasonable adjustments</a:t>
            </a:r>
          </a:p>
          <a:p>
            <a:pPr lvl="1" indent="-374650">
              <a:spcBef>
                <a:spcPts val="480"/>
              </a:spcBef>
              <a:buSzPts val="2300"/>
              <a:buFont typeface="Arial"/>
              <a:buChar char="•"/>
            </a:pPr>
            <a:endParaRPr sz="2100" dirty="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After the assessment – results, booking next assessment</a:t>
            </a:r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endParaRPr lang="en-GB" sz="2300" dirty="0"/>
          </a:p>
          <a:p>
            <a:pPr marL="457200" lvl="0" indent="-3746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en-GB" sz="2300" dirty="0"/>
              <a:t>Help and support – candidate services team, policies </a:t>
            </a:r>
            <a:endParaRPr sz="2300"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  <p:sp>
        <p:nvSpPr>
          <p:cNvPr id="7" name="Google Shape;74;p31">
            <a:extLst>
              <a:ext uri="{FF2B5EF4-FFF2-40B4-BE49-F238E27FC236}">
                <a16:creationId xmlns:a16="http://schemas.microsoft.com/office/drawing/2014/main" id="{2FD60584-5B7F-4F99-B3C0-48A6386AB41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6303538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SQE website – what is covers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38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>
            <a:off x="250825" y="119075"/>
            <a:ext cx="5862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Registration and booking </a:t>
            </a:r>
            <a:endParaRPr dirty="0"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Registration will open in early/mid July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sz="2200" dirty="0"/>
              <a:t>Individual candidate must create an SQE account</a:t>
            </a:r>
            <a:endParaRPr sz="2200" dirty="0"/>
          </a:p>
          <a:p>
            <a:pPr marL="914400" lvl="1" indent="-3683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Pre-booking steps</a:t>
            </a:r>
          </a:p>
          <a:p>
            <a:pPr lvl="2" indent="-368300">
              <a:spcBef>
                <a:spcPts val="440"/>
              </a:spcBef>
              <a:buSzPts val="2200"/>
              <a:buChar char="–"/>
            </a:pPr>
            <a:r>
              <a:rPr lang="en-GB" dirty="0"/>
              <a:t>diversity survey</a:t>
            </a:r>
          </a:p>
          <a:p>
            <a:pPr lvl="2" indent="-368300">
              <a:spcBef>
                <a:spcPts val="440"/>
              </a:spcBef>
              <a:buSzPts val="2200"/>
              <a:buChar char="–"/>
            </a:pPr>
            <a:r>
              <a:rPr lang="en-GB" dirty="0"/>
              <a:t>registering exemptions</a:t>
            </a:r>
          </a:p>
          <a:p>
            <a:pPr lvl="2" indent="-368300">
              <a:spcBef>
                <a:spcPts val="440"/>
              </a:spcBef>
              <a:buSzPts val="2200"/>
              <a:buChar char="–"/>
            </a:pPr>
            <a:r>
              <a:rPr lang="en-GB" dirty="0"/>
              <a:t>requesting reasonable adjustments</a:t>
            </a: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>
            <a:off x="250825" y="119075"/>
            <a:ext cx="6017352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Registration and booking </a:t>
            </a:r>
            <a:endParaRPr dirty="0"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Nov SQE1 bookings to open later in July 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dirty="0"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We will alert the market when registration and booking will be open via the website and social media </a:t>
            </a: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1634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3"/>
          <p:cNvSpPr txBox="1">
            <a:spLocks noGrp="1"/>
          </p:cNvSpPr>
          <p:nvPr>
            <p:ph type="title"/>
          </p:nvPr>
        </p:nvSpPr>
        <p:spPr>
          <a:xfrm>
            <a:off x="369488" y="84174"/>
            <a:ext cx="5980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Employer / training provider booking and payment </a:t>
            </a:r>
            <a:endParaRPr dirty="0"/>
          </a:p>
        </p:txBody>
      </p:sp>
      <p:sp>
        <p:nvSpPr>
          <p:cNvPr id="89" name="Google Shape;89;p33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695269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sz="2000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Bulk purchase vouchers and issue to </a:t>
            </a:r>
            <a:r>
              <a:rPr lang="en-GB" sz="2000" dirty="0"/>
              <a:t>candidates</a:t>
            </a:r>
            <a:endParaRPr sz="2000" dirty="0"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</a:pPr>
            <a:r>
              <a:rPr lang="en-GB" sz="2000" dirty="0"/>
              <a:t>Using card payment, no credit check</a:t>
            </a:r>
            <a:endParaRPr sz="2000" dirty="0"/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</a:pPr>
            <a:r>
              <a:rPr lang="en-GB" sz="2000" dirty="0"/>
              <a:t>via CS team, credit check and invoiced</a:t>
            </a:r>
          </a:p>
          <a:p>
            <a: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</a:pP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sz="2000" dirty="0"/>
              <a:t>Bulk bookings via CS team, credit checked and invoiced</a:t>
            </a:r>
          </a:p>
          <a:p>
            <a: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sz="2000" dirty="0"/>
          </a:p>
          <a:p>
            <a:pPr marL="457200" lvl="0" indent="-39370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600"/>
              <a:buChar char="•"/>
            </a:pPr>
            <a:r>
              <a:rPr lang="en-GB" sz="2000" dirty="0"/>
              <a:t>Employers and training providers can request credit checks and processed when </a:t>
            </a:r>
            <a:r>
              <a:rPr lang="en-GB" sz="2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registration opens</a:t>
            </a:r>
            <a:endParaRPr lang="en-GB" sz="2000" dirty="0"/>
          </a:p>
          <a:p>
            <a:pPr marL="45720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4"/>
          <p:cNvSpPr txBox="1">
            <a:spLocks noGrp="1"/>
          </p:cNvSpPr>
          <p:nvPr>
            <p:ph type="title"/>
          </p:nvPr>
        </p:nvSpPr>
        <p:spPr>
          <a:xfrm>
            <a:off x="251520" y="195486"/>
            <a:ext cx="6769124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Assessment dates update </a:t>
            </a:r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body" idx="1"/>
          </p:nvPr>
        </p:nvSpPr>
        <p:spPr>
          <a:xfrm>
            <a:off x="251520" y="1210217"/>
            <a:ext cx="8209284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SQE1 dates for 2021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</a:pPr>
            <a:r>
              <a:rPr lang="en-GB" dirty="0"/>
              <a:t>8 November (FLK1)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Font typeface="Arial"/>
              <a:buChar char="–"/>
            </a:pPr>
            <a:r>
              <a:rPr lang="en-GB" dirty="0"/>
              <a:t>11 November (FLK2)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endParaRPr lang="en-GB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GB" dirty="0"/>
              <a:t>First SQE2 will be in April 2022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Written part: 11-13 April 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Oral part, first sitting: 19-20 April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200"/>
              <a:buChar char="–"/>
            </a:pPr>
            <a:r>
              <a:rPr lang="en-GB" dirty="0"/>
              <a:t>Oral part, second sitting: 21-22 April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endParaRPr lang="en-GB"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652</Words>
  <Application>Microsoft Office PowerPoint</Application>
  <PresentationFormat>On-screen Show (16:9)</PresentationFormat>
  <Paragraphs>151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Default Design</vt:lpstr>
      <vt:lpstr>What is the SQE?</vt:lpstr>
      <vt:lpstr>Qualifying work experience</vt:lpstr>
      <vt:lpstr>SQE website </vt:lpstr>
      <vt:lpstr>SQE website – what is covers</vt:lpstr>
      <vt:lpstr>SQE website – what is covers</vt:lpstr>
      <vt:lpstr>Registration and booking </vt:lpstr>
      <vt:lpstr>Registration and booking </vt:lpstr>
      <vt:lpstr>Employer / training provider booking and payment </vt:lpstr>
      <vt:lpstr>Assessment dates update </vt:lpstr>
      <vt:lpstr>Assessment dates update – SQE1 </vt:lpstr>
      <vt:lpstr>Assessment dates update – SQE2</vt:lpstr>
      <vt:lpstr>SQE assessment dates update </vt:lpstr>
      <vt:lpstr>SQE assessment dates update </vt:lpstr>
      <vt:lpstr>Results timings </vt:lpstr>
      <vt:lpstr>Help and support 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implementation</dc:title>
  <dc:creator>Sarah-Jane Dean</dc:creator>
  <cp:lastModifiedBy>Benedict Fisher</cp:lastModifiedBy>
  <cp:revision>9</cp:revision>
  <dcterms:created xsi:type="dcterms:W3CDTF">2020-11-04T12:32:49Z</dcterms:created>
  <dcterms:modified xsi:type="dcterms:W3CDTF">2021-05-15T10:52:47Z</dcterms:modified>
</cp:coreProperties>
</file>