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75" r:id="rId5"/>
    <p:sldId id="379" r:id="rId6"/>
    <p:sldId id="301" r:id="rId7"/>
    <p:sldId id="304" r:id="rId8"/>
    <p:sldId id="305" r:id="rId9"/>
    <p:sldId id="315" r:id="rId10"/>
    <p:sldId id="318" r:id="rId11"/>
    <p:sldId id="268" r:id="rId12"/>
    <p:sldId id="272" r:id="rId13"/>
    <p:sldId id="269" r:id="rId14"/>
    <p:sldId id="270" r:id="rId15"/>
    <p:sldId id="265" r:id="rId16"/>
    <p:sldId id="405" r:id="rId17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7920" autoAdjust="0"/>
  </p:normalViewPr>
  <p:slideViewPr>
    <p:cSldViewPr>
      <p:cViewPr varScale="1">
        <p:scale>
          <a:sx n="77" d="100"/>
          <a:sy n="77" d="100"/>
        </p:scale>
        <p:origin x="1603" y="58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27676-55A6-4761-8608-57B6108CC803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FE36F-B076-4CD3-BAFE-3C47D2FE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01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4F30AF-DF9D-4FD4-9F68-559E4844A3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119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FE36F-B076-4CD3-BAFE-3C47D2FEAA3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56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FE36F-B076-4CD3-BAFE-3C47D2FEAA3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63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FE36F-B076-4CD3-BAFE-3C47D2FEAA3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85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FE36F-B076-4CD3-BAFE-3C47D2FEAA34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903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defTabSz="914400" rtl="0" eaLnBrk="1" latinLnBrk="0" hangingPunct="1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79D66E-B1E7-4DE5-884E-6F726265661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9273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79D66E-B1E7-4DE5-884E-6F726265661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868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6FCDC8-D68C-4F70-9601-3CEF7BA7ECB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02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E1E81-2D31-4458-B2A2-20869A6F261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889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6FCDC8-D68C-4F70-9601-3CEF7BA7ECB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934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E1E81-2D31-4458-B2A2-20869A6F261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674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FE36F-B076-4CD3-BAFE-3C47D2FEAA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164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FE36F-B076-4CD3-BAFE-3C47D2FEAA3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7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sv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svg"/><Relationship Id="rId5" Type="http://schemas.openxmlformats.org/officeDocument/2006/relationships/image" Target="../media/image50.png"/><Relationship Id="rId4" Type="http://schemas.openxmlformats.org/officeDocument/2006/relationships/image" Target="../media/image49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svg"/><Relationship Id="rId3" Type="http://schemas.openxmlformats.org/officeDocument/2006/relationships/hyperlink" Target="http://www.sra.org.uk/regs-resources" TargetMode="External"/><Relationship Id="rId7" Type="http://schemas.openxmlformats.org/officeDocument/2006/relationships/image" Target="../media/image5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svg"/><Relationship Id="rId5" Type="http://schemas.openxmlformats.org/officeDocument/2006/relationships/image" Target="../media/image54.png"/><Relationship Id="rId10" Type="http://schemas.openxmlformats.org/officeDocument/2006/relationships/image" Target="../media/image59.svg"/><Relationship Id="rId4" Type="http://schemas.openxmlformats.org/officeDocument/2006/relationships/hyperlink" Target="mailto:transparencyrules@sra.org.uk" TargetMode="External"/><Relationship Id="rId9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18" Type="http://schemas.openxmlformats.org/officeDocument/2006/relationships/image" Target="../media/image3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17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BDEB319-AEF9-4DD2-9976-8248C917D316}"/>
              </a:ext>
            </a:extLst>
          </p:cNvPr>
          <p:cNvSpPr/>
          <p:nvPr/>
        </p:nvSpPr>
        <p:spPr>
          <a:xfrm>
            <a:off x="369630" y="2715766"/>
            <a:ext cx="840473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dirty="0"/>
              <a:t>Natalie Darby, </a:t>
            </a:r>
            <a:r>
              <a:rPr lang="en-US" sz="2600"/>
              <a:t>Policy Manager </a:t>
            </a:r>
            <a:r>
              <a:rPr lang="en-US" sz="2600" dirty="0"/>
              <a:t>-</a:t>
            </a:r>
            <a:r>
              <a:rPr lang="en-US" sz="2600"/>
              <a:t> </a:t>
            </a:r>
            <a:r>
              <a:rPr lang="en-US" sz="2600" dirty="0"/>
              <a:t>Regulatory Policy</a:t>
            </a:r>
          </a:p>
          <a:p>
            <a:pPr>
              <a:defRPr/>
            </a:pPr>
            <a:r>
              <a:rPr lang="en-US" sz="2600" dirty="0">
                <a:solidFill>
                  <a:srgbClr val="000000"/>
                </a:solidFill>
              </a:rPr>
              <a:t>Paul O’Hara, Regulatory Manager - Thematic Risk</a:t>
            </a:r>
            <a:endParaRPr lang="en-US" sz="2600" dirty="0"/>
          </a:p>
          <a:p>
            <a:pPr>
              <a:defRPr/>
            </a:pPr>
            <a:endParaRPr lang="en-US" sz="2600" dirty="0"/>
          </a:p>
          <a:p>
            <a:pPr>
              <a:defRPr/>
            </a:pPr>
            <a:endParaRPr lang="en-GB" sz="26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160960-1C98-403E-96ED-7F40A6E781F9}"/>
              </a:ext>
            </a:extLst>
          </p:cNvPr>
          <p:cNvSpPr/>
          <p:nvPr/>
        </p:nvSpPr>
        <p:spPr>
          <a:xfrm>
            <a:off x="899592" y="1323513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3600" b="1" dirty="0">
                <a:solidFill>
                  <a:srgbClr val="000000"/>
                </a:solidFill>
              </a:rPr>
              <a:t>The SRA's transparency rules - practical tips to help you comply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689327" cy="857250"/>
          </a:xfrm>
        </p:spPr>
        <p:txBody>
          <a:bodyPr/>
          <a:lstStyle/>
          <a:p>
            <a:r>
              <a:rPr lang="en-GB" dirty="0"/>
              <a:t>Good practice: what to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	    </a:t>
            </a:r>
            <a:r>
              <a:rPr lang="en-GB" b="1" dirty="0"/>
              <a:t>  </a:t>
            </a:r>
            <a:r>
              <a:rPr lang="en-US" dirty="0"/>
              <a:t>Be clear about VAT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      Complaint information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  </a:t>
            </a:r>
            <a:r>
              <a:rPr lang="en-US" b="1" dirty="0"/>
              <a:t>    </a:t>
            </a:r>
            <a:r>
              <a:rPr lang="en-US" dirty="0"/>
              <a:t>Location, location, location</a:t>
            </a:r>
            <a:endParaRPr lang="en-GB" dirty="0"/>
          </a:p>
        </p:txBody>
      </p:sp>
      <p:pic>
        <p:nvPicPr>
          <p:cNvPr id="5" name="Graphic 4" descr="Add">
            <a:extLst>
              <a:ext uri="{FF2B5EF4-FFF2-40B4-BE49-F238E27FC236}">
                <a16:creationId xmlns:a16="http://schemas.microsoft.com/office/drawing/2014/main" id="{A22FA88E-DB87-471B-9A5D-9D160C463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8914" y="1694858"/>
            <a:ext cx="755611" cy="755611"/>
          </a:xfrm>
          <a:prstGeom prst="rect">
            <a:avLst/>
          </a:prstGeom>
        </p:spPr>
      </p:pic>
      <p:pic>
        <p:nvPicPr>
          <p:cNvPr id="6" name="Graphic 5" descr="Internet">
            <a:extLst>
              <a:ext uri="{FF2B5EF4-FFF2-40B4-BE49-F238E27FC236}">
                <a16:creationId xmlns:a16="http://schemas.microsoft.com/office/drawing/2014/main" id="{30CDFB92-B1F3-4F90-94F4-6C012AF478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9519" y="3395662"/>
            <a:ext cx="914400" cy="914400"/>
          </a:xfrm>
          <a:prstGeom prst="rect">
            <a:avLst/>
          </a:prstGeom>
        </p:spPr>
      </p:pic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3A13BB59-8417-4E83-97B3-10759B8C8A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9519" y="25717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293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91566"/>
            <a:ext cx="6481415" cy="857250"/>
          </a:xfrm>
        </p:spPr>
        <p:txBody>
          <a:bodyPr/>
          <a:lstStyle/>
          <a:p>
            <a:r>
              <a:rPr lang="en-GB" dirty="0"/>
              <a:t>Good practice: what to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Finally…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Check and double check the information that you have published!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675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53858"/>
            <a:ext cx="7201496" cy="857250"/>
          </a:xfrm>
        </p:spPr>
        <p:txBody>
          <a:bodyPr/>
          <a:lstStyle/>
          <a:p>
            <a:r>
              <a:rPr lang="en-GB" dirty="0"/>
              <a:t>What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Declarations exercise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  July 2020 – July 2021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  2,000 firms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  Confirm you are compliant with the rules</a:t>
            </a:r>
          </a:p>
        </p:txBody>
      </p:sp>
      <p:pic>
        <p:nvPicPr>
          <p:cNvPr id="5" name="Graphic 4" descr="Monthly calendar">
            <a:extLst>
              <a:ext uri="{FF2B5EF4-FFF2-40B4-BE49-F238E27FC236}">
                <a16:creationId xmlns:a16="http://schemas.microsoft.com/office/drawing/2014/main" id="{9471EFD4-B934-462A-8F46-A8A464419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5536" y="2209568"/>
            <a:ext cx="720080" cy="720080"/>
          </a:xfrm>
          <a:prstGeom prst="rect">
            <a:avLst/>
          </a:prstGeom>
        </p:spPr>
      </p:pic>
      <p:pic>
        <p:nvPicPr>
          <p:cNvPr id="6" name="Graphic 5" descr="Meeting">
            <a:extLst>
              <a:ext uri="{FF2B5EF4-FFF2-40B4-BE49-F238E27FC236}">
                <a16:creationId xmlns:a16="http://schemas.microsoft.com/office/drawing/2014/main" id="{3E13AB4C-03DC-4255-AEED-1C1DE866A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9532" y="3012368"/>
            <a:ext cx="792088" cy="792088"/>
          </a:xfrm>
          <a:prstGeom prst="rect">
            <a:avLst/>
          </a:prstGeom>
        </p:spPr>
      </p:pic>
      <p:pic>
        <p:nvPicPr>
          <p:cNvPr id="7" name="Graphic 6" descr="Signature">
            <a:extLst>
              <a:ext uri="{FF2B5EF4-FFF2-40B4-BE49-F238E27FC236}">
                <a16:creationId xmlns:a16="http://schemas.microsoft.com/office/drawing/2014/main" id="{338DF3DF-6BD7-4ECB-A61F-AAE49F44A1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5536" y="3944187"/>
            <a:ext cx="692870" cy="69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711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91566"/>
            <a:ext cx="4895850" cy="857250"/>
          </a:xfrm>
        </p:spPr>
        <p:txBody>
          <a:bodyPr/>
          <a:lstStyle/>
          <a:p>
            <a:r>
              <a:rPr lang="en-GB" dirty="0"/>
              <a:t>Support available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           Online guidance and </a:t>
            </a:r>
            <a:r>
              <a:rPr lang="en-US" dirty="0">
                <a:solidFill>
                  <a:schemeClr val="tx1"/>
                </a:solidFill>
              </a:rPr>
              <a:t>FAQs –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sra.org.uk/regs-resources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E</a:t>
            </a:r>
            <a:r>
              <a:rPr lang="en-US" dirty="0">
                <a:solidFill>
                  <a:schemeClr val="tx1"/>
                </a:solidFill>
              </a:rPr>
              <a:t>mail: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transparencyrules@sra.org.uk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Professional Ethics helpline </a:t>
            </a:r>
          </a:p>
          <a:p>
            <a:endParaRPr lang="en-GB" dirty="0"/>
          </a:p>
        </p:txBody>
      </p:sp>
      <p:pic>
        <p:nvPicPr>
          <p:cNvPr id="6" name="Graphic 5" descr="Checklist">
            <a:extLst>
              <a:ext uri="{FF2B5EF4-FFF2-40B4-BE49-F238E27FC236}">
                <a16:creationId xmlns:a16="http://schemas.microsoft.com/office/drawing/2014/main" id="{2B9B920F-8AFB-4F0E-9DF6-66301669E0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7544" y="1275606"/>
            <a:ext cx="720080" cy="720080"/>
          </a:xfrm>
          <a:prstGeom prst="rect">
            <a:avLst/>
          </a:prstGeom>
        </p:spPr>
      </p:pic>
      <p:pic>
        <p:nvPicPr>
          <p:cNvPr id="7" name="Graphic 6" descr="Envelope">
            <a:extLst>
              <a:ext uri="{FF2B5EF4-FFF2-40B4-BE49-F238E27FC236}">
                <a16:creationId xmlns:a16="http://schemas.microsoft.com/office/drawing/2014/main" id="{08E9FD49-A94D-4556-B5AC-16EBEB4DBE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7925" y="2571750"/>
            <a:ext cx="720080" cy="720080"/>
          </a:xfrm>
          <a:prstGeom prst="rect">
            <a:avLst/>
          </a:prstGeom>
        </p:spPr>
      </p:pic>
      <p:pic>
        <p:nvPicPr>
          <p:cNvPr id="9" name="Graphic 8" descr="Call center">
            <a:extLst>
              <a:ext uri="{FF2B5EF4-FFF2-40B4-BE49-F238E27FC236}">
                <a16:creationId xmlns:a16="http://schemas.microsoft.com/office/drawing/2014/main" id="{D014B517-81D9-4ADB-8D73-E16F2C2E595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7979" y="3867894"/>
            <a:ext cx="680461" cy="68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11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9619" y="94796"/>
            <a:ext cx="684076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Better information: the problem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5A46BE-9532-4E64-A5DD-C32C600FEECD}"/>
              </a:ext>
            </a:extLst>
          </p:cNvPr>
          <p:cNvSpPr txBox="1"/>
          <p:nvPr/>
        </p:nvSpPr>
        <p:spPr>
          <a:xfrm>
            <a:off x="4778558" y="1721874"/>
            <a:ext cx="4243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Firms will do:</a:t>
            </a:r>
          </a:p>
        </p:txBody>
      </p:sp>
      <p:pic>
        <p:nvPicPr>
          <p:cNvPr id="19" name="Graphic 18" descr="Scales of justice">
            <a:extLst>
              <a:ext uri="{FF2B5EF4-FFF2-40B4-BE49-F238E27FC236}">
                <a16:creationId xmlns:a16="http://schemas.microsoft.com/office/drawing/2014/main" id="{4C838C58-5E07-4CEB-AA16-FEC162DAD7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6602" y="1237466"/>
            <a:ext cx="895666" cy="895666"/>
          </a:xfrm>
          <a:prstGeom prst="rect">
            <a:avLst/>
          </a:prstGeom>
        </p:spPr>
      </p:pic>
      <p:pic>
        <p:nvPicPr>
          <p:cNvPr id="20" name="Graphic 19" descr="Ribbon">
            <a:extLst>
              <a:ext uri="{FF2B5EF4-FFF2-40B4-BE49-F238E27FC236}">
                <a16:creationId xmlns:a16="http://schemas.microsoft.com/office/drawing/2014/main" id="{1854480E-DED3-4C5D-9A69-4B69309DAB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7868" y="3528513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DCDFA0-DB91-42F7-A8B0-2D13BA7DF4C8}"/>
              </a:ext>
            </a:extLst>
          </p:cNvPr>
          <p:cNvSpPr txBox="1"/>
          <p:nvPr/>
        </p:nvSpPr>
        <p:spPr>
          <a:xfrm>
            <a:off x="1331640" y="1275606"/>
            <a:ext cx="71790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Competition and Markets Authority – lack of information a problem for public and small businesses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People want to shop around – but only 1/5 firms were publishing price information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Not just price – want range of information to inform choices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867B13-3B5A-431A-81CD-65228B9D9AC5}"/>
              </a:ext>
            </a:extLst>
          </p:cNvPr>
          <p:cNvSpPr txBox="1"/>
          <p:nvPr/>
        </p:nvSpPr>
        <p:spPr>
          <a:xfrm>
            <a:off x="346602" y="2377124"/>
            <a:ext cx="914400" cy="924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srgbClr val="9E1B34"/>
                </a:solidFill>
                <a:effectLst/>
                <a:uLnTx/>
                <a:uFillTx/>
                <a:latin typeface="Arial"/>
                <a:ea typeface="SimHei" panose="02010609060101010101" pitchFamily="49" charset="-122"/>
                <a:cs typeface="+mn-cs"/>
              </a:rPr>
              <a:t>£</a:t>
            </a:r>
          </a:p>
        </p:txBody>
      </p:sp>
    </p:spTree>
    <p:extLst>
      <p:ext uri="{BB962C8B-B14F-4D97-AF65-F5344CB8AC3E}">
        <p14:creationId xmlns:p14="http://schemas.microsoft.com/office/powerpoint/2010/main" val="64563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84076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What we have done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4C9F33-1C07-4CFC-856E-8BEC1842B093}"/>
              </a:ext>
            </a:extLst>
          </p:cNvPr>
          <p:cNvSpPr txBox="1"/>
          <p:nvPr/>
        </p:nvSpPr>
        <p:spPr>
          <a:xfrm>
            <a:off x="275018" y="1131590"/>
            <a:ext cx="8621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Firms we regulate publish: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5A46BE-9532-4E64-A5DD-C32C600FEECD}"/>
              </a:ext>
            </a:extLst>
          </p:cNvPr>
          <p:cNvSpPr txBox="1"/>
          <p:nvPr/>
        </p:nvSpPr>
        <p:spPr>
          <a:xfrm>
            <a:off x="4778558" y="1721874"/>
            <a:ext cx="4243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Firms will do: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800C61A-8871-4E62-BBE0-BCB9A17073A8}"/>
              </a:ext>
            </a:extLst>
          </p:cNvPr>
          <p:cNvSpPr/>
          <p:nvPr/>
        </p:nvSpPr>
        <p:spPr bwMode="auto">
          <a:xfrm>
            <a:off x="275019" y="1129123"/>
            <a:ext cx="8684424" cy="1682231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D836DEE-260E-4E68-86D5-3BB665BF20EB}"/>
              </a:ext>
            </a:extLst>
          </p:cNvPr>
          <p:cNvSpPr/>
          <p:nvPr/>
        </p:nvSpPr>
        <p:spPr bwMode="auto">
          <a:xfrm>
            <a:off x="275019" y="2919477"/>
            <a:ext cx="8621260" cy="1815972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E027CB-DE49-44FA-98A0-1B20F94C5B26}"/>
              </a:ext>
            </a:extLst>
          </p:cNvPr>
          <p:cNvSpPr txBox="1"/>
          <p:nvPr/>
        </p:nvSpPr>
        <p:spPr>
          <a:xfrm>
            <a:off x="249619" y="2935454"/>
            <a:ext cx="8621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We </a:t>
            </a:r>
            <a:r>
              <a:rPr lang="en-GB" sz="2000" b="1" dirty="0"/>
              <a:t>have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:</a:t>
            </a:r>
          </a:p>
        </p:txBody>
      </p:sp>
      <p:pic>
        <p:nvPicPr>
          <p:cNvPr id="10" name="Graphic 9" descr="Monitor">
            <a:extLst>
              <a:ext uri="{FF2B5EF4-FFF2-40B4-BE49-F238E27FC236}">
                <a16:creationId xmlns:a16="http://schemas.microsoft.com/office/drawing/2014/main" id="{72F724FB-B8C8-438F-BE00-DF2680FDD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44077" y="3054096"/>
            <a:ext cx="896406" cy="9144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F41D175-2314-49BE-BC7D-4CAEAFE8792D}"/>
              </a:ext>
            </a:extLst>
          </p:cNvPr>
          <p:cNvSpPr txBox="1"/>
          <p:nvPr/>
        </p:nvSpPr>
        <p:spPr>
          <a:xfrm>
            <a:off x="5374172" y="3849797"/>
            <a:ext cx="3316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Launched the about firms and solicitors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4544EA-8CF5-4004-BBB3-958F3117856B}"/>
              </a:ext>
            </a:extLst>
          </p:cNvPr>
          <p:cNvSpPr txBox="1"/>
          <p:nvPr/>
        </p:nvSpPr>
        <p:spPr>
          <a:xfrm>
            <a:off x="766546" y="2224992"/>
            <a:ext cx="3143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Show price + description of key services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9D0D0CB-6EA3-46CA-A1AE-6E701B66FCCB}"/>
              </a:ext>
            </a:extLst>
          </p:cNvPr>
          <p:cNvSpPr txBox="1"/>
          <p:nvPr/>
        </p:nvSpPr>
        <p:spPr>
          <a:xfrm>
            <a:off x="184557" y="2202701"/>
            <a:ext cx="8593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		 </a:t>
            </a:r>
            <a:r>
              <a:rPr lang="en-GB" sz="1800" dirty="0">
                <a:solidFill>
                  <a:srgbClr val="000000"/>
                </a:solidFill>
              </a:rPr>
              <a:t>			Complaints procedure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(including to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		   			the Legal Ombudsman and to SRA)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C112EC7-2B2B-4BEB-82AF-CC42FBA6283F}"/>
              </a:ext>
            </a:extLst>
          </p:cNvPr>
          <p:cNvSpPr txBox="1"/>
          <p:nvPr/>
        </p:nvSpPr>
        <p:spPr>
          <a:xfrm>
            <a:off x="453163" y="4108121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Created a clickable logo </a:t>
            </a:r>
            <a:r>
              <a:rPr lang="en-GB" sz="1800" dirty="0">
                <a:solidFill>
                  <a:srgbClr val="000000"/>
                </a:solidFill>
              </a:rPr>
              <a:t>for firms to use on their website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35" name="Graphic 34" descr="Document">
            <a:extLst>
              <a:ext uri="{FF2B5EF4-FFF2-40B4-BE49-F238E27FC236}">
                <a16:creationId xmlns:a16="http://schemas.microsoft.com/office/drawing/2014/main" id="{424FB0A1-4051-4408-B1DF-570E65F4F0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94581" y="1438244"/>
            <a:ext cx="843512" cy="84351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FFD72F7-9029-4055-89A2-4C040DABCE1B}"/>
              </a:ext>
            </a:extLst>
          </p:cNvPr>
          <p:cNvSpPr txBox="1"/>
          <p:nvPr/>
        </p:nvSpPr>
        <p:spPr>
          <a:xfrm>
            <a:off x="2019740" y="1346738"/>
            <a:ext cx="898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srgbClr val="9E1B34"/>
                </a:solidFill>
                <a:effectLst/>
                <a:uLnTx/>
                <a:uFillTx/>
                <a:latin typeface="Arial"/>
                <a:ea typeface="SimHei" panose="02010609060101010101" pitchFamily="49" charset="-122"/>
                <a:cs typeface="+mn-cs"/>
              </a:rPr>
              <a:t>£</a:t>
            </a:r>
          </a:p>
        </p:txBody>
      </p:sp>
      <p:pic>
        <p:nvPicPr>
          <p:cNvPr id="38" name="Graphic 37" descr="Speech">
            <a:extLst>
              <a:ext uri="{FF2B5EF4-FFF2-40B4-BE49-F238E27FC236}">
                <a16:creationId xmlns:a16="http://schemas.microsoft.com/office/drawing/2014/main" id="{80F8B795-D4A6-4E4F-801D-CE7AB390D4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24528" y="1336224"/>
            <a:ext cx="1015955" cy="1015955"/>
          </a:xfrm>
          <a:prstGeom prst="rect">
            <a:avLst/>
          </a:prstGeom>
        </p:spPr>
      </p:pic>
      <p:pic>
        <p:nvPicPr>
          <p:cNvPr id="41" name="Graphic 40" descr="Ribbon">
            <a:extLst>
              <a:ext uri="{FF2B5EF4-FFF2-40B4-BE49-F238E27FC236}">
                <a16:creationId xmlns:a16="http://schemas.microsoft.com/office/drawing/2014/main" id="{ED2F4180-564D-4BCA-ADF3-189F9BC96F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97796" y="31354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1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970C-1BE1-4626-A5E9-E77C5A78E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40860"/>
            <a:ext cx="6769448" cy="857250"/>
          </a:xfrm>
        </p:spPr>
        <p:txBody>
          <a:bodyPr/>
          <a:lstStyle/>
          <a:p>
            <a:r>
              <a:rPr lang="en-GB" dirty="0"/>
              <a:t>Which services are covered? 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28B3D85-2BBD-4763-991A-17A467542856}"/>
              </a:ext>
            </a:extLst>
          </p:cNvPr>
          <p:cNvGrpSpPr/>
          <p:nvPr/>
        </p:nvGrpSpPr>
        <p:grpSpPr>
          <a:xfrm>
            <a:off x="120895" y="1347614"/>
            <a:ext cx="8781756" cy="1625406"/>
            <a:chOff x="110724" y="1347614"/>
            <a:chExt cx="8781756" cy="1625406"/>
          </a:xfrm>
        </p:grpSpPr>
        <p:pic>
          <p:nvPicPr>
            <p:cNvPr id="10" name="Graphic 9" descr="Taxi">
              <a:extLst>
                <a:ext uri="{FF2B5EF4-FFF2-40B4-BE49-F238E27FC236}">
                  <a16:creationId xmlns:a16="http://schemas.microsoft.com/office/drawing/2014/main" id="{CC72556F-2638-4B8E-9378-FA13F3836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954798" y="1416228"/>
              <a:ext cx="914400" cy="9144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E8614DC-9C38-490D-B002-80A253598CD1}"/>
                </a:ext>
              </a:extLst>
            </p:cNvPr>
            <p:cNvSpPr txBox="1"/>
            <p:nvPr/>
          </p:nvSpPr>
          <p:spPr>
            <a:xfrm>
              <a:off x="2276359" y="2357467"/>
              <a:ext cx="236764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 dirty="0">
                  <a:solidFill>
                    <a:srgbClr val="B50038"/>
                  </a:solidFill>
                </a:rPr>
                <a:t>Motoring offences </a:t>
              </a:r>
              <a:r>
                <a:rPr lang="en-GB" sz="1600" dirty="0"/>
                <a:t>(summary offences)</a:t>
              </a:r>
              <a:endParaRPr lang="en-US" sz="1600" dirty="0"/>
            </a:p>
          </p:txBody>
        </p:sp>
        <p:pic>
          <p:nvPicPr>
            <p:cNvPr id="8" name="Graphic 7" descr="House">
              <a:extLst>
                <a:ext uri="{FF2B5EF4-FFF2-40B4-BE49-F238E27FC236}">
                  <a16:creationId xmlns:a16="http://schemas.microsoft.com/office/drawing/2014/main" id="{A4CF0C10-3F65-4076-A5FF-4D73B8485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55576" y="1347614"/>
              <a:ext cx="914400" cy="91440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7932DFB-8CFA-4867-83DA-F5602BA27578}"/>
                </a:ext>
              </a:extLst>
            </p:cNvPr>
            <p:cNvSpPr txBox="1"/>
            <p:nvPr/>
          </p:nvSpPr>
          <p:spPr>
            <a:xfrm>
              <a:off x="110724" y="2330628"/>
              <a:ext cx="216024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 dirty="0">
                  <a:solidFill>
                    <a:srgbClr val="B50038"/>
                  </a:solidFill>
                </a:rPr>
                <a:t>Conveyancing</a:t>
              </a:r>
            </a:p>
            <a:p>
              <a:r>
                <a:rPr lang="en-GB" sz="1600" dirty="0"/>
                <a:t>(residential)</a:t>
              </a:r>
              <a:endParaRPr lang="en-US" sz="1600" dirty="0"/>
            </a:p>
          </p:txBody>
        </p:sp>
        <p:pic>
          <p:nvPicPr>
            <p:cNvPr id="12" name="Graphic 11" descr="Contract">
              <a:extLst>
                <a:ext uri="{FF2B5EF4-FFF2-40B4-BE49-F238E27FC236}">
                  <a16:creationId xmlns:a16="http://schemas.microsoft.com/office/drawing/2014/main" id="{0459C1FC-1914-4461-8D9E-6B7002817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186093" y="1347614"/>
              <a:ext cx="914400" cy="9144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43D1233-0569-4231-9AA7-30DD1FBA57B3}"/>
                </a:ext>
              </a:extLst>
            </p:cNvPr>
            <p:cNvSpPr txBox="1"/>
            <p:nvPr/>
          </p:nvSpPr>
          <p:spPr>
            <a:xfrm>
              <a:off x="4572000" y="2333481"/>
              <a:ext cx="216024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 dirty="0">
                  <a:solidFill>
                    <a:srgbClr val="B50038"/>
                  </a:solidFill>
                </a:rPr>
                <a:t>Probate </a:t>
              </a:r>
              <a:r>
                <a:rPr lang="en-GB" sz="1600" dirty="0"/>
                <a:t>(uncontested)</a:t>
              </a:r>
              <a:endParaRPr lang="en-US" sz="1600" dirty="0"/>
            </a:p>
          </p:txBody>
        </p:sp>
        <p:pic>
          <p:nvPicPr>
            <p:cNvPr id="14" name="Graphic 13" descr="World">
              <a:extLst>
                <a:ext uri="{FF2B5EF4-FFF2-40B4-BE49-F238E27FC236}">
                  <a16:creationId xmlns:a16="http://schemas.microsoft.com/office/drawing/2014/main" id="{80BB8EA3-7F22-4464-89D4-786C55DFE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7319109" y="1347614"/>
              <a:ext cx="914400" cy="914400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C7B3943-A7DD-4194-AC1A-4A8040589F4A}"/>
                </a:ext>
              </a:extLst>
            </p:cNvPr>
            <p:cNvSpPr txBox="1"/>
            <p:nvPr/>
          </p:nvSpPr>
          <p:spPr>
            <a:xfrm>
              <a:off x="6732240" y="2309495"/>
              <a:ext cx="216024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 dirty="0">
                  <a:solidFill>
                    <a:srgbClr val="B50038"/>
                  </a:solidFill>
                </a:rPr>
                <a:t>Immigration </a:t>
              </a:r>
              <a:r>
                <a:rPr lang="en-GB" sz="1600" dirty="0"/>
                <a:t>(excluding asylum)</a:t>
              </a:r>
              <a:endParaRPr lang="en-US" sz="1600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7F35A75-0211-4507-AED3-427F312C4D6F}"/>
              </a:ext>
            </a:extLst>
          </p:cNvPr>
          <p:cNvGrpSpPr/>
          <p:nvPr/>
        </p:nvGrpSpPr>
        <p:grpSpPr>
          <a:xfrm>
            <a:off x="611560" y="3147814"/>
            <a:ext cx="8144871" cy="1508056"/>
            <a:chOff x="543254" y="3204189"/>
            <a:chExt cx="8144871" cy="1508056"/>
          </a:xfrm>
        </p:grpSpPr>
        <p:pic>
          <p:nvPicPr>
            <p:cNvPr id="18" name="Graphic 17" descr="Coins">
              <a:extLst>
                <a:ext uri="{FF2B5EF4-FFF2-40B4-BE49-F238E27FC236}">
                  <a16:creationId xmlns:a16="http://schemas.microsoft.com/office/drawing/2014/main" id="{D4ACC072-8C1A-4FB7-A450-08E5CFA42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189507" y="3348017"/>
              <a:ext cx="731912" cy="731912"/>
            </a:xfrm>
            <a:prstGeom prst="rect">
              <a:avLst/>
            </a:prstGeom>
          </p:spPr>
        </p:pic>
        <p:pic>
          <p:nvPicPr>
            <p:cNvPr id="16" name="Graphic 15" descr="Users">
              <a:extLst>
                <a:ext uri="{FF2B5EF4-FFF2-40B4-BE49-F238E27FC236}">
                  <a16:creationId xmlns:a16="http://schemas.microsoft.com/office/drawing/2014/main" id="{298088D1-10B2-4B92-8F4C-D350EDFD3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358866" y="3204189"/>
              <a:ext cx="1093602" cy="1093602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58C4A76-C786-463F-9596-77FD4CF01960}"/>
                </a:ext>
              </a:extLst>
            </p:cNvPr>
            <p:cNvSpPr txBox="1"/>
            <p:nvPr/>
          </p:nvSpPr>
          <p:spPr>
            <a:xfrm>
              <a:off x="543254" y="4096692"/>
              <a:ext cx="271976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 dirty="0">
                  <a:solidFill>
                    <a:srgbClr val="B50038"/>
                  </a:solidFill>
                </a:rPr>
                <a:t>Employment tribunals </a:t>
              </a:r>
              <a:r>
                <a:rPr lang="en-GB" sz="1600" dirty="0"/>
                <a:t>(unfair/wrongful dismissal)</a:t>
              </a:r>
              <a:endParaRPr lang="en-US" sz="16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11F367F-F692-4FDA-9293-A2562A3F3AD5}"/>
                </a:ext>
              </a:extLst>
            </p:cNvPr>
            <p:cNvSpPr txBox="1"/>
            <p:nvPr/>
          </p:nvSpPr>
          <p:spPr>
            <a:xfrm>
              <a:off x="3475343" y="4085659"/>
              <a:ext cx="216024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 dirty="0">
                  <a:solidFill>
                    <a:srgbClr val="B50038"/>
                  </a:solidFill>
                </a:rPr>
                <a:t>Debt recovery </a:t>
              </a:r>
            </a:p>
            <a:p>
              <a:r>
                <a:rPr lang="en-GB" sz="1600" dirty="0"/>
                <a:t>(up to £100,000)</a:t>
              </a:r>
              <a:endParaRPr lang="en-US" sz="1600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0090564-C8F8-481F-8B95-DA058B30E882}"/>
                </a:ext>
              </a:extLst>
            </p:cNvPr>
            <p:cNvGrpSpPr/>
            <p:nvPr/>
          </p:nvGrpSpPr>
          <p:grpSpPr>
            <a:xfrm>
              <a:off x="6783662" y="3222518"/>
              <a:ext cx="914400" cy="914400"/>
              <a:chOff x="4331172" y="2262014"/>
              <a:chExt cx="914400" cy="914400"/>
            </a:xfrm>
            <a:solidFill>
              <a:schemeClr val="tx1">
                <a:lumMod val="75000"/>
                <a:lumOff val="25000"/>
              </a:schemeClr>
            </a:solidFill>
          </p:grpSpPr>
          <p:pic>
            <p:nvPicPr>
              <p:cNvPr id="20" name="Graphic 19" descr="Laptop">
                <a:extLst>
                  <a:ext uri="{FF2B5EF4-FFF2-40B4-BE49-F238E27FC236}">
                    <a16:creationId xmlns:a16="http://schemas.microsoft.com/office/drawing/2014/main" id="{DCF3C751-1A95-4A16-A5C4-0A888AF6BB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4331172" y="2262014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2" name="Graphic 21" descr="Arrow: Counterclockwise curve">
                <a:extLst>
                  <a:ext uri="{FF2B5EF4-FFF2-40B4-BE49-F238E27FC236}">
                    <a16:creationId xmlns:a16="http://schemas.microsoft.com/office/drawing/2014/main" id="{CA6BF5A8-9364-41BD-8D04-D6BB7882D9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636675" y="2577205"/>
                <a:ext cx="304282" cy="304282"/>
              </a:xfrm>
              <a:prstGeom prst="rect">
                <a:avLst/>
              </a:prstGeom>
            </p:spPr>
          </p:pic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029C812-CCA2-408A-8BAD-C67107E5C554}"/>
                </a:ext>
              </a:extLst>
            </p:cNvPr>
            <p:cNvSpPr txBox="1"/>
            <p:nvPr/>
          </p:nvSpPr>
          <p:spPr>
            <a:xfrm>
              <a:off x="5855357" y="4085659"/>
              <a:ext cx="283276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b="1" dirty="0">
                  <a:solidFill>
                    <a:srgbClr val="B50038"/>
                  </a:solidFill>
                </a:rPr>
                <a:t>Licencing applications </a:t>
              </a:r>
              <a:r>
                <a:rPr lang="en-GB" sz="1600" dirty="0"/>
                <a:t>(business premises)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01582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CEA8-8CAE-4036-9EDB-9AAFC19B4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89" y="123478"/>
            <a:ext cx="6913464" cy="857250"/>
          </a:xfrm>
        </p:spPr>
        <p:txBody>
          <a:bodyPr/>
          <a:lstStyle/>
          <a:p>
            <a:r>
              <a:rPr lang="en-GB" sz="2800" dirty="0"/>
              <a:t>Price: what do you need to do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DC8CBA-B3DB-446C-B034-8D921ECD13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511" y="1062935"/>
          <a:ext cx="8640961" cy="395708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640961">
                  <a:extLst>
                    <a:ext uri="{9D8B030D-6E8A-4147-A177-3AD203B41FA5}">
                      <a16:colId xmlns:a16="http://schemas.microsoft.com/office/drawing/2014/main" val="2492414100"/>
                    </a:ext>
                  </a:extLst>
                </a:gridCol>
              </a:tblGrid>
              <a:tr h="544156">
                <a:tc>
                  <a:txBody>
                    <a:bodyPr/>
                    <a:lstStyle/>
                    <a:p>
                      <a:r>
                        <a:rPr lang="en-GB" sz="2800" dirty="0"/>
                        <a:t>You must publish*: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51924"/>
                  </a:ext>
                </a:extLst>
              </a:tr>
              <a:tr h="619941">
                <a:tc>
                  <a:txBody>
                    <a:bodyPr/>
                    <a:lstStyle/>
                    <a:p>
                      <a:r>
                        <a:rPr lang="en-GB" sz="1700" dirty="0"/>
                        <a:t>Clear and accessible cost information in a prominent place for certain services: total cost, average cost or range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190102"/>
                  </a:ext>
                </a:extLst>
              </a:tr>
              <a:tr h="415382">
                <a:tc>
                  <a:txBody>
                    <a:bodyPr/>
                    <a:lstStyle/>
                    <a:p>
                      <a:r>
                        <a:rPr lang="en-GB" sz="1700" dirty="0"/>
                        <a:t>Basis for costs - including hourly rates, or fixed fees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274611"/>
                  </a:ext>
                </a:extLst>
              </a:tr>
              <a:tr h="441560">
                <a:tc>
                  <a:txBody>
                    <a:bodyPr/>
                    <a:lstStyle/>
                    <a:p>
                      <a:r>
                        <a:rPr lang="en-GB" sz="1700" dirty="0"/>
                        <a:t>Experience and qualification of anyone carrying out that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897125"/>
                  </a:ext>
                </a:extLst>
              </a:tr>
              <a:tr h="356465">
                <a:tc>
                  <a:txBody>
                    <a:bodyPr/>
                    <a:lstStyle/>
                    <a:p>
                      <a:r>
                        <a:rPr lang="en-GB" sz="1700" dirty="0"/>
                        <a:t>Details of any disbursements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44827"/>
                  </a:ext>
                </a:extLst>
              </a:tr>
              <a:tr h="403298">
                <a:tc>
                  <a:txBody>
                    <a:bodyPr/>
                    <a:lstStyle/>
                    <a:p>
                      <a:r>
                        <a:rPr lang="en-GB" sz="1700" dirty="0"/>
                        <a:t>Whether services attract VAT and the rate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617494"/>
                  </a:ext>
                </a:extLst>
              </a:tr>
              <a:tr h="579204">
                <a:tc>
                  <a:txBody>
                    <a:bodyPr/>
                    <a:lstStyle/>
                    <a:p>
                      <a:r>
                        <a:rPr lang="en-GB" sz="1700" dirty="0"/>
                        <a:t>Details of services: timescales, key stages, services that might be additional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336529"/>
                  </a:ext>
                </a:extLst>
              </a:tr>
              <a:tr h="597082">
                <a:tc>
                  <a:txBody>
                    <a:bodyPr/>
                    <a:lstStyle/>
                    <a:p>
                      <a:r>
                        <a:rPr lang="en-GB" sz="1700" dirty="0"/>
                        <a:t>* </a:t>
                      </a:r>
                      <a:r>
                        <a:rPr lang="en-GB" sz="1200" dirty="0"/>
                        <a:t>If you don’t have a website,</a:t>
                      </a:r>
                      <a:r>
                        <a:rPr lang="en-US" sz="1200" dirty="0"/>
                        <a:t> this information must be readily available upon request in another format. People should not be required to provide detailed information before they can obtain it.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104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07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23667-5FEC-464D-935A-F2C7D81CB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7345512" cy="857250"/>
          </a:xfrm>
        </p:spPr>
        <p:txBody>
          <a:bodyPr/>
          <a:lstStyle/>
          <a:p>
            <a:r>
              <a:rPr lang="en-GB" sz="2800" dirty="0"/>
              <a:t>Complaints: what you need to do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6A89603-CD05-4771-9FD6-3504717017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0824" y="1131590"/>
          <a:ext cx="8497640" cy="381664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97640">
                  <a:extLst>
                    <a:ext uri="{9D8B030D-6E8A-4147-A177-3AD203B41FA5}">
                      <a16:colId xmlns:a16="http://schemas.microsoft.com/office/drawing/2014/main" val="2455090271"/>
                    </a:ext>
                  </a:extLst>
                </a:gridCol>
              </a:tblGrid>
              <a:tr h="763329">
                <a:tc>
                  <a:txBody>
                    <a:bodyPr/>
                    <a:lstStyle/>
                    <a:p>
                      <a:r>
                        <a:rPr lang="en-GB" sz="2800" dirty="0"/>
                        <a:t>You must publish*: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26742"/>
                  </a:ext>
                </a:extLst>
              </a:tr>
              <a:tr h="763329">
                <a:tc>
                  <a:txBody>
                    <a:bodyPr/>
                    <a:lstStyle/>
                    <a:p>
                      <a:r>
                        <a:rPr lang="en-GB" dirty="0"/>
                        <a:t>Publish your complaints handling process on your website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570680"/>
                  </a:ext>
                </a:extLst>
              </a:tr>
              <a:tr h="763329">
                <a:tc>
                  <a:txBody>
                    <a:bodyPr/>
                    <a:lstStyle/>
                    <a:p>
                      <a:r>
                        <a:rPr lang="en-GB" dirty="0"/>
                        <a:t>Publish details about how to complain to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134704"/>
                  </a:ext>
                </a:extLst>
              </a:tr>
              <a:tr h="763329">
                <a:tc>
                  <a:txBody>
                    <a:bodyPr/>
                    <a:lstStyle/>
                    <a:p>
                      <a:r>
                        <a:rPr lang="en-GB" dirty="0"/>
                        <a:t>Publish details about how to complain to the Legal Ombudsman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14343"/>
                  </a:ext>
                </a:extLst>
              </a:tr>
              <a:tr h="763329">
                <a:tc>
                  <a:txBody>
                    <a:bodyPr/>
                    <a:lstStyle/>
                    <a:p>
                      <a:r>
                        <a:rPr lang="en-GB" sz="1400" dirty="0"/>
                        <a:t>* </a:t>
                      </a:r>
                      <a:r>
                        <a:rPr lang="en-US" sz="1400" dirty="0"/>
                        <a:t>If you don’t have a website, this information must be readily available upon request in another format. People should not be required to provide detailed information before they can obtain it.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43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26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23478"/>
            <a:ext cx="6841455" cy="857250"/>
          </a:xfrm>
        </p:spPr>
        <p:txBody>
          <a:bodyPr/>
          <a:lstStyle/>
          <a:p>
            <a:r>
              <a:rPr lang="en-GB" dirty="0"/>
              <a:t>Clickable logo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D71011F-6BAD-4414-9A71-36E3AE47982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28" y="1256616"/>
          <a:ext cx="6075755" cy="349762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075755">
                  <a:extLst>
                    <a:ext uri="{9D8B030D-6E8A-4147-A177-3AD203B41FA5}">
                      <a16:colId xmlns:a16="http://schemas.microsoft.com/office/drawing/2014/main" val="2322352168"/>
                    </a:ext>
                  </a:extLst>
                </a:gridCol>
              </a:tblGrid>
              <a:tr h="495907">
                <a:tc>
                  <a:txBody>
                    <a:bodyPr/>
                    <a:lstStyle/>
                    <a:p>
                      <a:r>
                        <a:rPr lang="en-GB" sz="2800" dirty="0"/>
                        <a:t>What is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268053"/>
                  </a:ext>
                </a:extLst>
              </a:tr>
              <a:tr h="660060">
                <a:tc>
                  <a:txBody>
                    <a:bodyPr/>
                    <a:lstStyle/>
                    <a:p>
                      <a:r>
                        <a:rPr lang="en-US" dirty="0"/>
                        <a:t>A logo displayed on your website. It can only be used by firms we regulate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991067"/>
                  </a:ext>
                </a:extLst>
              </a:tr>
              <a:tr h="704752">
                <a:tc>
                  <a:txBody>
                    <a:bodyPr/>
                    <a:lstStyle/>
                    <a:p>
                      <a:r>
                        <a:rPr lang="en-GB" dirty="0"/>
                        <a:t>It will tell the public that the firm is regulated by us, has met our high standards and that protections apply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425486"/>
                  </a:ext>
                </a:extLst>
              </a:tr>
              <a:tr h="826986">
                <a:tc>
                  <a:txBody>
                    <a:bodyPr/>
                    <a:lstStyle/>
                    <a:p>
                      <a:r>
                        <a:rPr lang="en-GB" dirty="0"/>
                        <a:t>It can be clicked and will then display information about the protections that come when using a regulated firm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931658"/>
                  </a:ext>
                </a:extLst>
              </a:tr>
              <a:tr h="787670">
                <a:tc>
                  <a:txBody>
                    <a:bodyPr/>
                    <a:lstStyle/>
                    <a:p>
                      <a:r>
                        <a:rPr lang="en-GB" dirty="0"/>
                        <a:t>Mandatory from </a:t>
                      </a:r>
                      <a:r>
                        <a:rPr lang="en-GB" b="1" dirty="0"/>
                        <a:t>25 November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60783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1859033-C3AE-4208-BF90-6409CB25D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1923678"/>
            <a:ext cx="2763389" cy="162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934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-7872"/>
            <a:ext cx="6337399" cy="1037273"/>
          </a:xfrm>
        </p:spPr>
        <p:txBody>
          <a:bodyPr/>
          <a:lstStyle/>
          <a:p>
            <a:r>
              <a:rPr lang="en-GB" dirty="0"/>
              <a:t>What are we doing?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Web sweeps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</a:t>
            </a:r>
          </a:p>
          <a:p>
            <a:pPr marL="0" indent="0">
              <a:buNone/>
            </a:pPr>
            <a:r>
              <a:rPr lang="en-GB" dirty="0"/>
              <a:t>		Declarations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Graphic 5" descr="Badge Tick">
            <a:extLst>
              <a:ext uri="{FF2B5EF4-FFF2-40B4-BE49-F238E27FC236}">
                <a16:creationId xmlns:a16="http://schemas.microsoft.com/office/drawing/2014/main" id="{422D0F92-625D-405C-AA17-A9739FA88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7544" y="1563638"/>
            <a:ext cx="914400" cy="914400"/>
          </a:xfrm>
          <a:prstGeom prst="rect">
            <a:avLst/>
          </a:prstGeom>
        </p:spPr>
      </p:pic>
      <p:pic>
        <p:nvPicPr>
          <p:cNvPr id="8" name="Graphic 7" descr="Contract">
            <a:extLst>
              <a:ext uri="{FF2B5EF4-FFF2-40B4-BE49-F238E27FC236}">
                <a16:creationId xmlns:a16="http://schemas.microsoft.com/office/drawing/2014/main" id="{829214D1-11B4-4D60-AEE0-1B2254D005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7544" y="286786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89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-7872"/>
            <a:ext cx="6337399" cy="1037273"/>
          </a:xfrm>
        </p:spPr>
        <p:txBody>
          <a:bodyPr/>
          <a:lstStyle/>
          <a:p>
            <a:r>
              <a:rPr lang="en-GB" dirty="0"/>
              <a:t>Good practice: what to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   Always include the charging basis for your prices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   </a:t>
            </a:r>
            <a:r>
              <a:rPr lang="en-US" dirty="0"/>
              <a:t>Describe the credentials of people who carry out the 	   legal 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   </a:t>
            </a:r>
            <a:r>
              <a:rPr lang="en-GB" dirty="0"/>
              <a:t>Don't forget your disbursements</a:t>
            </a:r>
          </a:p>
          <a:p>
            <a:endParaRPr lang="en-GB" dirty="0"/>
          </a:p>
        </p:txBody>
      </p:sp>
      <p:pic>
        <p:nvPicPr>
          <p:cNvPr id="5" name="Graphic 4" descr="Pound">
            <a:extLst>
              <a:ext uri="{FF2B5EF4-FFF2-40B4-BE49-F238E27FC236}">
                <a16:creationId xmlns:a16="http://schemas.microsoft.com/office/drawing/2014/main" id="{32A45FDE-2124-4411-BD68-456888554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5536" y="1203598"/>
            <a:ext cx="776321" cy="776321"/>
          </a:xfrm>
          <a:prstGeom prst="rect">
            <a:avLst/>
          </a:prstGeom>
        </p:spPr>
      </p:pic>
      <p:pic>
        <p:nvPicPr>
          <p:cNvPr id="6" name="Graphic 5" descr="Users">
            <a:extLst>
              <a:ext uri="{FF2B5EF4-FFF2-40B4-BE49-F238E27FC236}">
                <a16:creationId xmlns:a16="http://schemas.microsoft.com/office/drawing/2014/main" id="{FDC77918-53B5-4E8F-B9E5-B4AC15F6D6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6496" y="2249182"/>
            <a:ext cx="914400" cy="914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93C52A-1DAE-415A-BEE5-8C8EEC17CF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7107" y="3379209"/>
            <a:ext cx="776780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890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3" ma:contentTypeDescription="Create a new document." ma:contentTypeScope="" ma:versionID="e546071557995a5e2b94aa36f5d536a1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634a3487291aa32d3334c985636d9c47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EBC543-89EA-4688-B4B8-18BD6C82BA3B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c93b9354-0d01-4804-bd3d-18adf0c4c298"/>
    <ds:schemaRef ds:uri="034f807c-094b-4332-935f-00b24bf8c5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8AEA209-6AB1-4878-9576-D1E9C94C90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AEA418-CC61-4AF4-BED9-4652F4077C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1962</TotalTime>
  <Words>606</Words>
  <Application>Microsoft Office PowerPoint</Application>
  <PresentationFormat>On-screen Show (16:9)</PresentationFormat>
  <Paragraphs>108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Default Design</vt:lpstr>
      <vt:lpstr>PowerPoint Presentation</vt:lpstr>
      <vt:lpstr>Better information: the problem</vt:lpstr>
      <vt:lpstr>What we have done</vt:lpstr>
      <vt:lpstr>Which services are covered? </vt:lpstr>
      <vt:lpstr>Price: what do you need to do</vt:lpstr>
      <vt:lpstr>Complaints: what you need to do</vt:lpstr>
      <vt:lpstr>Clickable logo</vt:lpstr>
      <vt:lpstr>What are we doing?</vt:lpstr>
      <vt:lpstr>Good practice: what to check</vt:lpstr>
      <vt:lpstr>Good practice: what to check</vt:lpstr>
      <vt:lpstr>Good practice: what to check</vt:lpstr>
      <vt:lpstr>What next?</vt:lpstr>
      <vt:lpstr>Support available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SRA's transparency rules - practical tips to help you comply</dc:title>
  <dc:creator>Solicitors Regulaiton Authority (SRA)</dc:creator>
  <cp:lastModifiedBy>Matthew Maidment</cp:lastModifiedBy>
  <cp:revision>23</cp:revision>
  <dcterms:created xsi:type="dcterms:W3CDTF">2020-01-20T08:44:34Z</dcterms:created>
  <dcterms:modified xsi:type="dcterms:W3CDTF">2021-03-24T10:13:58Z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