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79" r:id="rId3"/>
    <p:sldId id="263" r:id="rId4"/>
    <p:sldId id="267" r:id="rId5"/>
    <p:sldId id="276" r:id="rId6"/>
    <p:sldId id="277" r:id="rId7"/>
    <p:sldId id="281" r:id="rId8"/>
    <p:sldId id="27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-Jane Dean" userId="a39c76e7-0b01-48a6-9cf3-3251568950c2" providerId="ADAL" clId="{DFAFA74E-DF9C-4883-85CD-0E8DE621650C}"/>
    <pc:docChg chg="custSel modSld">
      <pc:chgData name="Sarah-Jane Dean" userId="a39c76e7-0b01-48a6-9cf3-3251568950c2" providerId="ADAL" clId="{DFAFA74E-DF9C-4883-85CD-0E8DE621650C}" dt="2021-05-19T07:40:51.122" v="17" actId="20577"/>
      <pc:docMkLst>
        <pc:docMk/>
      </pc:docMkLst>
      <pc:sldChg chg="modSp mod">
        <pc:chgData name="Sarah-Jane Dean" userId="a39c76e7-0b01-48a6-9cf3-3251568950c2" providerId="ADAL" clId="{DFAFA74E-DF9C-4883-85CD-0E8DE621650C}" dt="2021-05-19T07:39:55.526" v="12" actId="313"/>
        <pc:sldMkLst>
          <pc:docMk/>
          <pc:sldMk cId="3081615214" sldId="263"/>
        </pc:sldMkLst>
        <pc:spChg chg="mod">
          <ac:chgData name="Sarah-Jane Dean" userId="a39c76e7-0b01-48a6-9cf3-3251568950c2" providerId="ADAL" clId="{DFAFA74E-DF9C-4883-85CD-0E8DE621650C}" dt="2021-05-19T07:39:55.526" v="12" actId="313"/>
          <ac:spMkLst>
            <pc:docMk/>
            <pc:sldMk cId="3081615214" sldId="263"/>
            <ac:spMk id="11" creationId="{7C3BF24D-C68A-724D-9D3E-9F9EBC689984}"/>
          </ac:spMkLst>
        </pc:spChg>
      </pc:sldChg>
      <pc:sldChg chg="modSp mod">
        <pc:chgData name="Sarah-Jane Dean" userId="a39c76e7-0b01-48a6-9cf3-3251568950c2" providerId="ADAL" clId="{DFAFA74E-DF9C-4883-85CD-0E8DE621650C}" dt="2021-05-19T07:40:29.970" v="16" actId="1076"/>
        <pc:sldMkLst>
          <pc:docMk/>
          <pc:sldMk cId="1722470201" sldId="267"/>
        </pc:sldMkLst>
        <pc:spChg chg="mod">
          <ac:chgData name="Sarah-Jane Dean" userId="a39c76e7-0b01-48a6-9cf3-3251568950c2" providerId="ADAL" clId="{DFAFA74E-DF9C-4883-85CD-0E8DE621650C}" dt="2021-05-19T07:40:22.953" v="14" actId="1076"/>
          <ac:spMkLst>
            <pc:docMk/>
            <pc:sldMk cId="1722470201" sldId="267"/>
            <ac:spMk id="5" creationId="{205C6EA0-8C44-CA48-A75B-29C733A1196C}"/>
          </ac:spMkLst>
        </pc:spChg>
        <pc:spChg chg="mod">
          <ac:chgData name="Sarah-Jane Dean" userId="a39c76e7-0b01-48a6-9cf3-3251568950c2" providerId="ADAL" clId="{DFAFA74E-DF9C-4883-85CD-0E8DE621650C}" dt="2021-05-19T07:40:29.970" v="16" actId="1076"/>
          <ac:spMkLst>
            <pc:docMk/>
            <pc:sldMk cId="1722470201" sldId="267"/>
            <ac:spMk id="15" creationId="{A560FDA0-60BF-4594-B058-5F7F7B9A4B6F}"/>
          </ac:spMkLst>
        </pc:spChg>
        <pc:picChg chg="mod">
          <ac:chgData name="Sarah-Jane Dean" userId="a39c76e7-0b01-48a6-9cf3-3251568950c2" providerId="ADAL" clId="{DFAFA74E-DF9C-4883-85CD-0E8DE621650C}" dt="2021-05-19T07:40:25.946" v="15" actId="1076"/>
          <ac:picMkLst>
            <pc:docMk/>
            <pc:sldMk cId="1722470201" sldId="267"/>
            <ac:picMk id="3" creationId="{8E260CBF-CC96-47F8-AE2F-3F30651D80AA}"/>
          </ac:picMkLst>
        </pc:picChg>
        <pc:picChg chg="mod">
          <ac:chgData name="Sarah-Jane Dean" userId="a39c76e7-0b01-48a6-9cf3-3251568950c2" providerId="ADAL" clId="{DFAFA74E-DF9C-4883-85CD-0E8DE621650C}" dt="2021-05-19T07:40:19.789" v="13" actId="1076"/>
          <ac:picMkLst>
            <pc:docMk/>
            <pc:sldMk cId="1722470201" sldId="267"/>
            <ac:picMk id="29" creationId="{2E653763-AC78-42AD-9F30-6F9A1B9E1403}"/>
          </ac:picMkLst>
        </pc:picChg>
      </pc:sldChg>
      <pc:sldChg chg="modSp mod">
        <pc:chgData name="Sarah-Jane Dean" userId="a39c76e7-0b01-48a6-9cf3-3251568950c2" providerId="ADAL" clId="{DFAFA74E-DF9C-4883-85CD-0E8DE621650C}" dt="2021-05-19T07:40:51.122" v="17" actId="20577"/>
        <pc:sldMkLst>
          <pc:docMk/>
          <pc:sldMk cId="2577002136" sldId="276"/>
        </pc:sldMkLst>
        <pc:spChg chg="mod">
          <ac:chgData name="Sarah-Jane Dean" userId="a39c76e7-0b01-48a6-9cf3-3251568950c2" providerId="ADAL" clId="{DFAFA74E-DF9C-4883-85CD-0E8DE621650C}" dt="2021-05-19T07:40:51.122" v="17" actId="20577"/>
          <ac:spMkLst>
            <pc:docMk/>
            <pc:sldMk cId="2577002136" sldId="276"/>
            <ac:spMk id="22" creationId="{87409D57-29FB-DA4D-A76F-2D3337477A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0F6E-E35E-4669-99C0-5E9C451C55F0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0F924-102D-44A4-9BD8-3E0CB8D98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1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FA440-1AE8-47B0-A76F-B451BAC98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FA440-1AE8-47B0-A76F-B451BAC98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FA440-1AE8-47B0-A76F-B451BAC98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3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FA440-1AE8-47B0-A76F-B451BAC98D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3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docs\Images\square-background\sra_background_cubes_red_option.jpg"/>
          <p:cNvPicPr>
            <a:picLocks noChangeAspect="1" noChangeArrowheads="1"/>
          </p:cNvPicPr>
          <p:nvPr userDrawn="1"/>
        </p:nvPicPr>
        <p:blipFill>
          <a:blip r:embed="rId2" cstate="print"/>
          <a:srcRect l="8440"/>
          <a:stretch>
            <a:fillRect/>
          </a:stretch>
        </p:blipFill>
        <p:spPr bwMode="auto">
          <a:xfrm flipH="1" flipV="1">
            <a:off x="5893984" y="1316765"/>
            <a:ext cx="6298009" cy="5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red-bann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6367" y="1989140"/>
            <a:ext cx="8925984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620" y="3789363"/>
            <a:ext cx="8832849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D6084-95A3-4BB7-8923-648A28983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6916-3026-4832-9292-F5DD05CE6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2" y="125414"/>
            <a:ext cx="2527300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4" y="125414"/>
            <a:ext cx="7380816" cy="625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1690426"/>
            <a:ext cx="11523133" cy="4476751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200"/>
            </a:lvl1pPr>
            <a:lvl2pPr>
              <a:spcBef>
                <a:spcPts val="0"/>
              </a:spcBef>
              <a:spcAft>
                <a:spcPts val="1200"/>
              </a:spcAft>
              <a:defRPr sz="2933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03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7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4" y="1905000"/>
            <a:ext cx="4953000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086" y="1905000"/>
            <a:ext cx="4955116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4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0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54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24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ed-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260351"/>
            <a:ext cx="652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of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892301"/>
            <a:ext cx="11523133" cy="4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1A35C-E00E-4B04-97F8-B4BE76AEA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6916-3026-4832-9292-F5DD05CE6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3733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 sz="3200">
          <a:solidFill>
            <a:srgbClr val="262626"/>
          </a:solidFill>
          <a:latin typeface="+mn-lt"/>
          <a:ea typeface="ＭＳ Ｐゴシック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667">
          <a:solidFill>
            <a:srgbClr val="262626"/>
          </a:solidFill>
          <a:latin typeface="+mn-lt"/>
          <a:ea typeface="ＭＳ Ｐゴシック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>
          <a:solidFill>
            <a:srgbClr val="262626"/>
          </a:solidFill>
          <a:latin typeface="+mn-lt"/>
          <a:ea typeface="ＭＳ Ｐゴシック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rgbClr val="262626"/>
          </a:solidFill>
          <a:latin typeface="+mn-lt"/>
          <a:ea typeface="ＭＳ Ｐゴシック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a.org.uk/consultatio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51280" y="1890459"/>
            <a:ext cx="9489440" cy="1468967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sz="3200" b="1" dirty="0">
                <a:ea typeface="ＭＳ Ｐゴシック" pitchFamily="34" charset="-128"/>
              </a:rPr>
              <a:t>SRA priorities for the year ahead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5952" y="3272817"/>
            <a:ext cx="9680096" cy="2367199"/>
          </a:xfrm>
        </p:spPr>
        <p:txBody>
          <a:bodyPr/>
          <a:lstStyle/>
          <a:p>
            <a: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  <a:t>Tracy Vegro, Executive Director -</a:t>
            </a:r>
            <a:b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</a:br>
            <a: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  <a:t>Strategy and Innovation</a:t>
            </a:r>
          </a:p>
          <a:p>
            <a: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  <a:t>Chris Handford, Director of Regulatory Policy</a:t>
            </a:r>
            <a:b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</a:br>
            <a:endParaRPr lang="en-GB" sz="2800" dirty="0">
              <a:solidFill>
                <a:srgbClr val="26262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CF16-F02A-4ABA-A7B7-E0BCB13A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EF90-6083-4223-9C94-BA1251EC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90426"/>
            <a:ext cx="11523133" cy="4797460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en-GB" sz="2400" dirty="0"/>
              <a:t>We’re seeking your views on our new Business Plan 2021-22</a:t>
            </a: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en-GB" sz="2400" dirty="0"/>
              <a:t>Corporate Strategy 2020-23 – three core objectives:</a:t>
            </a:r>
          </a:p>
          <a:p>
            <a:pPr lvl="1">
              <a:spcBef>
                <a:spcPts val="3000"/>
              </a:spcBef>
              <a:spcAft>
                <a:spcPts val="0"/>
              </a:spcAft>
            </a:pPr>
            <a:r>
              <a:rPr lang="en-GB" sz="2133" dirty="0"/>
              <a:t>Setting and maintaining high standards for the profession and ourselves</a:t>
            </a:r>
          </a:p>
          <a:p>
            <a:pPr lvl="1">
              <a:spcBef>
                <a:spcPts val="3000"/>
              </a:spcBef>
              <a:spcAft>
                <a:spcPts val="0"/>
              </a:spcAft>
            </a:pPr>
            <a:r>
              <a:rPr lang="en-GB" sz="2133" dirty="0"/>
              <a:t>Actively supporting the adoption of legal tech and other innovation</a:t>
            </a:r>
          </a:p>
          <a:p>
            <a:pPr lvl="1">
              <a:spcBef>
                <a:spcPts val="3000"/>
              </a:spcBef>
              <a:spcAft>
                <a:spcPts val="0"/>
              </a:spcAft>
            </a:pPr>
            <a:r>
              <a:rPr lang="en-GB" sz="2133" dirty="0"/>
              <a:t>Anticipating and responding to change </a:t>
            </a:r>
          </a:p>
          <a:p>
            <a:pPr>
              <a:spcBef>
                <a:spcPts val="3000"/>
              </a:spcBef>
              <a:spcAft>
                <a:spcPts val="0"/>
              </a:spcAft>
            </a:pPr>
            <a:r>
              <a:rPr lang="en-GB" sz="2400" dirty="0"/>
              <a:t>Access to justice and equality, diversity and inclusion throughout our work</a:t>
            </a:r>
          </a:p>
          <a:p>
            <a:pPr marL="0" indent="0">
              <a:spcAft>
                <a:spcPts val="0"/>
              </a:spcAft>
              <a:buNone/>
            </a:pP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6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  <a:r>
              <a:rPr lang="en-GB" sz="3200" dirty="0"/>
              <a:t> </a:t>
            </a:r>
            <a:r>
              <a:rPr lang="en-GB" dirty="0"/>
              <a:t>one</a:t>
            </a:r>
            <a:r>
              <a:rPr lang="en-GB" sz="3200" dirty="0"/>
              <a:t> 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690426"/>
            <a:ext cx="11523133" cy="114300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Setting and maintaining high standards for the profession and ourselves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C3BF24D-C68A-724D-9D3E-9F9EBC68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702" y="4393848"/>
            <a:ext cx="2807601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Advocacy standards and continuing competence requirements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F5EB031-2538-9A42-AC1F-C41562BEF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6" y="4393848"/>
            <a:ext cx="3057074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Solicitors Qualifying Examination (SQE) from September 2021 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2625590-DAB7-4138-8599-BDC5A6A7B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390" y="4393848"/>
            <a:ext cx="363669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Evaluate the Standards and Regulations and publish quality impact assessments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CAF8D8C-7F93-4BFD-846B-7567CB988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1443" y="2781945"/>
            <a:ext cx="1284214" cy="128421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B710633-A1CF-4D67-B03D-5A7E2DF89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4611" y="2818430"/>
            <a:ext cx="1211244" cy="121124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45ECEBF-3DA5-4572-A818-D3418EBD7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5360" y="2882910"/>
            <a:ext cx="1082285" cy="10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  <a:r>
              <a:rPr lang="en-GB" sz="3200" dirty="0"/>
              <a:t> </a:t>
            </a:r>
            <a:r>
              <a:rPr lang="en-GB" dirty="0"/>
              <a:t>one</a:t>
            </a:r>
            <a:r>
              <a:rPr lang="en-GB" sz="3200" dirty="0"/>
              <a:t> 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690427"/>
            <a:ext cx="11523133" cy="98152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Setting and maintaining high standards for the profession and ourselves</a:t>
            </a:r>
          </a:p>
          <a:p>
            <a:pPr marL="1219170" lvl="2" indent="0">
              <a:buNone/>
            </a:pPr>
            <a:endParaRPr lang="en-GB" dirty="0"/>
          </a:p>
          <a:p>
            <a:pPr marL="1219170" lvl="2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F51F0FF-84C4-1643-AB06-0E40C9B5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122" y="4370582"/>
            <a:ext cx="2974488" cy="13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Independent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research into solicitor profile in enforcement processes and in professional assessments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5C6EA0-8C44-CA48-A75B-29C733A1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4" y="4370582"/>
            <a:ext cx="3021843" cy="136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Tackle money laundering involving those we regulate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60FDA0-60BF-4594-B058-5F7F7B9A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948" y="4370582"/>
            <a:ext cx="2243667" cy="166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Compliance and enforcement: independent Quality Assurance team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37D5A46-1D0D-472B-8D9D-05F92F53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411" y="4370582"/>
            <a:ext cx="2273909" cy="10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Developing our presence in Wales and use of Welsh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3393556-FE1F-459D-A467-2C63D41F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8800" y="2918516"/>
            <a:ext cx="1151132" cy="115113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7F0C1E5-3EDE-4161-B3F6-A8E40EB87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8171" y="2848889"/>
            <a:ext cx="1290386" cy="129038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E653763-AC78-42AD-9F30-6F9A1B9E14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030" y="2918516"/>
            <a:ext cx="1151132" cy="11511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E260CBF-CC96-47F8-AE2F-3F30651D8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6179" y="2886420"/>
            <a:ext cx="1245333" cy="12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  <a:r>
              <a:rPr lang="en-GB" sz="3200" dirty="0"/>
              <a:t> </a:t>
            </a:r>
            <a:r>
              <a:rPr lang="en-GB" dirty="0"/>
              <a:t>two</a:t>
            </a:r>
            <a:r>
              <a:rPr lang="en-GB" sz="3200" dirty="0"/>
              <a:t>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690427"/>
            <a:ext cx="11523133" cy="62526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Actively support the adoption of legal technology and other innovation</a:t>
            </a:r>
            <a:endParaRPr lang="en-GB" dirty="0"/>
          </a:p>
          <a:p>
            <a:pPr marL="1219170" lvl="2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6B759B6-2E47-3D45-877D-DC6A1600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294" y="2872883"/>
            <a:ext cx="3851706" cy="128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Initiatives including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Lawtech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 UK Sandbox and Agile Nation Forum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7409D57-29FB-DA4D-A76F-2D333747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294" y="4807537"/>
            <a:ext cx="3615985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Review and relaunch </a:t>
            </a:r>
          </a:p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SRA Innovation Space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213FF54-5155-3249-A5A8-BA94102A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482" y="2872883"/>
            <a:ext cx="3740729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Maintain and develop relationships with digital comparison tool providers</a:t>
            </a:r>
          </a:p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DDC27-EEC1-4AFC-994F-0CD40D46B1AC}"/>
              </a:ext>
            </a:extLst>
          </p:cNvPr>
          <p:cNvSpPr txBox="1"/>
          <p:nvPr/>
        </p:nvSpPr>
        <p:spPr>
          <a:xfrm>
            <a:off x="7821482" y="4577504"/>
            <a:ext cx="3476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Consider how legal tech can help public and diverse communities more easily access legal support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BA35B5E-6F70-4AA4-A4D6-6BEEA5D6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949" y="4667671"/>
            <a:ext cx="1061334" cy="106133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7286904-8555-42B5-839B-42134ADDE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8509" y="2822083"/>
            <a:ext cx="1284214" cy="128421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D69D97-0170-4546-8D15-ADBE6B519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376" y="4667671"/>
            <a:ext cx="1143102" cy="114310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21229D3-DEBD-4696-B1EC-16AA7B06A1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537" y="2901720"/>
            <a:ext cx="1124941" cy="11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  <a:r>
              <a:rPr lang="en-GB" sz="3200" dirty="0"/>
              <a:t> </a:t>
            </a:r>
            <a:r>
              <a:rPr lang="en-GB" dirty="0"/>
              <a:t>three</a:t>
            </a:r>
            <a:r>
              <a:rPr lang="en-GB" sz="3200" b="1" dirty="0"/>
              <a:t>	</a:t>
            </a:r>
            <a:r>
              <a:rPr lang="en-GB" sz="3200" dirty="0"/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690427"/>
            <a:ext cx="11523133" cy="62526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Anticipating and responding to change</a:t>
            </a:r>
            <a:endParaRPr lang="en-GB" dirty="0"/>
          </a:p>
          <a:p>
            <a:pPr marL="1219170" lvl="2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6B759B6-2E47-3D45-877D-DC6A1600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809" y="2608840"/>
            <a:ext cx="4053951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Identify future challenges and opportunities facing legal sector and work collaboratively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7409D57-29FB-DA4D-A76F-2D333747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076" y="4388943"/>
            <a:ext cx="3790684" cy="142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Extend public legal education work, develop Legal Choices website and better information for consumers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213FF54-5155-3249-A5A8-BA94102A3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59" y="2577554"/>
            <a:ext cx="3335462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Research programme to refresh and expand our knowledge base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849C6D61-0772-DE44-AC8B-3C30107D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809" y="4503411"/>
            <a:ext cx="4053951" cy="86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3200">
                <a:solidFill>
                  <a:srgbClr val="26262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 sz="2933">
                <a:solidFill>
                  <a:srgbClr val="262626"/>
                </a:solidFill>
                <a:latin typeface="+mn-lt"/>
                <a:ea typeface="ＭＳ Ｐゴシック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  <a:defRPr sz="2667">
                <a:solidFill>
                  <a:srgbClr val="262626"/>
                </a:solidFill>
                <a:latin typeface="+mn-lt"/>
                <a:ea typeface="ＭＳ Ｐゴシック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–"/>
              <a:defRPr>
                <a:solidFill>
                  <a:srgbClr val="262626"/>
                </a:solidFill>
                <a:latin typeface="+mn-lt"/>
                <a:ea typeface="ＭＳ Ｐゴシック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rgbClr val="262626"/>
                </a:solidFill>
                <a:latin typeface="+mn-lt"/>
                <a:ea typeface="ＭＳ Ｐゴシック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11112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Embed our new in-house horizon scanning and intelligence gathering function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1A7CAD7-CBB2-465D-A20F-27664BDF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174" y="2525639"/>
            <a:ext cx="1047750" cy="10617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F9AF4E4-4DF0-4471-A8A6-41D871C6C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005" y="4255853"/>
            <a:ext cx="1167467" cy="11674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FD4E7B3-5070-4C22-A8E4-77FBED048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1221" y="2714011"/>
            <a:ext cx="964850" cy="9648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0E634D5-974D-4EFC-8CAA-5C3DAF498A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1221" y="4436727"/>
            <a:ext cx="1061334" cy="10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ECD4-EF76-416B-B74D-DE3DB6E4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GB" sz="2600" dirty="0"/>
              <a:t>Law Society also consulting on its own Business Plan and budget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GB" sz="2600" dirty="0"/>
              <a:t>Feedback from both consultations will be used to jointly set 2021-22 practising certificate fee level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GB" sz="2600" dirty="0"/>
              <a:t>We expect SRA proportion of the fee will be consistent with previous years – no more than £151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GB" sz="2600" dirty="0"/>
              <a:t>We anticipate that the Compensation Fund contribution for individuals will reduce from £50 to £40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128A8-1A8C-49AB-B9D7-4AB7ADC3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260351"/>
            <a:ext cx="8905362" cy="1143000"/>
          </a:xfrm>
        </p:spPr>
        <p:txBody>
          <a:bodyPr/>
          <a:lstStyle/>
          <a:p>
            <a:r>
              <a:rPr lang="en-GB" dirty="0"/>
              <a:t>Budget and practising certificate fee </a:t>
            </a:r>
          </a:p>
        </p:txBody>
      </p:sp>
    </p:spTree>
    <p:extLst>
      <p:ext uri="{BB962C8B-B14F-4D97-AF65-F5344CB8AC3E}">
        <p14:creationId xmlns:p14="http://schemas.microsoft.com/office/powerpoint/2010/main" val="23528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4B89-ACC2-453B-A3E2-F87174E5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 us</a:t>
            </a:r>
            <a:r>
              <a:rPr lang="en-GB" sz="3200" dirty="0"/>
              <a:t> </a:t>
            </a:r>
            <a:r>
              <a:rPr lang="en-GB" dirty="0"/>
              <a:t>your</a:t>
            </a:r>
            <a:r>
              <a:rPr lang="en-GB" sz="3200" dirty="0"/>
              <a:t> </a:t>
            </a:r>
            <a:r>
              <a:rPr lang="en-GB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0B80-AD90-4781-B555-AE685ED4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3000"/>
              </a:spcAft>
              <a:buNone/>
            </a:pPr>
            <a:endParaRPr lang="en-GB" sz="3200" dirty="0"/>
          </a:p>
          <a:p>
            <a:pPr marL="0" indent="0" algn="ctr">
              <a:spcAft>
                <a:spcPts val="3000"/>
              </a:spcAft>
              <a:buNone/>
            </a:pPr>
            <a:r>
              <a:rPr lang="en-GB" sz="2800" dirty="0"/>
              <a:t>You can respond to the consultation via our website: </a:t>
            </a:r>
          </a:p>
          <a:p>
            <a:pPr marL="0" indent="0" algn="ctr">
              <a:spcAft>
                <a:spcPts val="3000"/>
              </a:spcAft>
              <a:buNone/>
            </a:pPr>
            <a:r>
              <a:rPr lang="en-GB" sz="2800" dirty="0">
                <a:solidFill>
                  <a:srgbClr val="9F1B3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www.sra.org.uk/consultations</a:t>
            </a:r>
            <a:endParaRPr lang="en-GB" sz="2800" dirty="0">
              <a:solidFill>
                <a:srgbClr val="9F1B34"/>
              </a:solidFill>
            </a:endParaRPr>
          </a:p>
          <a:p>
            <a:pPr marL="0" indent="0" algn="ctr">
              <a:spcAft>
                <a:spcPts val="3000"/>
              </a:spcAft>
              <a:buNone/>
            </a:pPr>
            <a:r>
              <a:rPr lang="en-GB" sz="2800" dirty="0"/>
              <a:t>Closing date: 25 June 2021</a:t>
            </a:r>
          </a:p>
        </p:txBody>
      </p:sp>
    </p:spTree>
    <p:extLst>
      <p:ext uri="{BB962C8B-B14F-4D97-AF65-F5344CB8AC3E}">
        <p14:creationId xmlns:p14="http://schemas.microsoft.com/office/powerpoint/2010/main" val="278674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D4FE1-53EA-4668-B631-96E97527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B3FF1B-1E26-4B19-8040-7D5BC76F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260351"/>
            <a:ext cx="6527800" cy="1143000"/>
          </a:xfrm>
        </p:spPr>
        <p:txBody>
          <a:bodyPr/>
          <a:lstStyle/>
          <a:p>
            <a:r>
              <a:rPr lang="en-GB" dirty="0"/>
              <a:t>Tell us</a:t>
            </a:r>
            <a:r>
              <a:rPr lang="en-GB" sz="3200" dirty="0"/>
              <a:t> </a:t>
            </a:r>
            <a:r>
              <a:rPr lang="en-GB" dirty="0"/>
              <a:t>your</a:t>
            </a:r>
            <a:r>
              <a:rPr lang="en-GB" sz="3200" dirty="0"/>
              <a:t> </a:t>
            </a:r>
            <a:r>
              <a:rPr lang="en-GB" dirty="0"/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42859101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6324241-572E-415B-9AB7-2E460DB26ADD}" vid="{5CADC050-99BA-4224-B269-06E1C096C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383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SRA priorities for the year ahead</vt:lpstr>
      <vt:lpstr>Background</vt:lpstr>
      <vt:lpstr>Objective one   </vt:lpstr>
      <vt:lpstr>Objective one   </vt:lpstr>
      <vt:lpstr>Objective two  </vt:lpstr>
      <vt:lpstr>Objective three  </vt:lpstr>
      <vt:lpstr>Budget and practising certificate fee </vt:lpstr>
      <vt:lpstr>Tell us your views</vt:lpstr>
      <vt:lpstr>Tell us your 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should our priorities be for 2021-2022</dc:title>
  <dc:creator>Solicitors Regulation Authority (SRA)</dc:creator>
  <cp:lastModifiedBy>Matthew Maidment</cp:lastModifiedBy>
  <cp:revision>12</cp:revision>
  <dcterms:created xsi:type="dcterms:W3CDTF">2021-05-05T08:57:16Z</dcterms:created>
  <dcterms:modified xsi:type="dcterms:W3CDTF">2021-05-19T12:03:03Z</dcterms:modified>
</cp:coreProperties>
</file>