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75" r:id="rId5"/>
    <p:sldId id="590" r:id="rId6"/>
    <p:sldId id="609" r:id="rId7"/>
    <p:sldId id="291" r:id="rId8"/>
    <p:sldId id="613" r:id="rId9"/>
    <p:sldId id="614" r:id="rId10"/>
    <p:sldId id="615" r:id="rId11"/>
    <p:sldId id="604" r:id="rId12"/>
    <p:sldId id="616" r:id="rId13"/>
    <p:sldId id="608" r:id="rId14"/>
    <p:sldId id="610" r:id="rId15"/>
    <p:sldId id="611" r:id="rId16"/>
    <p:sldId id="612" r:id="rId17"/>
    <p:sldId id="601" r:id="rId18"/>
  </p:sldIdLst>
  <p:sldSz cx="9144000" cy="5143500" type="screen16x9"/>
  <p:notesSz cx="6797675" cy="9926638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oe Allen-Robinson" initials="ZAR" lastIdx="1" clrIdx="0">
    <p:extLst>
      <p:ext uri="{19B8F6BF-5375-455C-9EA6-DF929625EA0E}">
        <p15:presenceInfo xmlns:p15="http://schemas.microsoft.com/office/powerpoint/2012/main" userId="S::Zoe.Allen-Robinson@sra.org.uk::0fc64e16-1221-4b81-aa56-7e0d5df0ac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1B34"/>
    <a:srgbClr val="B5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2" autoAdjust="0"/>
    <p:restoredTop sz="94712" autoAdjust="0"/>
  </p:normalViewPr>
  <p:slideViewPr>
    <p:cSldViewPr>
      <p:cViewPr varScale="1">
        <p:scale>
          <a:sx n="107" d="100"/>
          <a:sy n="107" d="100"/>
        </p:scale>
        <p:origin x="499" y="82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D2A28-839E-46F0-B1A1-91E2B3468AD4}" type="datetimeFigureOut">
              <a:rPr lang="en-GB" smtClean="0"/>
              <a:t>21/02/2022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F30AF-DF9D-4FD4-9F68-559E4844A32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297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4F30AF-DF9D-4FD4-9F68-559E4844A3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119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909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621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355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FE36F-B076-4CD3-BAFE-3C47D2FEAA3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914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86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910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 to flag up scope guidance.</a:t>
            </a:r>
          </a:p>
          <a:p>
            <a:r>
              <a:rPr lang="en-US" dirty="0"/>
              <a:t>14 day limit to tell us</a:t>
            </a:r>
          </a:p>
          <a:p>
            <a:r>
              <a:rPr lang="en-US" dirty="0"/>
              <a:t>Link SARs to having a deputy – multiple accounts.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381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690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30AF-DF9D-4FD4-9F68-559E4844A327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83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160960-1C98-403E-96ED-7F40A6E781F9}"/>
              </a:ext>
            </a:extLst>
          </p:cNvPr>
          <p:cNvSpPr/>
          <p:nvPr/>
        </p:nvSpPr>
        <p:spPr>
          <a:xfrm>
            <a:off x="683568" y="1851670"/>
            <a:ext cx="74888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3200" b="1" dirty="0">
                <a:solidFill>
                  <a:srgbClr val="000000"/>
                </a:solidFill>
              </a:rPr>
              <a:t>AML officers: </a:t>
            </a:r>
          </a:p>
          <a:p>
            <a:pPr lvl="0">
              <a:defRPr/>
            </a:pPr>
            <a:r>
              <a:rPr lang="en-GB" sz="3200" b="1" dirty="0">
                <a:solidFill>
                  <a:srgbClr val="000000"/>
                </a:solidFill>
              </a:rPr>
              <a:t>what they need to know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B5556-EA9F-4287-A5EB-AD589705D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477"/>
            <a:ext cx="8229600" cy="857250"/>
          </a:xfrm>
        </p:spPr>
        <p:txBody>
          <a:bodyPr/>
          <a:lstStyle/>
          <a:p>
            <a:r>
              <a:rPr lang="en-GB" dirty="0"/>
              <a:t>New AML officers: Day 1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275B58E-2D4C-438A-AF5F-A5CD3865B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346508"/>
              </p:ext>
            </p:extLst>
          </p:nvPr>
        </p:nvGraphicFramePr>
        <p:xfrm>
          <a:off x="14456" y="1045180"/>
          <a:ext cx="9129544" cy="4046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4772">
                  <a:extLst>
                    <a:ext uri="{9D8B030D-6E8A-4147-A177-3AD203B41FA5}">
                      <a16:colId xmlns:a16="http://schemas.microsoft.com/office/drawing/2014/main" val="3181231252"/>
                    </a:ext>
                  </a:extLst>
                </a:gridCol>
                <a:gridCol w="4564772">
                  <a:extLst>
                    <a:ext uri="{9D8B030D-6E8A-4147-A177-3AD203B41FA5}">
                      <a16:colId xmlns:a16="http://schemas.microsoft.com/office/drawing/2014/main" val="3908254025"/>
                    </a:ext>
                  </a:extLst>
                </a:gridCol>
              </a:tblGrid>
              <a:tr h="936683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MLCO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MLRO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509494"/>
                  </a:ext>
                </a:extLst>
              </a:tr>
              <a:tr h="1086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Is the firm in scope?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How/where are SARs stored?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791608"/>
                  </a:ext>
                </a:extLst>
              </a:tr>
              <a:tr h="108674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Who are my key colleagues?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Registered for SARs online?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273155"/>
                  </a:ext>
                </a:extLst>
              </a:tr>
              <a:tr h="936683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Has the SRA been told?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380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274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B5556-EA9F-4287-A5EB-AD589705D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477"/>
            <a:ext cx="8229600" cy="857250"/>
          </a:xfrm>
        </p:spPr>
        <p:txBody>
          <a:bodyPr/>
          <a:lstStyle/>
          <a:p>
            <a:r>
              <a:rPr lang="en-GB" dirty="0"/>
              <a:t>New AML officers: Week 1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275B58E-2D4C-438A-AF5F-A5CD3865B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866855"/>
              </p:ext>
            </p:extLst>
          </p:nvPr>
        </p:nvGraphicFramePr>
        <p:xfrm>
          <a:off x="14456" y="1045180"/>
          <a:ext cx="9129544" cy="409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4772">
                  <a:extLst>
                    <a:ext uri="{9D8B030D-6E8A-4147-A177-3AD203B41FA5}">
                      <a16:colId xmlns:a16="http://schemas.microsoft.com/office/drawing/2014/main" val="3181231252"/>
                    </a:ext>
                  </a:extLst>
                </a:gridCol>
                <a:gridCol w="4564772">
                  <a:extLst>
                    <a:ext uri="{9D8B030D-6E8A-4147-A177-3AD203B41FA5}">
                      <a16:colId xmlns:a16="http://schemas.microsoft.com/office/drawing/2014/main" val="3908254025"/>
                    </a:ext>
                  </a:extLst>
                </a:gridCol>
              </a:tblGrid>
              <a:tr h="102458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MLCO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MLRO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509494"/>
                  </a:ext>
                </a:extLst>
              </a:tr>
              <a:tr h="102458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Check our PCPs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How do people report to me?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6380445"/>
                  </a:ext>
                </a:extLst>
              </a:tr>
              <a:tr h="102458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Do we have a risk assessment? </a:t>
                      </a:r>
                    </a:p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Is it compliant?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Do I know how to make a SAR?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1739854"/>
                  </a:ext>
                </a:extLst>
              </a:tr>
              <a:tr h="102458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Who is going to </a:t>
                      </a:r>
                      <a:r>
                        <a:rPr lang="en-GB" sz="2400">
                          <a:solidFill>
                            <a:schemeClr val="tx1"/>
                          </a:solidFill>
                        </a:rPr>
                        <a:t>be my </a:t>
                      </a:r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deputy?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619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211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B5556-EA9F-4287-A5EB-AD589705D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477"/>
            <a:ext cx="8229600" cy="857250"/>
          </a:xfrm>
        </p:spPr>
        <p:txBody>
          <a:bodyPr/>
          <a:lstStyle/>
          <a:p>
            <a:r>
              <a:rPr lang="en-GB" dirty="0"/>
              <a:t>New AML officers: Month 1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275B58E-2D4C-438A-AF5F-A5CD3865B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594629"/>
              </p:ext>
            </p:extLst>
          </p:nvPr>
        </p:nvGraphicFramePr>
        <p:xfrm>
          <a:off x="14456" y="1045180"/>
          <a:ext cx="9129544" cy="409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4772">
                  <a:extLst>
                    <a:ext uri="{9D8B030D-6E8A-4147-A177-3AD203B41FA5}">
                      <a16:colId xmlns:a16="http://schemas.microsoft.com/office/drawing/2014/main" val="3181231252"/>
                    </a:ext>
                  </a:extLst>
                </a:gridCol>
                <a:gridCol w="4564772">
                  <a:extLst>
                    <a:ext uri="{9D8B030D-6E8A-4147-A177-3AD203B41FA5}">
                      <a16:colId xmlns:a16="http://schemas.microsoft.com/office/drawing/2014/main" val="3908254025"/>
                    </a:ext>
                  </a:extLst>
                </a:gridCol>
              </a:tblGrid>
              <a:tr h="1024580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MLCO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MLRO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509494"/>
                  </a:ext>
                </a:extLst>
              </a:tr>
              <a:tr h="102458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Are our policies up to date?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What SARs have been made recently?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Any in progress?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6380445"/>
                  </a:ext>
                </a:extLst>
              </a:tr>
              <a:tr h="102458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Are our policies compliant?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Do people know who I am and where to find me?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1739854"/>
                  </a:ext>
                </a:extLst>
              </a:tr>
              <a:tr h="102458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How many hats am I wearing, and is it too many?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619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475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B5556-EA9F-4287-A5EB-AD589705D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477"/>
            <a:ext cx="8229600" cy="857250"/>
          </a:xfrm>
        </p:spPr>
        <p:txBody>
          <a:bodyPr/>
          <a:lstStyle/>
          <a:p>
            <a:r>
              <a:rPr lang="en-GB" dirty="0"/>
              <a:t>New AML officers: Year 1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275B58E-2D4C-438A-AF5F-A5CD3865B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71064"/>
              </p:ext>
            </p:extLst>
          </p:nvPr>
        </p:nvGraphicFramePr>
        <p:xfrm>
          <a:off x="14456" y="1045180"/>
          <a:ext cx="9129544" cy="3610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4772">
                  <a:extLst>
                    <a:ext uri="{9D8B030D-6E8A-4147-A177-3AD203B41FA5}">
                      <a16:colId xmlns:a16="http://schemas.microsoft.com/office/drawing/2014/main" val="3181231252"/>
                    </a:ext>
                  </a:extLst>
                </a:gridCol>
                <a:gridCol w="4564772">
                  <a:extLst>
                    <a:ext uri="{9D8B030D-6E8A-4147-A177-3AD203B41FA5}">
                      <a16:colId xmlns:a16="http://schemas.microsoft.com/office/drawing/2014/main" val="3908254025"/>
                    </a:ext>
                  </a:extLst>
                </a:gridCol>
              </a:tblGrid>
              <a:tr h="87849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MLCO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MLRO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509494"/>
                  </a:ext>
                </a:extLst>
              </a:tr>
              <a:tr h="136610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Assess and address training needs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Review SARs and ISARs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6380445"/>
                  </a:ext>
                </a:extLst>
              </a:tr>
              <a:tr h="136610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Make arrangements for </a:t>
                      </a:r>
                    </a:p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an audit or review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Any trends?</a:t>
                      </a:r>
                    </a:p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Strengths and vulnerabilities?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1739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529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DD1BF-0485-4A97-8E39-D770CD206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203597"/>
            <a:ext cx="8785671" cy="374463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LSAG Guidance – first port of call in most cases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Workplace Culture Thematic Review – approachability, learning from mistakes, etc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AML decisions are for you to make – but help is available</a:t>
            </a:r>
          </a:p>
          <a:p>
            <a:pPr lvl="1">
              <a:lnSpc>
                <a:spcPct val="150000"/>
              </a:lnSpc>
            </a:pPr>
            <a:r>
              <a:rPr lang="en-GB" sz="1600" dirty="0"/>
              <a:t>SRA Professional Ethics helpline</a:t>
            </a:r>
          </a:p>
          <a:p>
            <a:pPr lvl="1">
              <a:lnSpc>
                <a:spcPct val="150000"/>
              </a:lnSpc>
            </a:pPr>
            <a:r>
              <a:rPr lang="en-GB" sz="1600" dirty="0"/>
              <a:t>TLS Practice Advice Service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SRA Review: Three Pillars of AML Success</a:t>
            </a:r>
          </a:p>
          <a:p>
            <a:pPr>
              <a:lnSpc>
                <a:spcPct val="150000"/>
              </a:lnSpc>
            </a:pPr>
            <a:r>
              <a:rPr lang="en-GB" sz="2000" dirty="0"/>
              <a:t>Talk to each other – regional forums exist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GB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BAE73D-6646-4106-90C5-9A4ACDAC3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7129487" cy="857250"/>
          </a:xfrm>
        </p:spPr>
        <p:txBody>
          <a:bodyPr/>
          <a:lstStyle/>
          <a:p>
            <a:r>
              <a:rPr lang="en-GB" b="1" dirty="0"/>
              <a:t>Onwards and upwards</a:t>
            </a:r>
          </a:p>
        </p:txBody>
      </p:sp>
    </p:spTree>
    <p:extLst>
      <p:ext uri="{BB962C8B-B14F-4D97-AF65-F5344CB8AC3E}">
        <p14:creationId xmlns:p14="http://schemas.microsoft.com/office/powerpoint/2010/main" val="232062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3360868-4BE4-4B11-BF39-2C5D5B6E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23478"/>
            <a:ext cx="5113263" cy="857250"/>
          </a:xfrm>
        </p:spPr>
        <p:txBody>
          <a:bodyPr/>
          <a:lstStyle/>
          <a:p>
            <a:r>
              <a:rPr lang="en-GB" b="1" dirty="0"/>
              <a:t>What’s the difference?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882792-B9E9-4953-8565-54E5B1CE3088}"/>
              </a:ext>
            </a:extLst>
          </p:cNvPr>
          <p:cNvSpPr txBox="1"/>
          <p:nvPr/>
        </p:nvSpPr>
        <p:spPr>
          <a:xfrm>
            <a:off x="250824" y="1275606"/>
            <a:ext cx="8460037" cy="4265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Money Laundering Compliance Officer – overall responsibility for anti-money laundering (AML) compliance</a:t>
            </a:r>
          </a:p>
          <a:p>
            <a:pPr marL="800100" lvl="1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2017 regulations</a:t>
            </a:r>
            <a:b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</a:br>
            <a:endParaRPr lang="en-GB" sz="1800" dirty="0">
              <a:solidFill>
                <a:srgbClr val="000000"/>
              </a:solidFill>
              <a:latin typeface="Arial" panose="020B0604020202020204" pitchFamily="34" charset="0"/>
              <a:ea typeface="ＭＳ Ｐゴシック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Money Laundering Reporting Officer - responsibility for making suspicious activity reports</a:t>
            </a:r>
          </a:p>
          <a:p>
            <a:pPr marL="800100" lvl="1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Proceeds of Crime Act 2002</a:t>
            </a:r>
            <a:br>
              <a:rPr lang="en-GB" sz="1800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</a:br>
            <a:endParaRPr lang="en-GB" sz="1800" dirty="0">
              <a:solidFill>
                <a:srgbClr val="000000"/>
              </a:solidFill>
              <a:latin typeface="Arial" panose="020B0604020202020204" pitchFamily="34" charset="0"/>
              <a:ea typeface="ＭＳ Ｐゴシック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90% of firms combine the roles</a:t>
            </a:r>
            <a:b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</a:br>
            <a:endParaRPr lang="en-GB" sz="2000" dirty="0">
              <a:solidFill>
                <a:srgbClr val="000000"/>
              </a:solidFill>
              <a:latin typeface="Arial" panose="020B0604020202020204" pitchFamily="34" charset="0"/>
              <a:ea typeface="ＭＳ Ｐゴシック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Can delegate functions, not responsibility</a:t>
            </a:r>
            <a:endParaRPr lang="en-GB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34763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C73DA-898C-470F-B321-8599E4382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 we have to?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DF17F-95F2-4BEC-B828-E1FFF7217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677" y="1203598"/>
            <a:ext cx="8864323" cy="4393099"/>
          </a:xfrm>
        </p:spPr>
        <p:txBody>
          <a:bodyPr/>
          <a:lstStyle/>
          <a:p>
            <a:r>
              <a:rPr lang="en-GB" dirty="0"/>
              <a:t>MLCO </a:t>
            </a:r>
          </a:p>
          <a:p>
            <a:pPr lvl="1"/>
            <a:r>
              <a:rPr lang="en-GB" sz="2000" dirty="0"/>
              <a:t>Needs to be board-level</a:t>
            </a:r>
          </a:p>
          <a:p>
            <a:pPr lvl="1"/>
            <a:r>
              <a:rPr lang="en-GB" sz="2000" dirty="0"/>
              <a:t>Does not need to be a solicitor</a:t>
            </a:r>
          </a:p>
          <a:p>
            <a:r>
              <a:rPr lang="en-GB" dirty="0"/>
              <a:t>MLRO</a:t>
            </a:r>
          </a:p>
          <a:p>
            <a:pPr lvl="1"/>
            <a:r>
              <a:rPr lang="en-GB" sz="2000" b="1" dirty="0"/>
              <a:t>All </a:t>
            </a:r>
            <a:r>
              <a:rPr lang="en-GB" sz="2000" dirty="0"/>
              <a:t>firms within scope</a:t>
            </a:r>
          </a:p>
          <a:p>
            <a:pPr lvl="1"/>
            <a:r>
              <a:rPr lang="en-GB" sz="2000" dirty="0"/>
              <a:t>‘Nominated officer’ for purposes of the </a:t>
            </a:r>
            <a:r>
              <a:rPr lang="en-GB" sz="2000" dirty="0" err="1"/>
              <a:t>PoCA</a:t>
            </a:r>
            <a:r>
              <a:rPr lang="en-GB" sz="2000" dirty="0"/>
              <a:t> 2002</a:t>
            </a:r>
          </a:p>
          <a:p>
            <a:pPr lvl="1"/>
            <a:r>
              <a:rPr lang="en-GB" sz="2000" dirty="0"/>
              <a:t>Does not need to be a solicitor or board-level– </a:t>
            </a:r>
            <a:r>
              <a:rPr lang="en-GB" sz="2000" b="1" dirty="0"/>
              <a:t>but</a:t>
            </a:r>
            <a:r>
              <a:rPr lang="en-GB" sz="2000" dirty="0"/>
              <a:t> needs to be empowered to do the role</a:t>
            </a:r>
          </a:p>
          <a:p>
            <a:pPr marL="400050"/>
            <a:r>
              <a:rPr lang="en-GB" dirty="0"/>
              <a:t>Need to tell us who</a:t>
            </a:r>
            <a:r>
              <a:rPr lang="en-GB" b="1" dirty="0"/>
              <a:t> </a:t>
            </a:r>
            <a:r>
              <a:rPr lang="en-GB" dirty="0"/>
              <a:t>in mySRA</a:t>
            </a:r>
          </a:p>
        </p:txBody>
      </p:sp>
    </p:spTree>
    <p:extLst>
      <p:ext uri="{BB962C8B-B14F-4D97-AF65-F5344CB8AC3E}">
        <p14:creationId xmlns:p14="http://schemas.microsoft.com/office/powerpoint/2010/main" val="466136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wrap="square" anchor="ctr">
            <a:normAutofit/>
          </a:bodyPr>
          <a:lstStyle/>
          <a:p>
            <a:r>
              <a:rPr lang="en-GB" b="1" dirty="0"/>
              <a:t>What do they need?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F6C708-9B9C-4542-88E4-C850B00FBD6D}"/>
              </a:ext>
            </a:extLst>
          </p:cNvPr>
          <p:cNvSpPr txBox="1"/>
          <p:nvPr/>
        </p:nvSpPr>
        <p:spPr>
          <a:xfrm>
            <a:off x="260161" y="1203598"/>
            <a:ext cx="82296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Authority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 to make decisions which the whole firm will follow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ＭＳ Ｐゴシック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Independence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 to take action which may be unpopular or appear unprofitable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ＭＳ Ｐゴシック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Resources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, including time, to carry out their roles</a:t>
            </a:r>
          </a:p>
        </p:txBody>
      </p:sp>
    </p:spTree>
    <p:extLst>
      <p:ext uri="{BB962C8B-B14F-4D97-AF65-F5344CB8AC3E}">
        <p14:creationId xmlns:p14="http://schemas.microsoft.com/office/powerpoint/2010/main" val="80331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ED500-5779-48F9-98A1-8C664B754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Authority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DB418-0E76-4384-837D-B3D1D2E94F2F}"/>
              </a:ext>
            </a:extLst>
          </p:cNvPr>
          <p:cNvSpPr txBox="1"/>
          <p:nvPr/>
        </p:nvSpPr>
        <p:spPr>
          <a:xfrm>
            <a:off x="395536" y="1232922"/>
            <a:ext cx="9144000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Not just time served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Must be able to stop and start the work of others:</a:t>
            </a:r>
          </a:p>
          <a:p>
            <a:pPr marL="800100" lvl="2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Stop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 acting for this client</a:t>
            </a:r>
          </a:p>
          <a:p>
            <a:pPr marL="800100" lvl="2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Start</a:t>
            </a: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 training, risk assessing etc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Carry the rest of senior management with them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If separate people, a unified front</a:t>
            </a:r>
          </a:p>
        </p:txBody>
      </p:sp>
    </p:spTree>
    <p:extLst>
      <p:ext uri="{BB962C8B-B14F-4D97-AF65-F5344CB8AC3E}">
        <p14:creationId xmlns:p14="http://schemas.microsoft.com/office/powerpoint/2010/main" val="2744328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E7E11-7C17-46E7-A0DF-B276491D0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0253"/>
            <a:ext cx="8229600" cy="857250"/>
          </a:xfrm>
        </p:spPr>
        <p:txBody>
          <a:bodyPr/>
          <a:lstStyle/>
          <a:p>
            <a:r>
              <a:rPr lang="en-GB" b="1" dirty="0"/>
              <a:t>Independence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110866-85C2-49BA-A346-269FA99B0F68}"/>
              </a:ext>
            </a:extLst>
          </p:cNvPr>
          <p:cNvSpPr txBox="1"/>
          <p:nvPr/>
        </p:nvSpPr>
        <p:spPr>
          <a:xfrm>
            <a:off x="107504" y="1275606"/>
            <a:ext cx="8712968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May need to make unpopular decisions – or those which may seem unprofitable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Be guided by the law and regulations 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Not reliant on personal knowledge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An objective view of risk: politically exposed persons and overseas clients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Apply proper scrutiny – even when awkward or slow</a:t>
            </a:r>
          </a:p>
        </p:txBody>
      </p:sp>
    </p:spTree>
    <p:extLst>
      <p:ext uri="{BB962C8B-B14F-4D97-AF65-F5344CB8AC3E}">
        <p14:creationId xmlns:p14="http://schemas.microsoft.com/office/powerpoint/2010/main" val="3271798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D24AB-541F-46D3-BCC5-14CD0919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A70A59-053B-415E-B698-B04B243C78EF}"/>
              </a:ext>
            </a:extLst>
          </p:cNvPr>
          <p:cNvSpPr txBox="1"/>
          <p:nvPr/>
        </p:nvSpPr>
        <p:spPr>
          <a:xfrm>
            <a:off x="107504" y="1063229"/>
            <a:ext cx="8784976" cy="411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Time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b="1" u="sng" dirty="0"/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Support and delegation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ＭＳ Ｐゴシック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Any and all information in the firm:</a:t>
            </a:r>
          </a:p>
          <a:p>
            <a:pPr marL="742950" lvl="1" indent="-28575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–"/>
            </a:pPr>
            <a:r>
              <a:rPr lang="en-GB" sz="2000" dirty="0">
                <a:solidFill>
                  <a:srgbClr val="262626"/>
                </a:solidFill>
                <a:latin typeface="+mn-lt"/>
                <a:ea typeface="ＭＳ Ｐゴシック" charset="0"/>
              </a:rPr>
              <a:t>Management information</a:t>
            </a:r>
          </a:p>
          <a:p>
            <a:pPr marL="742950" lvl="1" indent="-28575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–"/>
            </a:pPr>
            <a:r>
              <a:rPr lang="en-GB" sz="2000" dirty="0">
                <a:solidFill>
                  <a:srgbClr val="262626"/>
                </a:solidFill>
                <a:latin typeface="+mn-lt"/>
                <a:ea typeface="ＭＳ Ｐゴシック" charset="0"/>
              </a:rPr>
              <a:t>Due diligence </a:t>
            </a:r>
          </a:p>
          <a:p>
            <a:pPr marL="742950" lvl="1" indent="-28575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–"/>
            </a:pPr>
            <a:r>
              <a:rPr lang="en-GB" sz="2000" dirty="0">
                <a:solidFill>
                  <a:srgbClr val="262626"/>
                </a:solidFill>
                <a:latin typeface="+mn-lt"/>
                <a:ea typeface="ＭＳ Ｐゴシック" charset="0"/>
              </a:rPr>
              <a:t>Staffing records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713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FB1A6-923E-417A-BEEF-E2A6268D4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5486"/>
            <a:ext cx="7417519" cy="857250"/>
          </a:xfrm>
        </p:spPr>
        <p:txBody>
          <a:bodyPr/>
          <a:lstStyle/>
          <a:p>
            <a:r>
              <a:rPr lang="en-GB" b="1" dirty="0"/>
              <a:t>Overloading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7CC27-D68F-4E2F-A43C-4E6574627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75606"/>
            <a:ext cx="8642350" cy="350864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4424B8-AE61-4F9A-B3CB-210CFC4E3201}"/>
              </a:ext>
            </a:extLst>
          </p:cNvPr>
          <p:cNvSpPr txBox="1"/>
          <p:nvPr/>
        </p:nvSpPr>
        <p:spPr>
          <a:xfrm>
            <a:off x="107504" y="1052736"/>
            <a:ext cx="8784976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Very common for MLCO/MLROs to hold more than one role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ＭＳ Ｐゴシック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COLP, COFA, staff partner, MD or senior partner, complaints partner etc 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ＭＳ Ｐゴシック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Real responsibilities – and real consequences</a:t>
            </a: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ＭＳ Ｐゴシック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ＭＳ Ｐゴシック" charset="0"/>
              </a:rPr>
              <a:t>How much is too many?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777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64340-0180-4C46-AA16-82014AFBA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4CB10-6D47-4579-A156-0311B4C30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Not a strict requirement but strongly recommended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kern="1200" dirty="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t>Division of labour</a:t>
            </a:r>
            <a:endParaRPr lang="en-GB" dirty="0"/>
          </a:p>
          <a:p>
            <a:r>
              <a:rPr lang="en-GB" dirty="0"/>
              <a:t>Succession planning</a:t>
            </a:r>
          </a:p>
          <a:p>
            <a:r>
              <a:rPr lang="en-GB" dirty="0"/>
              <a:t>Absence cover</a:t>
            </a:r>
          </a:p>
          <a:p>
            <a:r>
              <a:rPr lang="en-GB" dirty="0"/>
              <a:t>The ‘under-a-</a:t>
            </a:r>
            <a:r>
              <a:rPr lang="en-GB" dirty="0" err="1"/>
              <a:t>bus’</a:t>
            </a:r>
            <a:r>
              <a:rPr lang="en-GB" dirty="0"/>
              <a:t> principle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27168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DCB9218119FC498BD8025F894C7ED3" ma:contentTypeVersion="12" ma:contentTypeDescription="Create a new document." ma:contentTypeScope="" ma:versionID="41d6f9e72f2b0ef31d656c46e0514378">
  <xsd:schema xmlns:xsd="http://www.w3.org/2001/XMLSchema" xmlns:xs="http://www.w3.org/2001/XMLSchema" xmlns:p="http://schemas.microsoft.com/office/2006/metadata/properties" xmlns:ns3="0602c5cd-9d2e-46e4-974b-fb529128a5e5" xmlns:ns4="4842b1a4-bee9-48d2-a9d3-183cc337d655" targetNamespace="http://schemas.microsoft.com/office/2006/metadata/properties" ma:root="true" ma:fieldsID="7307157e1c75a5fcdeaaa91659dab2f1" ns3:_="" ns4:_="">
    <xsd:import namespace="0602c5cd-9d2e-46e4-974b-fb529128a5e5"/>
    <xsd:import namespace="4842b1a4-bee9-48d2-a9d3-183cc337d65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02c5cd-9d2e-46e4-974b-fb529128a5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2b1a4-bee9-48d2-a9d3-183cc337d65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5EE639-D854-4DF2-8BED-DFEA8743C6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A1F46C-17D8-481C-BDA5-FB0D92CCCCFD}">
  <ds:schemaRefs>
    <ds:schemaRef ds:uri="http://schemas.openxmlformats.org/package/2006/metadata/core-properties"/>
    <ds:schemaRef ds:uri="http://purl.org/dc/dcmitype/"/>
    <ds:schemaRef ds:uri="0602c5cd-9d2e-46e4-974b-fb529128a5e5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4842b1a4-bee9-48d2-a9d3-183cc337d65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81F0D1-4096-4521-A1BD-4D110AF180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02c5cd-9d2e-46e4-974b-fb529128a5e5"/>
    <ds:schemaRef ds:uri="4842b1a4-bee9-48d2-a9d3-183cc337d6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9625</TotalTime>
  <Words>590</Words>
  <Application>Microsoft Office PowerPoint</Application>
  <PresentationFormat>On-screen Show (16:9)</PresentationFormat>
  <Paragraphs>120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Default Design</vt:lpstr>
      <vt:lpstr>PowerPoint Presentation</vt:lpstr>
      <vt:lpstr>What’s the difference?</vt:lpstr>
      <vt:lpstr>Do we have to?</vt:lpstr>
      <vt:lpstr>What do they need?</vt:lpstr>
      <vt:lpstr>Authority</vt:lpstr>
      <vt:lpstr>Independence</vt:lpstr>
      <vt:lpstr>Resources</vt:lpstr>
      <vt:lpstr>Overloading</vt:lpstr>
      <vt:lpstr>Deputies</vt:lpstr>
      <vt:lpstr>New AML officers: Day 1</vt:lpstr>
      <vt:lpstr>New AML officers: Week 1</vt:lpstr>
      <vt:lpstr>New AML officers: Month 1</vt:lpstr>
      <vt:lpstr>New AML officers: Year 1</vt:lpstr>
      <vt:lpstr>Onwards and upwards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AML officers - What they need to know</dc:title>
  <dc:creator>Solicitors Regulation Authority (SRA)</dc:creator>
  <cp:lastModifiedBy>Matthew Maidment</cp:lastModifiedBy>
  <cp:revision>161</cp:revision>
  <dcterms:created xsi:type="dcterms:W3CDTF">2019-10-14T09:31:41Z</dcterms:created>
  <dcterms:modified xsi:type="dcterms:W3CDTF">2022-02-21T11:39:24Z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0x010100F0DCB9218119FC498BD8025F894C7ED3</vt:lpwstr>
  </property>
</Properties>
</file>