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61" r:id="rId3"/>
    <p:sldId id="263" r:id="rId4"/>
    <p:sldId id="991" r:id="rId5"/>
    <p:sldId id="994" r:id="rId6"/>
    <p:sldId id="993" r:id="rId7"/>
    <p:sldId id="997" r:id="rId8"/>
    <p:sldId id="998" r:id="rId9"/>
    <p:sldId id="999" r:id="rId10"/>
    <p:sldId id="1000" r:id="rId11"/>
    <p:sldId id="1001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933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01" autoAdjust="0"/>
  </p:normalViewPr>
  <p:slideViewPr>
    <p:cSldViewPr snapToGrid="0">
      <p:cViewPr varScale="1">
        <p:scale>
          <a:sx n="51" d="100"/>
          <a:sy n="51" d="100"/>
        </p:scale>
        <p:origin x="92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64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4431E-73C5-48AC-96B8-ED60ABCFFAD9}" type="datetimeFigureOut">
              <a:rPr lang="en-GB" smtClean="0"/>
              <a:t>02/12/2022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B6A5C-6C46-4AD4-B813-A714CB4108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26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B6A5C-6C46-4AD4-B813-A714CB410864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00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40:notes"/>
          <p:cNvSpPr txBox="1">
            <a:spLocks noGrp="1"/>
          </p:cNvSpPr>
          <p:nvPr>
            <p:ph type="body" idx="1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67" name="Google Shape;167;p40:notes"/>
          <p:cNvSpPr txBox="1">
            <a:spLocks noGrp="1"/>
          </p:cNvSpPr>
          <p:nvPr>
            <p:ph type="sldNum" idx="12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850" tIns="45925" rIns="91850" bIns="459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80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16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8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66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88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59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68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481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4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8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045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50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59A7AA-0DE8-A69C-C26B-0F6D98A9D8A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98890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A5D300-3A92-F6D0-F1F8-BDDDD240B2B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494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200995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svg"/><Relationship Id="rId7" Type="http://schemas.openxmlformats.org/officeDocument/2006/relationships/image" Target="../media/image66.sv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5.png"/><Relationship Id="rId5" Type="http://schemas.openxmlformats.org/officeDocument/2006/relationships/image" Target="../media/image64.svg"/><Relationship Id="rId4" Type="http://schemas.openxmlformats.org/officeDocument/2006/relationships/image" Target="../media/image63.png"/><Relationship Id="rId9" Type="http://schemas.openxmlformats.org/officeDocument/2006/relationships/image" Target="../media/image68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1.png"/><Relationship Id="rId5" Type="http://schemas.openxmlformats.org/officeDocument/2006/relationships/image" Target="../media/image61.png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svg"/><Relationship Id="rId7" Type="http://schemas.openxmlformats.org/officeDocument/2006/relationships/image" Target="../media/image34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png"/><Relationship Id="rId11" Type="http://schemas.openxmlformats.org/officeDocument/2006/relationships/image" Target="../media/image38.svg"/><Relationship Id="rId5" Type="http://schemas.openxmlformats.org/officeDocument/2006/relationships/image" Target="../media/image32.sv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svg"/><Relationship Id="rId7" Type="http://schemas.openxmlformats.org/officeDocument/2006/relationships/image" Target="../media/image48.sv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.png"/><Relationship Id="rId5" Type="http://schemas.openxmlformats.org/officeDocument/2006/relationships/image" Target="../media/image46.svg"/><Relationship Id="rId4" Type="http://schemas.openxmlformats.org/officeDocument/2006/relationships/image" Target="../media/image45.png"/><Relationship Id="rId9" Type="http://schemas.openxmlformats.org/officeDocument/2006/relationships/image" Target="../media/image50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svg"/><Relationship Id="rId7" Type="http://schemas.openxmlformats.org/officeDocument/2006/relationships/image" Target="../media/image56.sv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.png"/><Relationship Id="rId11" Type="http://schemas.openxmlformats.org/officeDocument/2006/relationships/image" Target="../media/image60.svg"/><Relationship Id="rId5" Type="http://schemas.openxmlformats.org/officeDocument/2006/relationships/image" Target="../media/image54.sv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66595" y="1600200"/>
            <a:ext cx="8925984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b="1" dirty="0">
                <a:ea typeface="ＭＳ Ｐゴシック" pitchFamily="34" charset="-128"/>
              </a:rPr>
              <a:t>SQE: What it means for law firms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8553" y="3302000"/>
            <a:ext cx="10025802" cy="660400"/>
          </a:xfrm>
        </p:spPr>
        <p:txBody>
          <a:bodyPr/>
          <a:lstStyle/>
          <a:p>
            <a:pPr eaLnBrk="1" hangingPunct="1"/>
            <a:r>
              <a:rPr lang="en-GB" sz="2800" dirty="0">
                <a:solidFill>
                  <a:srgbClr val="262626"/>
                </a:solidFill>
                <a:ea typeface="ＭＳ Ｐゴシック" pitchFamily="34" charset="-128"/>
              </a:rPr>
              <a:t>Julie Swan, Director of Education and Training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7DC38-1EFF-4BF4-93C9-95109467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55" y="96842"/>
            <a:ext cx="8990542" cy="1143000"/>
          </a:xfrm>
        </p:spPr>
        <p:txBody>
          <a:bodyPr/>
          <a:lstStyle/>
          <a:p>
            <a:r>
              <a:rPr lang="en-GB" dirty="0"/>
              <a:t>What does good QWE look 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3F214-41FA-4F5A-9E87-4BF69EC3B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086" y="1509709"/>
            <a:ext cx="9985766" cy="5251449"/>
          </a:xfrm>
        </p:spPr>
        <p:txBody>
          <a:bodyPr/>
          <a:lstStyle/>
          <a:p>
            <a:pPr marL="0" indent="0">
              <a:buNone/>
            </a:pPr>
            <a:r>
              <a:rPr lang="en-GB" sz="2400" b="0" i="0" dirty="0">
                <a:solidFill>
                  <a:srgbClr val="333333"/>
                </a:solidFill>
                <a:effectLst/>
              </a:rPr>
              <a:t>Diverse and varied work that provides exposure to a wide range of</a:t>
            </a:r>
            <a:r>
              <a:rPr lang="en-GB" sz="2400" dirty="0">
                <a:solidFill>
                  <a:srgbClr val="333333"/>
                </a:solidFill>
              </a:rPr>
              <a:t> </a:t>
            </a:r>
            <a:r>
              <a:rPr lang="en-GB" sz="2400" b="0" i="0" dirty="0">
                <a:solidFill>
                  <a:srgbClr val="333333"/>
                </a:solidFill>
                <a:effectLst/>
              </a:rPr>
              <a:t>competences</a:t>
            </a:r>
          </a:p>
          <a:p>
            <a:pPr marL="0" indent="0">
              <a:buNone/>
            </a:pPr>
            <a:endParaRPr lang="en-GB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</a:rPr>
              <a:t>Opportunities for reflection on performance to identify both strengths and areas of development</a:t>
            </a:r>
          </a:p>
          <a:p>
            <a:pPr marL="0" indent="0">
              <a:buNone/>
            </a:pPr>
            <a:endParaRPr lang="en-GB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</a:rPr>
              <a:t>Exposure to professionalism and to ethical issues</a:t>
            </a:r>
          </a:p>
          <a:p>
            <a:pPr marL="0" indent="0">
              <a:buNone/>
            </a:pPr>
            <a:endParaRPr lang="en-GB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</a:rPr>
              <a:t>Effective supervision throughout the placement 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	</a:t>
            </a:r>
            <a:endParaRPr lang="en-GB" sz="2200" dirty="0">
              <a:solidFill>
                <a:srgbClr val="333333"/>
              </a:solidFill>
              <a:latin typeface="+mj-lt"/>
            </a:endParaRPr>
          </a:p>
        </p:txBody>
      </p:sp>
      <p:pic>
        <p:nvPicPr>
          <p:cNvPr id="5" name="Graphic 4" descr="Laptop with solid fill">
            <a:extLst>
              <a:ext uri="{FF2B5EF4-FFF2-40B4-BE49-F238E27FC236}">
                <a16:creationId xmlns:a16="http://schemas.microsoft.com/office/drawing/2014/main" id="{7B3B52CD-1E28-4C9F-86AE-089158C28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017" y="1607623"/>
            <a:ext cx="660733" cy="660733"/>
          </a:xfrm>
          <a:prstGeom prst="rect">
            <a:avLst/>
          </a:prstGeom>
        </p:spPr>
      </p:pic>
      <p:pic>
        <p:nvPicPr>
          <p:cNvPr id="9" name="Graphic 8" descr="Good Idea with solid fill">
            <a:extLst>
              <a:ext uri="{FF2B5EF4-FFF2-40B4-BE49-F238E27FC236}">
                <a16:creationId xmlns:a16="http://schemas.microsoft.com/office/drawing/2014/main" id="{84151B9A-3FE3-4FE6-960C-F82188ADA4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1781" y="3035447"/>
            <a:ext cx="660733" cy="660733"/>
          </a:xfrm>
          <a:prstGeom prst="rect">
            <a:avLst/>
          </a:prstGeom>
        </p:spPr>
      </p:pic>
      <p:pic>
        <p:nvPicPr>
          <p:cNvPr id="11" name="Graphic 10" descr="Thought outline">
            <a:extLst>
              <a:ext uri="{FF2B5EF4-FFF2-40B4-BE49-F238E27FC236}">
                <a16:creationId xmlns:a16="http://schemas.microsoft.com/office/drawing/2014/main" id="{142C4B19-15A9-4807-84DE-EABC398F7D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3767" y="4463271"/>
            <a:ext cx="660733" cy="660733"/>
          </a:xfrm>
          <a:prstGeom prst="rect">
            <a:avLst/>
          </a:prstGeom>
        </p:spPr>
      </p:pic>
      <p:pic>
        <p:nvPicPr>
          <p:cNvPr id="12" name="Graphic 11" descr="Flowchart with solid fill">
            <a:extLst>
              <a:ext uri="{FF2B5EF4-FFF2-40B4-BE49-F238E27FC236}">
                <a16:creationId xmlns:a16="http://schemas.microsoft.com/office/drawing/2014/main" id="{DF18F11E-DC98-D147-5F7A-42C3A3CBB54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4633" y="5409251"/>
            <a:ext cx="841500" cy="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4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40"/>
          <p:cNvSpPr txBox="1">
            <a:spLocks noGrp="1"/>
          </p:cNvSpPr>
          <p:nvPr>
            <p:ph type="title"/>
          </p:nvPr>
        </p:nvSpPr>
        <p:spPr>
          <a:xfrm>
            <a:off x="440887" y="119088"/>
            <a:ext cx="9861284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Keep in touch</a:t>
            </a:r>
            <a:endParaRPr dirty="0"/>
          </a:p>
        </p:txBody>
      </p:sp>
      <p:sp>
        <p:nvSpPr>
          <p:cNvPr id="170" name="Google Shape;170;p40"/>
          <p:cNvSpPr txBox="1"/>
          <p:nvPr/>
        </p:nvSpPr>
        <p:spPr>
          <a:xfrm>
            <a:off x="1650589" y="1917169"/>
            <a:ext cx="857969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Send your queries to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contactcentre@sra.org.uk</a:t>
            </a:r>
            <a:endParaRPr sz="2400" dirty="0"/>
          </a:p>
        </p:txBody>
      </p:sp>
      <p:sp>
        <p:nvSpPr>
          <p:cNvPr id="171" name="Google Shape;171;p40"/>
          <p:cNvSpPr txBox="1"/>
          <p:nvPr/>
        </p:nvSpPr>
        <p:spPr>
          <a:xfrm>
            <a:off x="1650588" y="4176874"/>
            <a:ext cx="990997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SQE assessment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sqe.sra.org.uk </a:t>
            </a: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 SQE route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sra.org.uk/sqe </a:t>
            </a:r>
            <a:endParaRPr sz="2400" dirty="0"/>
          </a:p>
        </p:txBody>
      </p:sp>
      <p:sp>
        <p:nvSpPr>
          <p:cNvPr id="172" name="Google Shape;172;p40"/>
          <p:cNvSpPr txBox="1"/>
          <p:nvPr/>
        </p:nvSpPr>
        <p:spPr>
          <a:xfrm>
            <a:off x="1676984" y="2984983"/>
            <a:ext cx="649181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Join our SQE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LinkedIn group</a:t>
            </a:r>
            <a:endParaRPr sz="2400" dirty="0"/>
          </a:p>
        </p:txBody>
      </p:sp>
      <p:pic>
        <p:nvPicPr>
          <p:cNvPr id="173" name="Google Shape;173;p40" descr="Connection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2295" y="2829224"/>
            <a:ext cx="865515" cy="865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0" descr="Email with solid fil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2295" y="1693587"/>
            <a:ext cx="777579" cy="7775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0" descr="Lapto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2295" y="4021115"/>
            <a:ext cx="865515" cy="865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0" descr="Worl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7999" y="5164413"/>
            <a:ext cx="954107" cy="954107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0"/>
          <p:cNvSpPr txBox="1"/>
          <p:nvPr/>
        </p:nvSpPr>
        <p:spPr>
          <a:xfrm>
            <a:off x="1650588" y="5400106"/>
            <a:ext cx="793083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SQE Update bulletin </a:t>
            </a:r>
            <a:r>
              <a:rPr lang="en-GB" sz="2400" b="0" i="0" u="none" strike="noStrike" cap="none" dirty="0">
                <a:solidFill>
                  <a:srgbClr val="B10035"/>
                </a:solidFill>
                <a:latin typeface="Arial"/>
                <a:ea typeface="Arial"/>
                <a:cs typeface="Arial"/>
                <a:sym typeface="Arial"/>
              </a:rPr>
              <a:t>sra.org.uk/sqeupdate 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68" y="150733"/>
            <a:ext cx="9087473" cy="1143000"/>
          </a:xfrm>
        </p:spPr>
        <p:txBody>
          <a:bodyPr/>
          <a:lstStyle/>
          <a:p>
            <a:r>
              <a:rPr lang="en-US" dirty="0"/>
              <a:t>Solicitors Qualifying Examination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8C80DA-593D-C7DF-3A91-18A20B3AE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402" y="2027678"/>
            <a:ext cx="3809114" cy="37461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67F305-131B-5A5D-9324-081D09E8CDFF}"/>
              </a:ext>
            </a:extLst>
          </p:cNvPr>
          <p:cNvSpPr txBox="1"/>
          <p:nvPr/>
        </p:nvSpPr>
        <p:spPr>
          <a:xfrm>
            <a:off x="4589417" y="2088639"/>
            <a:ext cx="7306172" cy="404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single, national licensing examination</a:t>
            </a: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Everyone assessed to the same high standards in a consistent way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569" indent="-380990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no longer specify training or routes to qualification</a:t>
            </a:r>
          </a:p>
          <a:p>
            <a:pPr marL="609569" indent="-380990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sitting November 2021</a:t>
            </a: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67" indent="-228589" defTabSz="1219140">
              <a:lnSpc>
                <a:spcPct val="90000"/>
              </a:lnSpc>
              <a:spcAft>
                <a:spcPts val="60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1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68" y="150733"/>
            <a:ext cx="9087473" cy="1143000"/>
          </a:xfrm>
        </p:spPr>
        <p:txBody>
          <a:bodyPr/>
          <a:lstStyle/>
          <a:p>
            <a:r>
              <a:rPr lang="en-US" dirty="0"/>
              <a:t>Why did we change?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8F23A-3793-5757-08A1-006D68105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7089" y="1960238"/>
            <a:ext cx="8893934" cy="29375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Concerns about inconsistent standards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of flexibility and unnecessary regulatory barriers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costs of qualification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6" name="Graphic 5" descr="Pound with solid fill">
            <a:extLst>
              <a:ext uri="{FF2B5EF4-FFF2-40B4-BE49-F238E27FC236}">
                <a16:creationId xmlns:a16="http://schemas.microsoft.com/office/drawing/2014/main" id="{7ABC3C12-416B-014C-B26E-11E1DA242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4718" y="4239455"/>
            <a:ext cx="658307" cy="658307"/>
          </a:xfrm>
          <a:prstGeom prst="rect">
            <a:avLst/>
          </a:prstGeom>
        </p:spPr>
      </p:pic>
      <p:pic>
        <p:nvPicPr>
          <p:cNvPr id="8" name="Graphic 7" descr="Construction Barricade with solid fill">
            <a:extLst>
              <a:ext uri="{FF2B5EF4-FFF2-40B4-BE49-F238E27FC236}">
                <a16:creationId xmlns:a16="http://schemas.microsoft.com/office/drawing/2014/main" id="{2D502295-835E-FC49-5292-6B0A1235CB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8563" y="3051544"/>
            <a:ext cx="845091" cy="845091"/>
          </a:xfrm>
          <a:prstGeom prst="rect">
            <a:avLst/>
          </a:prstGeom>
        </p:spPr>
      </p:pic>
      <p:pic>
        <p:nvPicPr>
          <p:cNvPr id="10" name="Graphic 9" descr="Shuffle with solid fill">
            <a:extLst>
              <a:ext uri="{FF2B5EF4-FFF2-40B4-BE49-F238E27FC236}">
                <a16:creationId xmlns:a16="http://schemas.microsoft.com/office/drawing/2014/main" id="{0FF1C59F-45CD-D6CF-65B9-BCA104C137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4718" y="1896442"/>
            <a:ext cx="724839" cy="72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68" y="150733"/>
            <a:ext cx="9087473" cy="1143000"/>
          </a:xfrm>
        </p:spPr>
        <p:txBody>
          <a:bodyPr/>
          <a:lstStyle/>
          <a:p>
            <a:r>
              <a:rPr lang="en-US" dirty="0"/>
              <a:t>Benefits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02DE8A-797B-DB8F-0EE5-196BA9A04F7F}"/>
              </a:ext>
            </a:extLst>
          </p:cNvPr>
          <p:cNvSpPr txBox="1"/>
          <p:nvPr/>
        </p:nvSpPr>
        <p:spPr>
          <a:xfrm>
            <a:off x="1594660" y="1817659"/>
            <a:ext cx="9565094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B20933"/>
              </a:buClr>
            </a:pPr>
            <a:r>
              <a:rPr lang="en-US" sz="2400" dirty="0">
                <a:latin typeface="+mj-lt"/>
                <a:cs typeface="Arial" panose="020B0604020202020204" pitchFamily="34" charset="0"/>
              </a:rPr>
              <a:t>Bett</a:t>
            </a:r>
            <a:r>
              <a:rPr lang="en-US" sz="24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er</a:t>
            </a:r>
            <a:r>
              <a:rPr lang="en-US" sz="2400" dirty="0">
                <a:latin typeface="+mj-lt"/>
              </a:rPr>
              <a:t> guarantee of standards for consumers</a:t>
            </a: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US" sz="2400" dirty="0">
              <a:latin typeface="+mj-lt"/>
            </a:endParaRPr>
          </a:p>
          <a:p>
            <a:pPr>
              <a:buClr>
                <a:srgbClr val="B20933"/>
              </a:buClr>
            </a:pPr>
            <a:endParaRPr lang="en-US" sz="2400" dirty="0">
              <a:latin typeface="+mj-lt"/>
            </a:endParaRPr>
          </a:p>
          <a:p>
            <a:pPr>
              <a:buClr>
                <a:srgbClr val="B20933"/>
              </a:buClr>
            </a:pPr>
            <a:r>
              <a:rPr lang="en-US" sz="2400" dirty="0">
                <a:latin typeface="+mj-lt"/>
              </a:rPr>
              <a:t>Fair for all candidates </a:t>
            </a:r>
            <a:r>
              <a:rPr lang="en-GB" sz="2400" dirty="0">
                <a:latin typeface="+mj-lt"/>
                <a:cs typeface="Arial" panose="020B0604020202020204" pitchFamily="34" charset="0"/>
              </a:rPr>
              <a:t>– everyone assessed on a level playing field</a:t>
            </a: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4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B20933"/>
              </a:buClr>
            </a:pPr>
            <a:endParaRPr lang="en-GB" sz="24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B20933"/>
              </a:buClr>
            </a:pPr>
            <a:r>
              <a:rPr lang="en-GB" sz="2400" dirty="0">
                <a:latin typeface="+mj-lt"/>
                <a:cs typeface="Arial" panose="020B0604020202020204" pitchFamily="34" charset="0"/>
              </a:rPr>
              <a:t>More competitive training market and more cost-effective training options</a:t>
            </a: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4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B20933"/>
              </a:buClr>
            </a:pPr>
            <a:endParaRPr lang="en-GB" sz="24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B20933"/>
              </a:buClr>
            </a:pPr>
            <a:r>
              <a:rPr lang="en-GB" sz="2400" dirty="0">
                <a:latin typeface="+mj-lt"/>
                <a:cs typeface="Arial" panose="020B0604020202020204" pitchFamily="34" charset="0"/>
              </a:rPr>
              <a:t>Flexibility – removal of regulatory barriers, easier to get required work experience and to tailor training</a:t>
            </a: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Clr>
                <a:srgbClr val="B20933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1" name="Graphic 10" descr="Ribbon outline">
            <a:extLst>
              <a:ext uri="{FF2B5EF4-FFF2-40B4-BE49-F238E27FC236}">
                <a16:creationId xmlns:a16="http://schemas.microsoft.com/office/drawing/2014/main" id="{58091931-DC3C-2351-7E8C-8DAFCDA3D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937" y="1817659"/>
            <a:ext cx="638433" cy="638433"/>
          </a:xfrm>
          <a:prstGeom prst="rect">
            <a:avLst/>
          </a:prstGeom>
        </p:spPr>
      </p:pic>
      <p:pic>
        <p:nvPicPr>
          <p:cNvPr id="15" name="Graphic 14" descr="Scales of justice outline">
            <a:extLst>
              <a:ext uri="{FF2B5EF4-FFF2-40B4-BE49-F238E27FC236}">
                <a16:creationId xmlns:a16="http://schemas.microsoft.com/office/drawing/2014/main" id="{12B70F61-59B1-9F72-42AB-7EACBFD23C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0013" y="2883579"/>
            <a:ext cx="772282" cy="772282"/>
          </a:xfrm>
          <a:prstGeom prst="rect">
            <a:avLst/>
          </a:prstGeom>
        </p:spPr>
      </p:pic>
      <p:pic>
        <p:nvPicPr>
          <p:cNvPr id="21" name="Graphic 20" descr="Teacher outline">
            <a:extLst>
              <a:ext uri="{FF2B5EF4-FFF2-40B4-BE49-F238E27FC236}">
                <a16:creationId xmlns:a16="http://schemas.microsoft.com/office/drawing/2014/main" id="{5185E5CE-4FCB-FF64-9A49-49E9EE28BE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323" y="3984081"/>
            <a:ext cx="835655" cy="835655"/>
          </a:xfrm>
          <a:prstGeom prst="rect">
            <a:avLst/>
          </a:prstGeom>
        </p:spPr>
      </p:pic>
      <p:pic>
        <p:nvPicPr>
          <p:cNvPr id="23" name="Graphic 22" descr="Yoga outline">
            <a:extLst>
              <a:ext uri="{FF2B5EF4-FFF2-40B4-BE49-F238E27FC236}">
                <a16:creationId xmlns:a16="http://schemas.microsoft.com/office/drawing/2014/main" id="{2B40E0C7-B5BC-BEFE-61EE-4AFB520BE3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0013" y="5510978"/>
            <a:ext cx="711648" cy="71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11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468" y="150733"/>
            <a:ext cx="9087473" cy="1143000"/>
          </a:xfrm>
        </p:spPr>
        <p:txBody>
          <a:bodyPr/>
          <a:lstStyle/>
          <a:p>
            <a:r>
              <a:rPr lang="en-US" dirty="0"/>
              <a:t>How’s it going?</a:t>
            </a:r>
            <a:endParaRPr lang="en-GB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B040150-A0B9-3C08-B1CD-CE60E1FC5FAC}"/>
              </a:ext>
            </a:extLst>
          </p:cNvPr>
          <p:cNvGrpSpPr/>
          <p:nvPr/>
        </p:nvGrpSpPr>
        <p:grpSpPr>
          <a:xfrm>
            <a:off x="1007180" y="1832287"/>
            <a:ext cx="1815353" cy="2003424"/>
            <a:chOff x="1493742" y="1832287"/>
            <a:chExt cx="1815353" cy="200342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24FB6C9-C87A-23CF-00DE-11FD45885324}"/>
                </a:ext>
              </a:extLst>
            </p:cNvPr>
            <p:cNvSpPr txBox="1"/>
            <p:nvPr/>
          </p:nvSpPr>
          <p:spPr>
            <a:xfrm>
              <a:off x="1493742" y="2881604"/>
              <a:ext cx="1815353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b="1" dirty="0">
                  <a:latin typeface="+mj-lt"/>
                </a:rPr>
                <a:t>4</a:t>
              </a:r>
              <a:r>
                <a:rPr lang="en-GB" sz="2800" dirty="0">
                  <a:latin typeface="+mj-lt"/>
                </a:rPr>
                <a:t> SQE sittings</a:t>
              </a:r>
            </a:p>
          </p:txBody>
        </p:sp>
        <p:pic>
          <p:nvPicPr>
            <p:cNvPr id="25" name="Graphic 24" descr="Boardroom outline">
              <a:extLst>
                <a:ext uri="{FF2B5EF4-FFF2-40B4-BE49-F238E27FC236}">
                  <a16:creationId xmlns:a16="http://schemas.microsoft.com/office/drawing/2014/main" id="{52E6EAA8-DAC7-56AB-639D-36A42FCC3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829918" y="1832287"/>
              <a:ext cx="1142999" cy="1142999"/>
            </a:xfrm>
            <a:prstGeom prst="rect">
              <a:avLst/>
            </a:prstGeom>
          </p:spPr>
        </p:pic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DE3C050-875E-DDCD-7AA5-2431BA1C63B2}"/>
              </a:ext>
            </a:extLst>
          </p:cNvPr>
          <p:cNvGrpSpPr/>
          <p:nvPr/>
        </p:nvGrpSpPr>
        <p:grpSpPr>
          <a:xfrm>
            <a:off x="4027167" y="1832287"/>
            <a:ext cx="3164541" cy="2003424"/>
            <a:chOff x="4513729" y="1832287"/>
            <a:chExt cx="3164541" cy="200342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5D2A5F-E163-AB46-FFFA-0F6B432EC260}"/>
                </a:ext>
              </a:extLst>
            </p:cNvPr>
            <p:cNvSpPr txBox="1"/>
            <p:nvPr/>
          </p:nvSpPr>
          <p:spPr>
            <a:xfrm>
              <a:off x="4513729" y="2881604"/>
              <a:ext cx="316454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b="1" dirty="0">
                  <a:latin typeface="+mj-lt"/>
                </a:rPr>
                <a:t>6,500</a:t>
              </a:r>
              <a:r>
                <a:rPr lang="en-GB" sz="2800" dirty="0">
                  <a:latin typeface="+mj-lt"/>
                </a:rPr>
                <a:t> first time </a:t>
              </a:r>
              <a:br>
                <a:rPr lang="en-GB" sz="2800" dirty="0">
                  <a:latin typeface="+mj-lt"/>
                </a:rPr>
              </a:br>
              <a:r>
                <a:rPr lang="en-GB" sz="2800" dirty="0">
                  <a:latin typeface="+mj-lt"/>
                </a:rPr>
                <a:t>candidates</a:t>
              </a:r>
            </a:p>
          </p:txBody>
        </p:sp>
        <p:pic>
          <p:nvPicPr>
            <p:cNvPr id="27" name="Graphic 26" descr="Group of people outline">
              <a:extLst>
                <a:ext uri="{FF2B5EF4-FFF2-40B4-BE49-F238E27FC236}">
                  <a16:creationId xmlns:a16="http://schemas.microsoft.com/office/drawing/2014/main" id="{8C586999-7D6E-F3E8-2E4D-4E00C9B35C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573962" y="1832287"/>
              <a:ext cx="1044075" cy="1044075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D0AFA7E-F022-048C-3512-0EFE5F8BEA5E}"/>
              </a:ext>
            </a:extLst>
          </p:cNvPr>
          <p:cNvGrpSpPr/>
          <p:nvPr/>
        </p:nvGrpSpPr>
        <p:grpSpPr>
          <a:xfrm>
            <a:off x="933219" y="4287049"/>
            <a:ext cx="1963271" cy="1943276"/>
            <a:chOff x="8799363" y="1837529"/>
            <a:chExt cx="1963271" cy="19432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A1F17DD-807D-5B1E-5659-2419EE85A9E7}"/>
                </a:ext>
              </a:extLst>
            </p:cNvPr>
            <p:cNvSpPr txBox="1"/>
            <p:nvPr/>
          </p:nvSpPr>
          <p:spPr>
            <a:xfrm>
              <a:off x="8799363" y="2826698"/>
              <a:ext cx="1963271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b="1" dirty="0">
                  <a:latin typeface="+mj-lt"/>
                </a:rPr>
                <a:t>66</a:t>
              </a:r>
              <a:r>
                <a:rPr lang="en-GB" sz="2800" dirty="0">
                  <a:latin typeface="+mj-lt"/>
                </a:rPr>
                <a:t> </a:t>
              </a:r>
              <a:br>
                <a:rPr lang="en-GB" sz="2800" dirty="0">
                  <a:latin typeface="+mj-lt"/>
                </a:rPr>
              </a:br>
              <a:r>
                <a:rPr lang="en-GB" sz="2800" dirty="0">
                  <a:latin typeface="+mj-lt"/>
                </a:rPr>
                <a:t>countries </a:t>
              </a:r>
            </a:p>
          </p:txBody>
        </p:sp>
        <p:pic>
          <p:nvPicPr>
            <p:cNvPr id="29" name="Graphic 28" descr="Earth globe: Africa and Europe with solid fill">
              <a:extLst>
                <a:ext uri="{FF2B5EF4-FFF2-40B4-BE49-F238E27FC236}">
                  <a16:creationId xmlns:a16="http://schemas.microsoft.com/office/drawing/2014/main" id="{A93CC586-8476-F7E8-4C37-F2D12DAC9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323798" y="1837529"/>
              <a:ext cx="914400" cy="9144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E6E08A3-C1A1-04C2-AC5A-D17917409D3B}"/>
              </a:ext>
            </a:extLst>
          </p:cNvPr>
          <p:cNvGrpSpPr/>
          <p:nvPr/>
        </p:nvGrpSpPr>
        <p:grpSpPr>
          <a:xfrm>
            <a:off x="7746896" y="1851970"/>
            <a:ext cx="3325906" cy="2334041"/>
            <a:chOff x="738465" y="4344286"/>
            <a:chExt cx="3325906" cy="233404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8482E59-9462-7279-0037-B173F09E688C}"/>
                </a:ext>
              </a:extLst>
            </p:cNvPr>
            <p:cNvSpPr txBox="1"/>
            <p:nvPr/>
          </p:nvSpPr>
          <p:spPr>
            <a:xfrm>
              <a:off x="738465" y="5293332"/>
              <a:ext cx="3325906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dirty="0"/>
                <a:t>Almost 450</a:t>
              </a:r>
              <a:br>
                <a:rPr lang="en-GB" sz="2800" dirty="0"/>
              </a:br>
              <a:r>
                <a:rPr lang="en-GB" sz="2800" dirty="0"/>
                <a:t>solicitors admitted through the SQE</a:t>
              </a:r>
            </a:p>
          </p:txBody>
        </p:sp>
        <p:pic>
          <p:nvPicPr>
            <p:cNvPr id="32" name="Graphic 31" descr="Diploma outline">
              <a:extLst>
                <a:ext uri="{FF2B5EF4-FFF2-40B4-BE49-F238E27FC236}">
                  <a16:creationId xmlns:a16="http://schemas.microsoft.com/office/drawing/2014/main" id="{E6EBD643-A829-6A18-3C26-98476267E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944217" y="4344286"/>
              <a:ext cx="1028699" cy="1028699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43166D8-CEF2-12F8-BDD4-AFABF873DB0C}"/>
              </a:ext>
            </a:extLst>
          </p:cNvPr>
          <p:cNvGrpSpPr/>
          <p:nvPr/>
        </p:nvGrpSpPr>
        <p:grpSpPr>
          <a:xfrm>
            <a:off x="3841364" y="4344287"/>
            <a:ext cx="3536145" cy="1903152"/>
            <a:chOff x="4327926" y="4344287"/>
            <a:chExt cx="3536145" cy="190315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4170DB8-2FCC-FDC2-9A15-ECFAC2540581}"/>
                </a:ext>
              </a:extLst>
            </p:cNvPr>
            <p:cNvSpPr txBox="1"/>
            <p:nvPr/>
          </p:nvSpPr>
          <p:spPr>
            <a:xfrm>
              <a:off x="4327926" y="5293332"/>
              <a:ext cx="3536145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dirty="0"/>
                <a:t>Education and </a:t>
              </a:r>
              <a:br>
                <a:rPr lang="en-GB" sz="2800" dirty="0"/>
              </a:br>
              <a:r>
                <a:rPr lang="en-GB" sz="2800" dirty="0"/>
                <a:t>training market</a:t>
              </a:r>
            </a:p>
          </p:txBody>
        </p:sp>
        <p:pic>
          <p:nvPicPr>
            <p:cNvPr id="36" name="Graphic 35" descr="Thumbs up sign outline">
              <a:extLst>
                <a:ext uri="{FF2B5EF4-FFF2-40B4-BE49-F238E27FC236}">
                  <a16:creationId xmlns:a16="http://schemas.microsoft.com/office/drawing/2014/main" id="{0FFAD73D-C652-25EC-1CB7-CF95E904ACD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5638799" y="4344287"/>
              <a:ext cx="914400" cy="914400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9558AC1-54C1-D505-A01C-4B01E5ABBE3C}"/>
              </a:ext>
            </a:extLst>
          </p:cNvPr>
          <p:cNvGrpSpPr/>
          <p:nvPr/>
        </p:nvGrpSpPr>
        <p:grpSpPr>
          <a:xfrm>
            <a:off x="7925498" y="4744249"/>
            <a:ext cx="2994212" cy="1503190"/>
            <a:chOff x="7925498" y="4744249"/>
            <a:chExt cx="2994212" cy="150319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759E7F3-154F-8D51-FD7B-1D958D2F6D8F}"/>
                </a:ext>
              </a:extLst>
            </p:cNvPr>
            <p:cNvSpPr txBox="1"/>
            <p:nvPr/>
          </p:nvSpPr>
          <p:spPr>
            <a:xfrm>
              <a:off x="7925498" y="5293332"/>
              <a:ext cx="2994212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GB" sz="2800" dirty="0"/>
                <a:t>Troubling </a:t>
              </a:r>
              <a:br>
                <a:rPr lang="en-GB" sz="2800" dirty="0"/>
              </a:br>
              <a:r>
                <a:rPr lang="en-GB" sz="2800" dirty="0"/>
                <a:t>attainment gap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A9D34E2-3CBA-51CB-33B8-C21695DBE269}"/>
                </a:ext>
              </a:extLst>
            </p:cNvPr>
            <p:cNvGrpSpPr/>
            <p:nvPr/>
          </p:nvGrpSpPr>
          <p:grpSpPr>
            <a:xfrm>
              <a:off x="8973881" y="4744249"/>
              <a:ext cx="897446" cy="514438"/>
              <a:chOff x="8925746" y="4744249"/>
              <a:chExt cx="897446" cy="51443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E61A37A-384D-6DD5-1950-BE4D9D32E134}"/>
                  </a:ext>
                </a:extLst>
              </p:cNvPr>
              <p:cNvSpPr/>
              <p:nvPr/>
            </p:nvSpPr>
            <p:spPr bwMode="auto">
              <a:xfrm>
                <a:off x="8925746" y="4744249"/>
                <a:ext cx="109329" cy="514438"/>
              </a:xfrm>
              <a:prstGeom prst="rect">
                <a:avLst/>
              </a:prstGeom>
              <a:solidFill>
                <a:srgbClr val="B2093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1966A0B-5185-7C9F-FE19-42533E14649E}"/>
                  </a:ext>
                </a:extLst>
              </p:cNvPr>
              <p:cNvSpPr/>
              <p:nvPr/>
            </p:nvSpPr>
            <p:spPr bwMode="auto">
              <a:xfrm>
                <a:off x="9713863" y="4744249"/>
                <a:ext cx="109329" cy="514438"/>
              </a:xfrm>
              <a:prstGeom prst="rect">
                <a:avLst/>
              </a:prstGeom>
              <a:solidFill>
                <a:srgbClr val="B2093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E64E8098-0209-CA3D-12E4-AEC0BBF61D0D}"/>
                  </a:ext>
                </a:extLst>
              </p:cNvPr>
              <p:cNvCxnSpPr/>
              <p:nvPr/>
            </p:nvCxnSpPr>
            <p:spPr bwMode="auto">
              <a:xfrm>
                <a:off x="9074331" y="5001468"/>
                <a:ext cx="574766" cy="0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1691412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7B7FE-1BF9-4C15-88BD-B19E97BE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55" y="277484"/>
            <a:ext cx="6527800" cy="944628"/>
          </a:xfrm>
        </p:spPr>
        <p:txBody>
          <a:bodyPr/>
          <a:lstStyle/>
          <a:p>
            <a:r>
              <a:rPr lang="en-GB" dirty="0"/>
              <a:t>What is QWE?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61E0E-6164-4452-BF79-C3869CF7A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563" y="1698714"/>
            <a:ext cx="10287546" cy="5031104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Any experience of providing legal services where someone can develop at least two or more competences - outlined in the Statement of Solicitor Competence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200" dirty="0"/>
              <a:t>Can be done in England or Wales or overseas – does not have to be in organisation we regulate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200" dirty="0"/>
              <a:t>Must be at least two years’ working full time or equivalent part time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200" dirty="0"/>
              <a:t>Can be done in up to four separate organisations providing legal services - no minimum or maximum length for each individual period 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200" dirty="0"/>
              <a:t>Can be current and previous roles </a:t>
            </a:r>
          </a:p>
        </p:txBody>
      </p:sp>
      <p:pic>
        <p:nvPicPr>
          <p:cNvPr id="5" name="Graphic 4" descr="Scales of justice with solid fill">
            <a:extLst>
              <a:ext uri="{FF2B5EF4-FFF2-40B4-BE49-F238E27FC236}">
                <a16:creationId xmlns:a16="http://schemas.microsoft.com/office/drawing/2014/main" id="{7FF2FFF3-4B73-43DC-A6BC-6DA8EF11E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785" y="1750885"/>
            <a:ext cx="649905" cy="649905"/>
          </a:xfrm>
          <a:prstGeom prst="rect">
            <a:avLst/>
          </a:prstGeom>
        </p:spPr>
      </p:pic>
      <p:pic>
        <p:nvPicPr>
          <p:cNvPr id="7" name="Graphic 6" descr="Earth Globe - Asia with solid fill">
            <a:extLst>
              <a:ext uri="{FF2B5EF4-FFF2-40B4-BE49-F238E27FC236}">
                <a16:creationId xmlns:a16="http://schemas.microsoft.com/office/drawing/2014/main" id="{0474A027-9573-4800-93A8-4A27137844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5229" y="2833993"/>
            <a:ext cx="609388" cy="609388"/>
          </a:xfrm>
          <a:prstGeom prst="rect">
            <a:avLst/>
          </a:prstGeom>
        </p:spPr>
      </p:pic>
      <p:pic>
        <p:nvPicPr>
          <p:cNvPr id="15" name="Graphic 14" descr="Daily calendar with solid fill">
            <a:extLst>
              <a:ext uri="{FF2B5EF4-FFF2-40B4-BE49-F238E27FC236}">
                <a16:creationId xmlns:a16="http://schemas.microsoft.com/office/drawing/2014/main" id="{A81EE45D-5CAE-4603-B12C-FAB47A5549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8195" y="3822020"/>
            <a:ext cx="649906" cy="649906"/>
          </a:xfrm>
          <a:prstGeom prst="rect">
            <a:avLst/>
          </a:prstGeom>
        </p:spPr>
      </p:pic>
      <p:pic>
        <p:nvPicPr>
          <p:cNvPr id="16" name="Graphic 15" descr="City">
            <a:extLst>
              <a:ext uri="{FF2B5EF4-FFF2-40B4-BE49-F238E27FC236}">
                <a16:creationId xmlns:a16="http://schemas.microsoft.com/office/drawing/2014/main" id="{11DEBC82-A2A5-42D1-B48B-E7088FD30D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7822" y="4690586"/>
            <a:ext cx="609389" cy="609389"/>
          </a:xfrm>
          <a:prstGeom prst="rect">
            <a:avLst/>
          </a:prstGeom>
        </p:spPr>
      </p:pic>
      <p:pic>
        <p:nvPicPr>
          <p:cNvPr id="12" name="Graphic 11" descr="Employee badge with solid fill">
            <a:extLst>
              <a:ext uri="{FF2B5EF4-FFF2-40B4-BE49-F238E27FC236}">
                <a16:creationId xmlns:a16="http://schemas.microsoft.com/office/drawing/2014/main" id="{12634BED-2F2E-AFF1-9692-CECF137AFC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57822" y="5582405"/>
            <a:ext cx="700103" cy="70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090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10F9E-AFDD-46EA-81F9-150BF0E79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655" y="117738"/>
            <a:ext cx="6527800" cy="1143000"/>
          </a:xfrm>
        </p:spPr>
        <p:txBody>
          <a:bodyPr/>
          <a:lstStyle/>
          <a:p>
            <a:r>
              <a:rPr lang="en-GB" dirty="0"/>
              <a:t>Confirming QWE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3A155-846B-4BA3-AD21-410079CAA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568451"/>
            <a:ext cx="11600391" cy="4931501"/>
          </a:xfr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dirty="0"/>
              <a:t>		</a:t>
            </a: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solicitor or COLP (who we regulate) within the organisation where 		the placement took place. Does not need to hold a practising certificate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A solicitor working outside the organisation where the placement took 		place who has direct experience of the work. So long as they: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</a:t>
            </a:r>
          </a:p>
          <a:p>
            <a:pPr marL="2095456" lvl="4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Reviewed their work during the relevant period of work experience</a:t>
            </a:r>
          </a:p>
          <a:p>
            <a:pPr marL="2095456" lvl="4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Received feedback from the person or persons supervising their work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A07CB77A-05B9-4786-9639-276868CE51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361" y="1568451"/>
            <a:ext cx="1037123" cy="1037123"/>
          </a:xfrm>
          <a:prstGeom prst="rect">
            <a:avLst/>
          </a:prstGeom>
        </p:spPr>
      </p:pic>
      <p:pic>
        <p:nvPicPr>
          <p:cNvPr id="8" name="Graphic 7" descr="Boardroom">
            <a:extLst>
              <a:ext uri="{FF2B5EF4-FFF2-40B4-BE49-F238E27FC236}">
                <a16:creationId xmlns:a16="http://schemas.microsoft.com/office/drawing/2014/main" id="{ACEED787-3720-4FCA-BA00-5AFA2AA068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4739" y="3028087"/>
            <a:ext cx="997745" cy="99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195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9CCF7-645C-4701-9DA9-01A83F7E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266" y="88157"/>
            <a:ext cx="6527800" cy="1143000"/>
          </a:xfrm>
        </p:spPr>
        <p:txBody>
          <a:bodyPr/>
          <a:lstStyle/>
          <a:p>
            <a:r>
              <a:rPr lang="en-GB" dirty="0"/>
              <a:t>What is confirmed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0262-77EB-404A-9E9A-2D06DA3AF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2709" y="1872343"/>
            <a:ext cx="10324858" cy="3979817"/>
          </a:xfrm>
        </p:spPr>
        <p:txBody>
          <a:bodyPr/>
          <a:lstStyle/>
          <a:p>
            <a:pPr marL="0" indent="0">
              <a:buNone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Exposure to some or all of the competences </a:t>
            </a: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solicitor </a:t>
            </a:r>
            <a:r>
              <a:rPr kumimoji="0" lang="en-GB" sz="24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confirming 	      whether individual is competent</a:t>
            </a:r>
          </a:p>
          <a:p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length of work experience/placement carried out</a:t>
            </a:r>
          </a:p>
          <a:p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kern="1200" dirty="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Whether or not there are character and suitability issues</a:t>
            </a:r>
          </a:p>
          <a:p>
            <a:pPr marL="0" indent="0">
              <a:buNone/>
            </a:pPr>
            <a:endParaRPr lang="en-GB" sz="2400" kern="1200" dirty="0">
              <a:solidFill>
                <a:srgbClr val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/>
              <a:t>Should be confirmed if it meets our criteria </a:t>
            </a:r>
          </a:p>
          <a:p>
            <a:pPr marL="0" indent="0">
              <a:buNone/>
            </a:pPr>
            <a:r>
              <a:rPr lang="en-GB" sz="2400" dirty="0"/>
              <a:t>	</a:t>
            </a:r>
          </a:p>
        </p:txBody>
      </p:sp>
      <p:pic>
        <p:nvPicPr>
          <p:cNvPr id="5" name="Graphic 4" descr="Badge Tick outline">
            <a:extLst>
              <a:ext uri="{FF2B5EF4-FFF2-40B4-BE49-F238E27FC236}">
                <a16:creationId xmlns:a16="http://schemas.microsoft.com/office/drawing/2014/main" id="{D31A9BDF-91F8-48B9-A2D4-8E4C01506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1703" y="1782680"/>
            <a:ext cx="914400" cy="914400"/>
          </a:xfrm>
          <a:prstGeom prst="rect">
            <a:avLst/>
          </a:prstGeom>
        </p:spPr>
      </p:pic>
      <p:pic>
        <p:nvPicPr>
          <p:cNvPr id="7" name="Graphic 6" descr="Daily calendar outline">
            <a:extLst>
              <a:ext uri="{FF2B5EF4-FFF2-40B4-BE49-F238E27FC236}">
                <a16:creationId xmlns:a16="http://schemas.microsoft.com/office/drawing/2014/main" id="{67E8D7CB-B058-492A-AC1E-65A7B431CB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197" y="2863850"/>
            <a:ext cx="914400" cy="914400"/>
          </a:xfrm>
          <a:prstGeom prst="rect">
            <a:avLst/>
          </a:prstGeom>
        </p:spPr>
      </p:pic>
      <p:pic>
        <p:nvPicPr>
          <p:cNvPr id="9" name="Graphic 8" descr="Questions with solid fill">
            <a:extLst>
              <a:ext uri="{FF2B5EF4-FFF2-40B4-BE49-F238E27FC236}">
                <a16:creationId xmlns:a16="http://schemas.microsoft.com/office/drawing/2014/main" id="{09E5076E-E97C-472E-AEC0-4856092C6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5493" y="3945020"/>
            <a:ext cx="800706" cy="800706"/>
          </a:xfrm>
          <a:prstGeom prst="rect">
            <a:avLst/>
          </a:prstGeom>
        </p:spPr>
      </p:pic>
      <p:pic>
        <p:nvPicPr>
          <p:cNvPr id="6" name="Graphic 5" descr="Thumbs up sign outline">
            <a:extLst>
              <a:ext uri="{FF2B5EF4-FFF2-40B4-BE49-F238E27FC236}">
                <a16:creationId xmlns:a16="http://schemas.microsoft.com/office/drawing/2014/main" id="{349E9590-0C1F-4528-B51A-9788A8A20F3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747" y="4885099"/>
            <a:ext cx="707299" cy="7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5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AA50-7A74-4884-B338-9FAACDD38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98" y="95400"/>
            <a:ext cx="6527800" cy="1143000"/>
          </a:xfrm>
        </p:spPr>
        <p:txBody>
          <a:bodyPr/>
          <a:lstStyle/>
          <a:p>
            <a:r>
              <a:rPr lang="en-GB" dirty="0"/>
              <a:t>Things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39422-6BA8-4330-83E7-90F9608F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354" y="1802674"/>
            <a:ext cx="10800926" cy="4466045"/>
          </a:xfrm>
        </p:spPr>
        <p:txBody>
          <a:bodyPr/>
          <a:lstStyle/>
          <a:p>
            <a:pPr marL="0" indent="0">
              <a:buNone/>
            </a:pPr>
            <a:r>
              <a:rPr lang="en-GB" sz="2400" b="0" i="0" dirty="0">
                <a:solidFill>
                  <a:srgbClr val="333333"/>
                </a:solidFill>
                <a:effectLst/>
              </a:rPr>
              <a:t>How will you confirm QWE if you are approached by a candidate?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Who will it be? How they check?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400" dirty="0"/>
              <a:t>How will you manage retrospective claims?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Are you keeping records? For example, temporary employees and the work they did?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400" dirty="0"/>
              <a:t>What will recording QWE look like in your firm?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400" dirty="0"/>
              <a:t>How will you manage employee expectations around QWE and qualification?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400" dirty="0"/>
              <a:t>Can you take advantage of the flexibility to support your recruitment?</a:t>
            </a:r>
          </a:p>
          <a:p>
            <a:endParaRPr lang="en-GB" sz="2000" dirty="0"/>
          </a:p>
          <a:p>
            <a:pPr marL="1219170" lvl="2" indent="0">
              <a:buNone/>
            </a:pPr>
            <a:r>
              <a:rPr lang="en-GB" sz="2000" dirty="0"/>
              <a:t> </a:t>
            </a:r>
          </a:p>
        </p:txBody>
      </p:sp>
      <p:pic>
        <p:nvPicPr>
          <p:cNvPr id="5" name="Graphic 4" descr="Badge Tick with solid fill">
            <a:extLst>
              <a:ext uri="{FF2B5EF4-FFF2-40B4-BE49-F238E27FC236}">
                <a16:creationId xmlns:a16="http://schemas.microsoft.com/office/drawing/2014/main" id="{11D924AE-0144-4211-B405-6A01FED884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3843" y="1705362"/>
            <a:ext cx="788919" cy="788919"/>
          </a:xfrm>
          <a:prstGeom prst="rect">
            <a:avLst/>
          </a:prstGeom>
        </p:spPr>
      </p:pic>
      <p:pic>
        <p:nvPicPr>
          <p:cNvPr id="11" name="Graphic 10" descr="Ui Ux with solid fill">
            <a:extLst>
              <a:ext uri="{FF2B5EF4-FFF2-40B4-BE49-F238E27FC236}">
                <a16:creationId xmlns:a16="http://schemas.microsoft.com/office/drawing/2014/main" id="{3A45BA87-1F41-7B4E-CA19-84DEC7A32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401" y="4003039"/>
            <a:ext cx="721361" cy="721361"/>
          </a:xfrm>
          <a:prstGeom prst="rect">
            <a:avLst/>
          </a:prstGeom>
        </p:spPr>
      </p:pic>
      <p:pic>
        <p:nvPicPr>
          <p:cNvPr id="12" name="Graphic 11" descr="Connections outline">
            <a:extLst>
              <a:ext uri="{FF2B5EF4-FFF2-40B4-BE49-F238E27FC236}">
                <a16:creationId xmlns:a16="http://schemas.microsoft.com/office/drawing/2014/main" id="{F0B442A6-1C29-9605-55E6-01D1297ADB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0861" y="5713671"/>
            <a:ext cx="721361" cy="721361"/>
          </a:xfrm>
          <a:prstGeom prst="rect">
            <a:avLst/>
          </a:prstGeom>
        </p:spPr>
      </p:pic>
      <p:pic>
        <p:nvPicPr>
          <p:cNvPr id="14" name="Graphic 13" descr="Remote work with solid fill">
            <a:extLst>
              <a:ext uri="{FF2B5EF4-FFF2-40B4-BE49-F238E27FC236}">
                <a16:creationId xmlns:a16="http://schemas.microsoft.com/office/drawing/2014/main" id="{D5EE3E59-76B4-6F74-3D60-37E514D4494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9994" y="2852981"/>
            <a:ext cx="683096" cy="683096"/>
          </a:xfrm>
          <a:prstGeom prst="rect">
            <a:avLst/>
          </a:prstGeom>
        </p:spPr>
      </p:pic>
      <p:pic>
        <p:nvPicPr>
          <p:cNvPr id="17" name="Graphic 16" descr="Male profile with solid fill">
            <a:extLst>
              <a:ext uri="{FF2B5EF4-FFF2-40B4-BE49-F238E27FC236}">
                <a16:creationId xmlns:a16="http://schemas.microsoft.com/office/drawing/2014/main" id="{ABFF2E64-5253-EFC0-8EC7-558E0443390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1908" y="4849814"/>
            <a:ext cx="683096" cy="68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149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[Read-Only]" id="{CEE71271-41DC-464A-BFB2-F68D29383E5B}" vid="{AB6A3DA9-B1D5-49F9-8C39-1D9798B0EFA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543</Words>
  <Application>Microsoft Office PowerPoint</Application>
  <PresentationFormat>Widescreen</PresentationFormat>
  <Paragraphs>106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Default Design</vt:lpstr>
      <vt:lpstr>1_Default Design</vt:lpstr>
      <vt:lpstr>SQE: What it means for law firms</vt:lpstr>
      <vt:lpstr>Solicitors Qualifying Examination</vt:lpstr>
      <vt:lpstr>Why did we change?</vt:lpstr>
      <vt:lpstr>Benefits</vt:lpstr>
      <vt:lpstr>How’s it going?</vt:lpstr>
      <vt:lpstr>What is QWE?</vt:lpstr>
      <vt:lpstr>Confirming QWE</vt:lpstr>
      <vt:lpstr>What is confirmed</vt:lpstr>
      <vt:lpstr>Things to consider</vt:lpstr>
      <vt:lpstr>What does good QWE look like</vt:lpstr>
      <vt:lpstr>Keep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What it means for law firms</dc:title>
  <dc:creator>Solicitors Regulation Authority</dc:creator>
  <cp:lastModifiedBy>Matthew Maidment</cp:lastModifiedBy>
  <cp:revision>36</cp:revision>
  <dcterms:created xsi:type="dcterms:W3CDTF">2022-10-12T15:27:55Z</dcterms:created>
  <dcterms:modified xsi:type="dcterms:W3CDTF">2022-12-02T13:13:49Z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2022-12-02T13:13:49Z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99e76ef7-bb15-40ed-b857-a6b68963a24c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Design:4\1_Default Design:3</vt:lpwstr>
  </property>
  <property fmtid="{D5CDD505-2E9C-101B-9397-08002B2CF9AE}" pid="10" name="ClassificationContentMarkingHeaderText">
    <vt:lpwstr>Sensitivity: General</vt:lpwstr>
  </property>
</Properties>
</file>