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1" r:id="rId2"/>
    <p:sldId id="260" r:id="rId3"/>
    <p:sldId id="264" r:id="rId4"/>
    <p:sldId id="263" r:id="rId5"/>
    <p:sldId id="262" r:id="rId6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614" y="91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347614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pitchFamily="34" charset="-128"/>
              </a:rPr>
              <a:t>Financial penalties – </a:t>
            </a:r>
            <a:br>
              <a:rPr lang="en-GB" dirty="0">
                <a:ea typeface="ＭＳ Ｐゴシック" pitchFamily="34" charset="-128"/>
              </a:rPr>
            </a:br>
            <a:r>
              <a:rPr lang="en-GB" dirty="0">
                <a:ea typeface="ＭＳ Ｐゴシック" pitchFamily="34" charset="-128"/>
              </a:rPr>
              <a:t>our proposed new approach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2155" y="2694162"/>
            <a:ext cx="7271965" cy="1314450"/>
          </a:xfrm>
        </p:spPr>
        <p:txBody>
          <a:bodyPr/>
          <a:lstStyle/>
          <a:p>
            <a:pPr eaLnBrk="1" hangingPunct="1"/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Benedict Fisher, Director of Communications (Chair)</a:t>
            </a:r>
          </a:p>
          <a:p>
            <a:pPr eaLnBrk="1" hangingPunct="1"/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Jennifer Ackers, Director of Legal and Enforcement</a:t>
            </a:r>
          </a:p>
          <a:p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Chris Hanford, Director of Regulatory Policy</a:t>
            </a:r>
          </a:p>
          <a:p>
            <a:pPr eaLnBrk="1" hangingPunct="1"/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Nabila Zulifqar, Chief Adjudicator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3478"/>
            <a:ext cx="640871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Areas we will be covering: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31590"/>
            <a:ext cx="8208912" cy="3357563"/>
          </a:xfrm>
        </p:spPr>
        <p:txBody>
          <a:bodyPr/>
          <a:lstStyle/>
          <a:p>
            <a:pPr eaLnBrk="1" hangingPunct="1"/>
            <a:endParaRPr lang="en-GB" sz="2000" dirty="0">
              <a:ea typeface="ＭＳ Ｐゴシック" pitchFamily="34" charset="-128"/>
            </a:endParaRPr>
          </a:p>
          <a:p>
            <a:pPr eaLnBrk="1" hangingPunct="1"/>
            <a:r>
              <a:rPr lang="en-US" sz="2000" dirty="0">
                <a:ea typeface="ＭＳ Ｐゴシック" pitchFamily="34" charset="-128"/>
              </a:rPr>
              <a:t>Our increased fining powers</a:t>
            </a:r>
          </a:p>
          <a:p>
            <a:pPr marL="0" indent="0" eaLnBrk="1" hangingPunct="1">
              <a:buNone/>
            </a:pPr>
            <a:endParaRPr lang="en-US" sz="2000" dirty="0">
              <a:ea typeface="ＭＳ Ｐゴシック" pitchFamily="34" charset="-128"/>
            </a:endParaRPr>
          </a:p>
          <a:p>
            <a:pPr eaLnBrk="1" hangingPunct="1"/>
            <a:r>
              <a:rPr lang="en-US" sz="2000" dirty="0">
                <a:ea typeface="ＭＳ Ｐゴシック" pitchFamily="34" charset="-128"/>
              </a:rPr>
              <a:t>Providing assurance around our decision making processes</a:t>
            </a:r>
          </a:p>
          <a:p>
            <a:pPr marL="0" indent="0" eaLnBrk="1" hangingPunct="1">
              <a:buNone/>
            </a:pPr>
            <a:endParaRPr lang="en-US" sz="2000" dirty="0">
              <a:ea typeface="ＭＳ Ｐゴシック" pitchFamily="34" charset="-128"/>
            </a:endParaRPr>
          </a:p>
          <a:p>
            <a:pPr eaLnBrk="1" hangingPunct="1"/>
            <a:r>
              <a:rPr lang="en-US" sz="2000" dirty="0">
                <a:ea typeface="ＭＳ Ｐゴシック" pitchFamily="34" charset="-128"/>
              </a:rPr>
              <a:t>Means tested fines – how they will work</a:t>
            </a:r>
          </a:p>
          <a:p>
            <a:pPr marL="0" indent="0" eaLnBrk="1" hangingPunct="1">
              <a:buNone/>
            </a:pPr>
            <a:endParaRPr lang="en-US" sz="2000" dirty="0">
              <a:ea typeface="ＭＳ Ｐゴシック" pitchFamily="34" charset="-128"/>
            </a:endParaRPr>
          </a:p>
          <a:p>
            <a:pPr eaLnBrk="1" hangingPunct="1"/>
            <a:r>
              <a:rPr lang="en-US" sz="2000" dirty="0">
                <a:ea typeface="ＭＳ Ｐゴシック" pitchFamily="34" charset="-128"/>
              </a:rPr>
              <a:t>Fixed penalties</a:t>
            </a:r>
          </a:p>
          <a:p>
            <a:pPr eaLnBrk="1" hangingPunct="1"/>
            <a:endParaRPr lang="en-GB" sz="20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3478"/>
            <a:ext cx="640871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Four key decisions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31590"/>
            <a:ext cx="8208912" cy="3357563"/>
          </a:xfrm>
        </p:spPr>
        <p:txBody>
          <a:bodyPr/>
          <a:lstStyle/>
          <a:p>
            <a:pPr marL="457200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 dirty="0">
                <a:ea typeface="ＭＳ Ｐゴシック" pitchFamily="34" charset="-128"/>
              </a:rPr>
              <a:t>Increased fining powers - £25k for traditional law firms</a:t>
            </a:r>
          </a:p>
          <a:p>
            <a:pPr marL="457200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 dirty="0">
                <a:ea typeface="ＭＳ Ｐゴシック" pitchFamily="34" charset="-128"/>
              </a:rPr>
              <a:t>Means tested fines for firms and individuals</a:t>
            </a:r>
          </a:p>
          <a:p>
            <a:pPr marL="457200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 dirty="0">
                <a:ea typeface="ＭＳ Ｐゴシック" pitchFamily="34" charset="-128"/>
              </a:rPr>
              <a:t>Behaviour not suitable for a fine </a:t>
            </a:r>
          </a:p>
          <a:p>
            <a:pPr marL="457200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 dirty="0">
                <a:ea typeface="ＭＳ Ｐゴシック" pitchFamily="34" charset="-128"/>
              </a:rPr>
              <a:t>Fixed penalties</a:t>
            </a:r>
          </a:p>
          <a:p>
            <a:pPr marL="0" indent="0" eaLnBrk="1" hangingPunct="1">
              <a:buNone/>
            </a:pPr>
            <a:endParaRPr lang="en-GB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97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841455" cy="857250"/>
          </a:xfrm>
        </p:spPr>
        <p:txBody>
          <a:bodyPr/>
          <a:lstStyle/>
          <a:p>
            <a:r>
              <a:rPr lang="en-GB" dirty="0"/>
              <a:t>Taking income/turnover into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419225"/>
            <a:ext cx="8785671" cy="3357563"/>
          </a:xfrm>
        </p:spPr>
        <p:txBody>
          <a:bodyPr/>
          <a:lstStyle/>
          <a:p>
            <a:r>
              <a:rPr lang="en-GB" sz="2000" dirty="0"/>
              <a:t>All fining bands to be linked to % of annual turnover/income</a:t>
            </a:r>
          </a:p>
          <a:p>
            <a:endParaRPr lang="en-GB" sz="2000" dirty="0"/>
          </a:p>
          <a:p>
            <a:r>
              <a:rPr lang="en-GB" sz="2000" dirty="0"/>
              <a:t>Higher percentages for more serious cases</a:t>
            </a:r>
          </a:p>
          <a:p>
            <a:endParaRPr lang="en-GB" sz="2000" dirty="0"/>
          </a:p>
          <a:p>
            <a:r>
              <a:rPr lang="en-GB" sz="2000" dirty="0"/>
              <a:t>Firms: fining bands range from 0.2% to 5.0% of turnover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Individuals: fining bands range from 2% upwards</a:t>
            </a:r>
          </a:p>
          <a:p>
            <a:pPr marL="0" indent="0"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Aim is to ensure fines have an equally proportionate impact regardless of income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Fixed penalty regime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1347614"/>
            <a:ext cx="8642350" cy="3357563"/>
          </a:xfrm>
        </p:spPr>
        <p:txBody>
          <a:bodyPr/>
          <a:lstStyle/>
          <a:p>
            <a:r>
              <a:rPr lang="en-GB" sz="2000" dirty="0">
                <a:ea typeface="ＭＳ Ｐゴシック" pitchFamily="34" charset="-128"/>
              </a:rPr>
              <a:t>Designed to resolve cases more quickly - reduces costs &amp; stress for all </a:t>
            </a:r>
          </a:p>
          <a:p>
            <a:endParaRPr lang="en-GB" sz="2000" dirty="0">
              <a:ea typeface="ＭＳ Ｐゴシック" pitchFamily="34" charset="-128"/>
            </a:endParaRPr>
          </a:p>
          <a:p>
            <a:r>
              <a:rPr lang="en-GB" sz="2000" dirty="0">
                <a:ea typeface="ＭＳ Ｐゴシック" pitchFamily="34" charset="-128"/>
              </a:rPr>
              <a:t>To be used for low-level breaches by firms, such as:</a:t>
            </a:r>
          </a:p>
          <a:p>
            <a:pPr lvl="1"/>
            <a:r>
              <a:rPr lang="en-GB" sz="2000" dirty="0">
                <a:ea typeface="ＭＳ Ｐゴシック" pitchFamily="34" charset="-128"/>
              </a:rPr>
              <a:t>SRA Transparency Rules breaches</a:t>
            </a:r>
          </a:p>
          <a:p>
            <a:pPr lvl="1"/>
            <a:r>
              <a:rPr lang="en-GB" sz="2000" dirty="0">
                <a:ea typeface="ＭＳ Ｐゴシック" pitchFamily="34" charset="-128"/>
              </a:rPr>
              <a:t>Failure to comply with regulatory requests</a:t>
            </a:r>
          </a:p>
          <a:p>
            <a:pPr lvl="1"/>
            <a:r>
              <a:rPr lang="en-GB" sz="2000" dirty="0">
                <a:ea typeface="ＭＳ Ｐゴシック" pitchFamily="34" charset="-128"/>
              </a:rPr>
              <a:t>Lower level administrative breaches</a:t>
            </a:r>
          </a:p>
          <a:p>
            <a:endParaRPr lang="en-GB" sz="2000" dirty="0">
              <a:ea typeface="ＭＳ Ｐゴシック" pitchFamily="34" charset="-128"/>
            </a:endParaRPr>
          </a:p>
          <a:p>
            <a:r>
              <a:rPr lang="en-GB" sz="2000" dirty="0">
                <a:ea typeface="ＭＳ Ｐゴシック" pitchFamily="34" charset="-128"/>
              </a:rPr>
              <a:t>£750 for a first offence, £1,500 for a further offence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96</TotalTime>
  <Words>207</Words>
  <Application>Microsoft Office PowerPoint</Application>
  <PresentationFormat>On-screen Show (16:9)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Financial penalties –  our proposed new approach</vt:lpstr>
      <vt:lpstr>Areas we will be covering:</vt:lpstr>
      <vt:lpstr>Four key decisions</vt:lpstr>
      <vt:lpstr>Taking income/turnover into account</vt:lpstr>
      <vt:lpstr>Fixed penalty regime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penalties –  our proposed new approach</dc:title>
  <dc:creator>Solicitors Regulation Authority (SRA)</dc:creator>
  <cp:lastModifiedBy>Matthew Maidment</cp:lastModifiedBy>
  <cp:revision>8</cp:revision>
  <dcterms:created xsi:type="dcterms:W3CDTF">2022-09-30T10:36:58Z</dcterms:created>
  <dcterms:modified xsi:type="dcterms:W3CDTF">2022-10-06T08:27:36Z</dcterms:modified>
</cp:coreProperties>
</file>