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999" r:id="rId3"/>
    <p:sldId id="984" r:id="rId4"/>
    <p:sldId id="1004" r:id="rId5"/>
    <p:sldId id="1002" r:id="rId6"/>
    <p:sldId id="1005" r:id="rId7"/>
    <p:sldId id="1003" r:id="rId8"/>
    <p:sldId id="1000" r:id="rId9"/>
    <p:sldId id="1006" r:id="rId10"/>
    <p:sldId id="1001" r:id="rId11"/>
    <p:sldId id="988" r:id="rId12"/>
    <p:sldId id="74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6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89ACC-8CD6-4609-B922-45A04AC4C3DF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24FED-2969-4A81-A083-DE6A559A4A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41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62AE7F-E496-41BE-B06D-FE76478B755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4587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62AE7F-E496-41BE-B06D-FE76478B755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3252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701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5893984" y="1316765"/>
            <a:ext cx="6298009" cy="5541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56367" y="1989140"/>
            <a:ext cx="8925984" cy="1470025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51620" y="3789363"/>
            <a:ext cx="8832849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6537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034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59902" y="125414"/>
            <a:ext cx="2527300" cy="6256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5884" y="125414"/>
            <a:ext cx="7380816" cy="62563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592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5893984" y="1316765"/>
            <a:ext cx="6298009" cy="5541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56367" y="1989140"/>
            <a:ext cx="8925984" cy="1470025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51620" y="3789363"/>
            <a:ext cx="8832849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442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933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811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181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5884" y="1905000"/>
            <a:ext cx="4953000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2086" y="1905000"/>
            <a:ext cx="4955116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370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6267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0766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3150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9312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933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44565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62923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6861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59902" y="125414"/>
            <a:ext cx="2527300" cy="6256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5884" y="125414"/>
            <a:ext cx="7380816" cy="62563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8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3320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5884" y="1905000"/>
            <a:ext cx="4953000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2086" y="1905000"/>
            <a:ext cx="4955116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328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308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283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5505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117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6971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4433" y="260351"/>
            <a:ext cx="652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892301"/>
            <a:ext cx="11523133" cy="447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7198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3733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3200">
          <a:solidFill>
            <a:srgbClr val="262626"/>
          </a:solidFill>
          <a:latin typeface="+mn-lt"/>
          <a:ea typeface="ＭＳ Ｐゴシック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667">
          <a:solidFill>
            <a:srgbClr val="262626"/>
          </a:solidFill>
          <a:latin typeface="+mn-lt"/>
          <a:ea typeface="ＭＳ Ｐゴシック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rgbClr val="262626"/>
          </a:solidFill>
          <a:latin typeface="+mn-lt"/>
          <a:ea typeface="ＭＳ Ｐゴシック" charset="0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4433" y="260351"/>
            <a:ext cx="652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892301"/>
            <a:ext cx="11523133" cy="447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32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3733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3200">
          <a:solidFill>
            <a:srgbClr val="262626"/>
          </a:solidFill>
          <a:latin typeface="+mn-lt"/>
          <a:ea typeface="ＭＳ Ｐゴシック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667">
          <a:solidFill>
            <a:srgbClr val="262626"/>
          </a:solidFill>
          <a:latin typeface="+mn-lt"/>
          <a:ea typeface="ＭＳ Ｐゴシック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rgbClr val="262626"/>
          </a:solidFill>
          <a:latin typeface="+mn-lt"/>
          <a:ea typeface="ＭＳ Ｐゴシック" charset="0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qe.sra.org.uk/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qe.sra.org.uk/exam-arrangements/assessment-informati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ra.org.uk/threshold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ra.org.uk/mysra" TargetMode="External"/><Relationship Id="rId2" Type="http://schemas.openxmlformats.org/officeDocument/2006/relationships/hyperlink" Target="https://www.sra.org.uk/exemption-for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4C547-0034-4F99-A469-FEBEC25F9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2" y="260351"/>
            <a:ext cx="8923867" cy="1143000"/>
          </a:xfrm>
        </p:spPr>
        <p:txBody>
          <a:bodyPr/>
          <a:lstStyle/>
          <a:p>
            <a:r>
              <a:rPr lang="en-US" sz="3600" dirty="0"/>
              <a:t>Qualified lawyers - qualifying as a solicitor 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54680-0797-4BDE-A5FA-1BE0B1285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Hold a legal qualification which allows you to practise in the UK or an international jurisdiction</a:t>
            </a:r>
            <a:endParaRPr lang="en-US" dirty="0"/>
          </a:p>
          <a:p>
            <a:endParaRPr lang="en-US" sz="1200" dirty="0"/>
          </a:p>
          <a:p>
            <a:r>
              <a:rPr lang="en-US" dirty="0"/>
              <a:t>Degree or other level 6 qualification</a:t>
            </a:r>
          </a:p>
          <a:p>
            <a:endParaRPr lang="en-US" sz="1200" dirty="0"/>
          </a:p>
          <a:p>
            <a:r>
              <a:rPr lang="en-US" dirty="0"/>
              <a:t>Pass SQE1 and SQE2 assessments </a:t>
            </a:r>
          </a:p>
          <a:p>
            <a:endParaRPr lang="en-US" sz="1200" dirty="0"/>
          </a:p>
          <a:p>
            <a:r>
              <a:rPr lang="en-US" dirty="0"/>
              <a:t>Meet our character and suitability requirements</a:t>
            </a:r>
          </a:p>
          <a:p>
            <a:endParaRPr lang="en-US" sz="1200" dirty="0"/>
          </a:p>
          <a:p>
            <a:r>
              <a:rPr lang="en-US" dirty="0"/>
              <a:t>NB – no requirement for work experience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8495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52F79-E7AE-4A20-9825-319E214A7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is the detail?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6791E-F06A-4932-A7A2-AB2CF7E7A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SQE1 Assessment Specification and sample questions</a:t>
            </a:r>
          </a:p>
          <a:p>
            <a:endParaRPr lang="en-GB" sz="2800" dirty="0"/>
          </a:p>
          <a:p>
            <a:r>
              <a:rPr lang="en-GB" sz="2800" dirty="0"/>
              <a:t>SQE2 Assessment Specification and sample questions</a:t>
            </a:r>
          </a:p>
          <a:p>
            <a:endParaRPr lang="en-GB" sz="2800" dirty="0"/>
          </a:p>
          <a:p>
            <a:pPr marL="533386" lvl="1" indent="0">
              <a:buNone/>
            </a:pPr>
            <a:r>
              <a:rPr lang="en-GB" sz="2800" kern="1200" dirty="0">
                <a:solidFill>
                  <a:schemeClr val="accent6">
                    <a:lumMod val="60000"/>
                    <a:lumOff val="40000"/>
                  </a:schemeClr>
                </a:solidFill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sqe.sra.org.uk</a:t>
            </a:r>
            <a:endParaRPr lang="en-GB" sz="2800" kern="1200" dirty="0">
              <a:solidFill>
                <a:schemeClr val="accent6">
                  <a:lumMod val="60000"/>
                  <a:lumOff val="40000"/>
                </a:scheme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4974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2ED97-F49F-4ED3-9F2F-082EACBA8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067" y="260351"/>
            <a:ext cx="9861284" cy="1143000"/>
          </a:xfrm>
        </p:spPr>
        <p:txBody>
          <a:bodyPr/>
          <a:lstStyle/>
          <a:p>
            <a:r>
              <a:rPr lang="en-GB" dirty="0"/>
              <a:t>Keep in touch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20E9B3-EA34-4370-BFC3-C1CB96E1E3B2}"/>
              </a:ext>
            </a:extLst>
          </p:cNvPr>
          <p:cNvSpPr txBox="1"/>
          <p:nvPr/>
        </p:nvSpPr>
        <p:spPr>
          <a:xfrm>
            <a:off x="1650587" y="1813391"/>
            <a:ext cx="8579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Send your queries to </a:t>
            </a:r>
            <a:r>
              <a:rPr lang="en-GB" sz="2800" dirty="0">
                <a:solidFill>
                  <a:srgbClr val="B10035"/>
                </a:solidFill>
              </a:rPr>
              <a:t>contactcentre@sra.org.uk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407B90-76BE-4C66-8C52-FF840A675E9E}"/>
              </a:ext>
            </a:extLst>
          </p:cNvPr>
          <p:cNvSpPr txBox="1"/>
          <p:nvPr/>
        </p:nvSpPr>
        <p:spPr>
          <a:xfrm>
            <a:off x="1650587" y="4176873"/>
            <a:ext cx="99099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SQE assessment </a:t>
            </a:r>
            <a:r>
              <a:rPr lang="en-GB" sz="2800" dirty="0">
                <a:solidFill>
                  <a:srgbClr val="B10035"/>
                </a:solidFill>
              </a:rPr>
              <a:t>sqe.sra.org.uk </a:t>
            </a:r>
            <a:r>
              <a:rPr lang="en-GB" sz="2800" dirty="0"/>
              <a:t> </a:t>
            </a:r>
          </a:p>
          <a:p>
            <a:r>
              <a:rPr lang="en-GB" sz="2800" dirty="0"/>
              <a:t>Qualified lawyers </a:t>
            </a:r>
            <a:r>
              <a:rPr lang="en-GB" sz="2800" dirty="0">
                <a:solidFill>
                  <a:srgbClr val="B10035"/>
                </a:solidFill>
              </a:rPr>
              <a:t>sra.org.uk/qualified-lawyers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8D9FDB-5470-45AC-9F48-D3254CC7E135}"/>
              </a:ext>
            </a:extLst>
          </p:cNvPr>
          <p:cNvSpPr txBox="1"/>
          <p:nvPr/>
        </p:nvSpPr>
        <p:spPr>
          <a:xfrm>
            <a:off x="1541249" y="2986229"/>
            <a:ext cx="104417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Join our </a:t>
            </a:r>
            <a:r>
              <a:rPr lang="en-GB" sz="2800" dirty="0">
                <a:solidFill>
                  <a:srgbClr val="B10035"/>
                </a:solidFill>
              </a:rPr>
              <a:t>LinkedIn group</a:t>
            </a:r>
            <a:r>
              <a:rPr lang="en-GB" sz="2800" dirty="0"/>
              <a:t> </a:t>
            </a:r>
          </a:p>
          <a:p>
            <a:r>
              <a:rPr lang="en-GB" sz="2200" i="0" dirty="0">
                <a:effectLst/>
                <a:latin typeface="+mj-lt"/>
              </a:rPr>
              <a:t>Solicitors Qualifying Examination - a new approach to solicitor qualification</a:t>
            </a:r>
            <a:endParaRPr lang="en-GB" sz="2200" dirty="0">
              <a:solidFill>
                <a:srgbClr val="B10035"/>
              </a:solidFill>
              <a:latin typeface="+mj-lt"/>
            </a:endParaRPr>
          </a:p>
        </p:txBody>
      </p:sp>
      <p:pic>
        <p:nvPicPr>
          <p:cNvPr id="10" name="Graphic 9" descr="Connections">
            <a:extLst>
              <a:ext uri="{FF2B5EF4-FFF2-40B4-BE49-F238E27FC236}">
                <a16:creationId xmlns:a16="http://schemas.microsoft.com/office/drawing/2014/main" id="{63B611C5-58B0-4140-B589-6E0A4F6711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6370" y="2968971"/>
            <a:ext cx="865514" cy="865514"/>
          </a:xfrm>
          <a:prstGeom prst="rect">
            <a:avLst/>
          </a:prstGeom>
        </p:spPr>
      </p:pic>
      <p:pic>
        <p:nvPicPr>
          <p:cNvPr id="12" name="Graphic 11" descr="Email with solid fill">
            <a:extLst>
              <a:ext uri="{FF2B5EF4-FFF2-40B4-BE49-F238E27FC236}">
                <a16:creationId xmlns:a16="http://schemas.microsoft.com/office/drawing/2014/main" id="{B95E2C4D-99D5-402D-9A8B-E03476DD4B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556370" y="1664508"/>
            <a:ext cx="777579" cy="777579"/>
          </a:xfrm>
          <a:prstGeom prst="rect">
            <a:avLst/>
          </a:prstGeom>
        </p:spPr>
      </p:pic>
      <p:pic>
        <p:nvPicPr>
          <p:cNvPr id="14" name="Graphic 13" descr="Laptop">
            <a:extLst>
              <a:ext uri="{FF2B5EF4-FFF2-40B4-BE49-F238E27FC236}">
                <a16:creationId xmlns:a16="http://schemas.microsoft.com/office/drawing/2014/main" id="{AC440103-8CA8-43E7-A1C2-F297C2DB0E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80938" y="4235553"/>
            <a:ext cx="865515" cy="865515"/>
          </a:xfrm>
          <a:prstGeom prst="rect">
            <a:avLst/>
          </a:prstGeom>
        </p:spPr>
      </p:pic>
      <p:pic>
        <p:nvPicPr>
          <p:cNvPr id="9" name="Graphic 8" descr="World">
            <a:extLst>
              <a:ext uri="{FF2B5EF4-FFF2-40B4-BE49-F238E27FC236}">
                <a16:creationId xmlns:a16="http://schemas.microsoft.com/office/drawing/2014/main" id="{8A17D5EA-04BF-4F00-B097-57B2DC14097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87142" y="5400106"/>
            <a:ext cx="954107" cy="95410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8167DF0-A3E6-4458-B042-D379CA84379A}"/>
              </a:ext>
            </a:extLst>
          </p:cNvPr>
          <p:cNvSpPr txBox="1"/>
          <p:nvPr/>
        </p:nvSpPr>
        <p:spPr>
          <a:xfrm>
            <a:off x="1650587" y="5538039"/>
            <a:ext cx="7930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SQE Update bulletin </a:t>
            </a:r>
            <a:r>
              <a:rPr lang="en-GB" sz="2800" dirty="0">
                <a:solidFill>
                  <a:srgbClr val="B10035"/>
                </a:solidFill>
              </a:rPr>
              <a:t>sra.org.uk/sqeupdate </a:t>
            </a:r>
          </a:p>
        </p:txBody>
      </p:sp>
    </p:spTree>
    <p:extLst>
      <p:ext uri="{BB962C8B-B14F-4D97-AF65-F5344CB8AC3E}">
        <p14:creationId xmlns:p14="http://schemas.microsoft.com/office/powerpoint/2010/main" val="1406809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248E4-C727-4AE5-86FC-17A34A903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859" y="198827"/>
            <a:ext cx="6527800" cy="1143000"/>
          </a:xfrm>
        </p:spPr>
        <p:txBody>
          <a:bodyPr/>
          <a:lstStyle/>
          <a:p>
            <a:r>
              <a:rPr lang="en-GB" dirty="0"/>
              <a:t>SQE1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0006E0-BFA0-4677-B694-CD4E334EAE0D}"/>
              </a:ext>
            </a:extLst>
          </p:cNvPr>
          <p:cNvSpPr txBox="1"/>
          <p:nvPr/>
        </p:nvSpPr>
        <p:spPr>
          <a:xfrm>
            <a:off x="457342" y="1630325"/>
            <a:ext cx="11429857" cy="55780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189" indent="-457189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Tx/>
              <a:buChar char="•"/>
              <a:defRPr/>
            </a:pPr>
            <a:r>
              <a:rPr lang="en-GB" sz="2800" dirty="0">
                <a:solidFill>
                  <a:srgbClr val="262626"/>
                </a:solidFill>
                <a:ea typeface="ＭＳ Ｐゴシック" charset="0"/>
              </a:rPr>
              <a:t>Two parts to SQE1</a:t>
            </a:r>
          </a:p>
          <a:p>
            <a:pPr marL="1371600" lvl="2" indent="-457200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solidFill>
                  <a:srgbClr val="262626"/>
                </a:solidFill>
                <a:ea typeface="ＭＳ Ｐゴシック" charset="0"/>
              </a:rPr>
              <a:t>Functioning Legal Knowledge (FLK) 1 </a:t>
            </a:r>
          </a:p>
          <a:p>
            <a:pPr marL="1371600" lvl="2" indent="-457200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solidFill>
                  <a:srgbClr val="262626"/>
                </a:solidFill>
                <a:ea typeface="ＭＳ Ｐゴシック" charset="0"/>
              </a:rPr>
              <a:t>Functioning Legal Knowledge (FLK) 2</a:t>
            </a:r>
          </a:p>
          <a:p>
            <a:pPr marL="1371600" lvl="2" indent="-457200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 typeface="Arial" panose="020B0604020202020204" pitchFamily="34" charset="0"/>
              <a:buChar char="•"/>
              <a:defRPr/>
            </a:pPr>
            <a:endParaRPr lang="en-GB" sz="1200" dirty="0">
              <a:solidFill>
                <a:srgbClr val="262626"/>
              </a:solidFill>
              <a:ea typeface="ＭＳ Ｐゴシック" charset="0"/>
            </a:endParaRPr>
          </a:p>
          <a:p>
            <a:pPr marL="457189" indent="-457189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Tx/>
              <a:buChar char="•"/>
              <a:defRPr/>
            </a:pPr>
            <a:r>
              <a:rPr lang="en-GB" sz="2800" dirty="0">
                <a:solidFill>
                  <a:srgbClr val="262626"/>
                </a:solidFill>
                <a:ea typeface="ＭＳ Ｐゴシック" charset="0"/>
              </a:rPr>
              <a:t>Identifying legal principles and applying them to client problems and transactions</a:t>
            </a:r>
          </a:p>
          <a:p>
            <a:pPr marL="457189" indent="-457189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Tx/>
              <a:buChar char="•"/>
              <a:defRPr/>
            </a:pPr>
            <a:endParaRPr lang="en-GB" sz="1200" dirty="0">
              <a:solidFill>
                <a:srgbClr val="262626"/>
              </a:solidFill>
              <a:ea typeface="ＭＳ Ｐゴシック" charset="0"/>
            </a:endParaRPr>
          </a:p>
          <a:p>
            <a:pPr marL="457189" indent="-457189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Tx/>
              <a:buChar char="•"/>
              <a:defRPr/>
            </a:pPr>
            <a:r>
              <a:rPr lang="en-GB" sz="2800" dirty="0">
                <a:solidFill>
                  <a:srgbClr val="262626"/>
                </a:solidFill>
                <a:ea typeface="ＭＳ Ｐゴシック" charset="0"/>
              </a:rPr>
              <a:t>Taken over two days – can be done in UK or international centres</a:t>
            </a:r>
          </a:p>
          <a:p>
            <a:pPr marL="457189" indent="-457189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Tx/>
              <a:buChar char="•"/>
              <a:defRPr/>
            </a:pPr>
            <a:endParaRPr lang="en-GB" sz="1200" dirty="0">
              <a:solidFill>
                <a:srgbClr val="262626"/>
              </a:solidFill>
              <a:ea typeface="ＭＳ Ｐゴシック" charset="0"/>
            </a:endParaRPr>
          </a:p>
          <a:p>
            <a:pPr marL="457189" indent="-457189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Tx/>
              <a:buChar char="•"/>
              <a:defRPr/>
            </a:pPr>
            <a:r>
              <a:rPr lang="en-GB" sz="2800" dirty="0">
                <a:solidFill>
                  <a:srgbClr val="262626"/>
                </a:solidFill>
                <a:ea typeface="ＭＳ Ｐゴシック" charset="0"/>
              </a:rPr>
              <a:t>Cost - £1,558</a:t>
            </a:r>
          </a:p>
          <a:p>
            <a:pPr marL="457189" indent="-457189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Tx/>
              <a:buChar char="•"/>
              <a:defRPr/>
            </a:pPr>
            <a:endParaRPr lang="en-GB" sz="3200" dirty="0">
              <a:solidFill>
                <a:srgbClr val="262626"/>
              </a:solidFill>
              <a:ea typeface="ＭＳ Ｐゴシック" charset="0"/>
            </a:endParaRPr>
          </a:p>
          <a:p>
            <a:pPr marL="457189" marR="0" lvl="0" indent="-457189" defTabSz="914400" fontAlgn="base" latinLnBrk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SzTx/>
              <a:buFontTx/>
              <a:buChar char="•"/>
              <a:tabLst/>
              <a:defRPr/>
            </a:pPr>
            <a:endParaRPr lang="en-GB" sz="3200" dirty="0">
              <a:solidFill>
                <a:srgbClr val="262626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727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248E4-C727-4AE5-86FC-17A34A903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859" y="198827"/>
            <a:ext cx="6527800" cy="1143000"/>
          </a:xfrm>
        </p:spPr>
        <p:txBody>
          <a:bodyPr/>
          <a:lstStyle/>
          <a:p>
            <a:r>
              <a:rPr lang="en-GB" dirty="0"/>
              <a:t>SQE2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0006E0-BFA0-4677-B694-CD4E334EAE0D}"/>
              </a:ext>
            </a:extLst>
          </p:cNvPr>
          <p:cNvSpPr txBox="1"/>
          <p:nvPr/>
        </p:nvSpPr>
        <p:spPr>
          <a:xfrm>
            <a:off x="457343" y="1630325"/>
            <a:ext cx="10828966" cy="62612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189" indent="-457189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Tx/>
              <a:buChar char="•"/>
              <a:defRPr/>
            </a:pPr>
            <a:r>
              <a:rPr lang="en-GB" sz="2800" dirty="0">
                <a:solidFill>
                  <a:srgbClr val="262626"/>
                </a:solidFill>
                <a:ea typeface="ＭＳ Ｐゴシック" charset="0"/>
              </a:rPr>
              <a:t>Tests practical legal skills and functioning legal knowledge equally</a:t>
            </a:r>
          </a:p>
          <a:p>
            <a:pPr marL="457189" indent="-457189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Tx/>
              <a:buChar char="•"/>
              <a:defRPr/>
            </a:pPr>
            <a:endParaRPr lang="en-GB" sz="1200" dirty="0">
              <a:solidFill>
                <a:srgbClr val="262626"/>
              </a:solidFill>
              <a:ea typeface="ＭＳ Ｐゴシック" charset="0"/>
            </a:endParaRPr>
          </a:p>
          <a:p>
            <a:pPr marL="457189" indent="-457189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Tx/>
              <a:buChar char="•"/>
              <a:defRPr/>
            </a:pPr>
            <a:r>
              <a:rPr lang="en-GB" sz="2800" dirty="0">
                <a:solidFill>
                  <a:srgbClr val="262626"/>
                </a:solidFill>
                <a:ea typeface="ＭＳ Ｐゴシック" charset="0"/>
              </a:rPr>
              <a:t>Simulating tasks carried out by a solicitor in practice through written and oral tests</a:t>
            </a:r>
          </a:p>
          <a:p>
            <a:pPr marL="457189" indent="-457189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Tx/>
              <a:buChar char="•"/>
              <a:defRPr/>
            </a:pPr>
            <a:endParaRPr lang="en-GB" sz="1200" dirty="0">
              <a:solidFill>
                <a:srgbClr val="262626"/>
              </a:solidFill>
              <a:ea typeface="ＭＳ Ｐゴシック" charset="0"/>
            </a:endParaRPr>
          </a:p>
          <a:p>
            <a:pPr marL="457189" indent="-457189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Tx/>
              <a:buChar char="•"/>
              <a:defRPr/>
            </a:pPr>
            <a:r>
              <a:rPr lang="en-GB" sz="2800" dirty="0">
                <a:solidFill>
                  <a:srgbClr val="262626"/>
                </a:solidFill>
                <a:ea typeface="ＭＳ Ｐゴシック" charset="0"/>
              </a:rPr>
              <a:t>Written – UK and international centres</a:t>
            </a:r>
          </a:p>
          <a:p>
            <a:pPr marL="457189" indent="-457189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Tx/>
              <a:buChar char="•"/>
              <a:defRPr/>
            </a:pPr>
            <a:endParaRPr lang="en-GB" sz="1200" dirty="0">
              <a:solidFill>
                <a:srgbClr val="262626"/>
              </a:solidFill>
              <a:ea typeface="ＭＳ Ｐゴシック" charset="0"/>
            </a:endParaRPr>
          </a:p>
          <a:p>
            <a:pPr marL="457189" indent="-457189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Tx/>
              <a:buChar char="•"/>
              <a:defRPr/>
            </a:pPr>
            <a:r>
              <a:rPr lang="en-GB" sz="2800" dirty="0">
                <a:solidFill>
                  <a:srgbClr val="262626"/>
                </a:solidFill>
                <a:ea typeface="ＭＳ Ｐゴシック" charset="0"/>
              </a:rPr>
              <a:t>Oral – UK centres (Cardiff, Manchester and London)</a:t>
            </a:r>
          </a:p>
          <a:p>
            <a:pPr marL="457189" indent="-457189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Tx/>
              <a:buChar char="•"/>
              <a:defRPr/>
            </a:pPr>
            <a:endParaRPr lang="en-GB" sz="1200" dirty="0">
              <a:solidFill>
                <a:srgbClr val="262626"/>
              </a:solidFill>
              <a:ea typeface="ＭＳ Ｐゴシック" charset="0"/>
            </a:endParaRPr>
          </a:p>
          <a:p>
            <a:pPr marL="457189" indent="-457189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Tx/>
              <a:buChar char="•"/>
              <a:defRPr/>
            </a:pPr>
            <a:r>
              <a:rPr lang="en-GB" sz="2800" dirty="0">
                <a:solidFill>
                  <a:srgbClr val="262626"/>
                </a:solidFill>
                <a:ea typeface="ＭＳ Ｐゴシック" charset="0"/>
              </a:rPr>
              <a:t>Cost - £2,422</a:t>
            </a:r>
          </a:p>
          <a:p>
            <a:pPr marL="457189" indent="-457189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Tx/>
              <a:buChar char="•"/>
              <a:defRPr/>
            </a:pPr>
            <a:endParaRPr lang="en-GB" sz="2800" dirty="0">
              <a:solidFill>
                <a:srgbClr val="262626"/>
              </a:solidFill>
              <a:ea typeface="ＭＳ Ｐゴシック" charset="0"/>
            </a:endParaRPr>
          </a:p>
          <a:p>
            <a:pPr marL="457189" indent="-457189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Tx/>
              <a:buChar char="•"/>
              <a:defRPr/>
            </a:pPr>
            <a:endParaRPr lang="en-GB" sz="3200" dirty="0">
              <a:solidFill>
                <a:srgbClr val="262626"/>
              </a:solidFill>
              <a:ea typeface="ＭＳ Ｐゴシック" charset="0"/>
            </a:endParaRPr>
          </a:p>
          <a:p>
            <a:pPr marL="457189" marR="0" lvl="0" indent="-457189" defTabSz="914400" fontAlgn="base" latinLnBrk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SzTx/>
              <a:buFontTx/>
              <a:buChar char="•"/>
              <a:tabLst/>
              <a:defRPr/>
            </a:pPr>
            <a:endParaRPr lang="en-GB" sz="3200" dirty="0">
              <a:solidFill>
                <a:srgbClr val="262626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4359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10524-B7F4-413B-AD84-DE23F25F4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rights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1CC59-EF3A-4471-86F2-27EA4B221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4" y="1892301"/>
            <a:ext cx="11735646" cy="4476751"/>
          </a:xfrm>
        </p:spPr>
        <p:txBody>
          <a:bodyPr/>
          <a:lstStyle/>
          <a:p>
            <a:pPr>
              <a:lnSpc>
                <a:spcPct val="107000"/>
              </a:lnSpc>
            </a:pPr>
            <a:r>
              <a:rPr lang="en-GB" sz="2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Conduct criminal litigation (including advising clients at the police station) </a:t>
            </a:r>
            <a:endParaRPr lang="en-GB" sz="2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endParaRPr lang="en-GB" sz="1200" dirty="0">
              <a:solidFill>
                <a:srgbClr val="33333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2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Conduct civil litigation/dispute resolution </a:t>
            </a:r>
            <a:endParaRPr lang="en-GB" sz="2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endParaRPr lang="en-GB" sz="1200" dirty="0">
              <a:solidFill>
                <a:srgbClr val="33333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2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Property practice </a:t>
            </a:r>
            <a:endParaRPr lang="en-GB" sz="2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endParaRPr lang="en-GB" sz="1200" dirty="0">
              <a:solidFill>
                <a:srgbClr val="33333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2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Wills and intestacy, probate administration and practice </a:t>
            </a:r>
            <a:endParaRPr lang="en-GB" sz="2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dirty="0">
              <a:solidFill>
                <a:srgbClr val="33333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Business organisations rules and procedures</a:t>
            </a:r>
            <a:endParaRPr lang="en-GB" sz="2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470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BD2B1-6F0D-4EB8-AC2F-3189BCBC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SQE1 exemption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CC3D6-2CBA-4899-887D-E3735A49B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</a:t>
            </a:r>
            <a:r>
              <a:rPr lang="en-GB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ontent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8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Starting point is the statements of law and knowledge set out in the SQE1 assessment specification </a:t>
            </a:r>
          </a:p>
          <a:p>
            <a:pPr marL="533386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sqe.sra.org.uk/exam-arrangements</a:t>
            </a:r>
            <a:endParaRPr lang="en-GB" sz="2400" dirty="0">
              <a:solidFill>
                <a:schemeClr val="accent6">
                  <a:lumMod val="60000"/>
                  <a:lumOff val="4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876286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GB" sz="2133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5146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BD2B1-6F0D-4EB8-AC2F-3189BCBC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SQE1 exemption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CC3D6-2CBA-4899-887D-E3735A49B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848758"/>
            <a:ext cx="11523133" cy="4476751"/>
          </a:xfrm>
        </p:spPr>
        <p:txBody>
          <a:bodyPr/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</a:t>
            </a:r>
            <a:r>
              <a:rPr lang="en-GB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tandard</a:t>
            </a:r>
            <a:r>
              <a:rPr lang="en-GB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Qualification is assessed at a standard equivalent to the Level 3 in our threshold standard, for example: 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ea typeface="ＭＳ Ｐゴシック" pitchFamily="34" charset="-128"/>
              </a:rPr>
              <a:t>can identify legal principles relevant to the matter/transaction and can apply these appropriately and effectively to individual cases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ea typeface="ＭＳ Ｐゴシック" pitchFamily="34" charset="-128"/>
              </a:rPr>
              <a:t>progress matters using own judgement 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ea typeface="ＭＳ Ｐゴシック" pitchFamily="34" charset="-128"/>
              </a:rPr>
              <a:t>works to an acceptable standard on straightforward tasks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ea typeface="ＭＳ Ｐゴシック" pitchFamily="34" charset="-128"/>
              </a:rPr>
              <a:t>understands the significance of individual actions in the context of the case or matter</a:t>
            </a:r>
          </a:p>
          <a:p>
            <a:pPr marL="533386" lvl="1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1200" dirty="0">
              <a:solidFill>
                <a:schemeClr val="accent6">
                  <a:lumMod val="40000"/>
                  <a:lumOff val="6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533386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2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sra.org.uk/threshold</a:t>
            </a:r>
            <a:r>
              <a:rPr lang="en-GB" sz="22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492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52F79-E7AE-4A20-9825-319E214A7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2" y="260351"/>
            <a:ext cx="8173841" cy="1143000"/>
          </a:xfrm>
        </p:spPr>
        <p:txBody>
          <a:bodyPr/>
          <a:lstStyle/>
          <a:p>
            <a:r>
              <a:rPr lang="en-GB" dirty="0"/>
              <a:t>Top tips for SQE exemptions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6791E-F06A-4932-A7A2-AB2CF7E7A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Read the guidance - </a:t>
            </a:r>
            <a:r>
              <a:rPr lang="en-GB" sz="2800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sra.org.uk/exemption-form</a:t>
            </a:r>
            <a:r>
              <a:rPr lang="en-GB" sz="2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  <a:p>
            <a:endParaRPr lang="en-GB" sz="2800" dirty="0"/>
          </a:p>
          <a:p>
            <a:r>
              <a:rPr lang="en-GB" sz="2800" dirty="0"/>
              <a:t>Read the application form in mySRA - </a:t>
            </a:r>
            <a:r>
              <a:rPr lang="en-GB" sz="2800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sra.org.uk/mysra</a:t>
            </a:r>
            <a:r>
              <a:rPr lang="en-GB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endParaRPr lang="en-GB" sz="2800" dirty="0">
              <a:solidFill>
                <a:schemeClr val="accent6">
                  <a:lumMod val="60000"/>
                  <a:lumOff val="40000"/>
                </a:schemeClr>
              </a:solidFill>
              <a:highlight>
                <a:srgbClr val="FFFF00"/>
              </a:highlight>
            </a:endParaRPr>
          </a:p>
          <a:p>
            <a:endParaRPr lang="en-GB" sz="2800" dirty="0"/>
          </a:p>
          <a:p>
            <a:r>
              <a:rPr lang="en-GB" sz="2800" dirty="0"/>
              <a:t>Consider what the SQE is assessing and what the application is asking for</a:t>
            </a:r>
          </a:p>
          <a:p>
            <a:endParaRPr lang="en-GB" sz="2800" dirty="0"/>
          </a:p>
          <a:p>
            <a:r>
              <a:rPr lang="en-GB" sz="2800" dirty="0"/>
              <a:t>Give specific examples in your evidence and avoid repetition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235730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52F79-E7AE-4A20-9825-319E214A7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3" y="260351"/>
            <a:ext cx="7816790" cy="1143000"/>
          </a:xfrm>
        </p:spPr>
        <p:txBody>
          <a:bodyPr/>
          <a:lstStyle/>
          <a:p>
            <a:r>
              <a:rPr lang="en-GB" dirty="0"/>
              <a:t>Top tips for SQE exemptions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6791E-F06A-4932-A7A2-AB2CF7E7A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All your work experience must be supported by a reference that meets our requirements</a:t>
            </a:r>
          </a:p>
          <a:p>
            <a:endParaRPr lang="en-GB" sz="2800" dirty="0"/>
          </a:p>
          <a:p>
            <a:r>
              <a:rPr lang="en-GB" sz="2800" dirty="0"/>
              <a:t>Certificate of good standing for your referee if they are not SRA regulated</a:t>
            </a:r>
          </a:p>
          <a:p>
            <a:endParaRPr lang="en-GB" sz="2800" dirty="0"/>
          </a:p>
          <a:p>
            <a:r>
              <a:rPr lang="en-GB" sz="2800" dirty="0"/>
              <a:t>Make sure everything you are providing is relevant to the application</a:t>
            </a:r>
          </a:p>
        </p:txBody>
      </p:sp>
    </p:spTree>
    <p:extLst>
      <p:ext uri="{BB962C8B-B14F-4D97-AF65-F5344CB8AC3E}">
        <p14:creationId xmlns:p14="http://schemas.microsoft.com/office/powerpoint/2010/main" val="4025955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52F79-E7AE-4A20-9825-319E214A7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3" y="260351"/>
            <a:ext cx="8400264" cy="1143000"/>
          </a:xfrm>
        </p:spPr>
        <p:txBody>
          <a:bodyPr/>
          <a:lstStyle/>
          <a:p>
            <a:r>
              <a:rPr lang="en-GB" dirty="0"/>
              <a:t>QLTS transitional arrangements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6791E-F06A-4932-A7A2-AB2CF7E7A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1727200"/>
            <a:ext cx="11543242" cy="4870449"/>
          </a:xfrm>
        </p:spPr>
        <p:txBody>
          <a:bodyPr/>
          <a:lstStyle/>
          <a:p>
            <a:r>
              <a:rPr lang="en-GB" sz="2800" dirty="0"/>
              <a:t>SQE has replaced QLTS</a:t>
            </a:r>
          </a:p>
          <a:p>
            <a:endParaRPr lang="en-GB" sz="2800" dirty="0"/>
          </a:p>
          <a:p>
            <a:r>
              <a:rPr lang="en-GB" sz="2800" dirty="0"/>
              <a:t>Not passed the MCT? You will need to complete the SQE route </a:t>
            </a:r>
          </a:p>
          <a:p>
            <a:endParaRPr lang="en-GB" sz="2800" dirty="0"/>
          </a:p>
          <a:p>
            <a:r>
              <a:rPr lang="en-GB" sz="2800" dirty="0"/>
              <a:t>Passed the MCT? You can take the OSCE or SQE2</a:t>
            </a:r>
          </a:p>
          <a:p>
            <a:pPr lvl="1"/>
            <a:r>
              <a:rPr lang="en-GB" sz="2533" dirty="0"/>
              <a:t>Pass the OSCE, you must apply for admission by 31 August 2022</a:t>
            </a:r>
          </a:p>
          <a:p>
            <a:pPr lvl="1"/>
            <a:r>
              <a:rPr lang="en-GB" sz="2533" dirty="0"/>
              <a:t>Pass the SQE2, you must apply for admission by 31 August 2023 </a:t>
            </a:r>
          </a:p>
          <a:p>
            <a:endParaRPr lang="en-GB" sz="2800" dirty="0"/>
          </a:p>
          <a:p>
            <a:r>
              <a:rPr lang="en-GB" sz="2800" dirty="0"/>
              <a:t>If you do not apply by the deadline, you will have to complete the SQE route</a:t>
            </a:r>
          </a:p>
        </p:txBody>
      </p:sp>
    </p:spTree>
    <p:extLst>
      <p:ext uri="{BB962C8B-B14F-4D97-AF65-F5344CB8AC3E}">
        <p14:creationId xmlns:p14="http://schemas.microsoft.com/office/powerpoint/2010/main" val="4024430043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werPoint template [Read-Only]" id="{CEE71271-41DC-464A-BFB2-F68D29383E5B}" vid="{AB6A3DA9-B1D5-49F9-8C39-1D9798B0EFA2}"/>
    </a:ext>
  </a:extLst>
</a:theme>
</file>

<file path=ppt/theme/theme2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530</Words>
  <Application>Microsoft Office PowerPoint</Application>
  <PresentationFormat>Widescreen</PresentationFormat>
  <Paragraphs>95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Symbol</vt:lpstr>
      <vt:lpstr>1_Default Design</vt:lpstr>
      <vt:lpstr>Default Design</vt:lpstr>
      <vt:lpstr>Qualified lawyers - qualifying as a solicitor </vt:lpstr>
      <vt:lpstr>SQE1 </vt:lpstr>
      <vt:lpstr>SQE2 </vt:lpstr>
      <vt:lpstr>Practice rights</vt:lpstr>
      <vt:lpstr>SQE1 exemption</vt:lpstr>
      <vt:lpstr>SQE1 exemption</vt:lpstr>
      <vt:lpstr>Top tips for SQE exemptions</vt:lpstr>
      <vt:lpstr>Top tips for SQE exemptions</vt:lpstr>
      <vt:lpstr>QLTS transitional arrangements</vt:lpstr>
      <vt:lpstr>Where is the detail?</vt:lpstr>
      <vt:lpstr>Keep in touch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Qualified lawyers – becoming a solicitor</dc:title>
  <dc:creator>Solicitors Regulation Authority (SRA)</dc:creator>
  <cp:lastModifiedBy>Matthew Maidment</cp:lastModifiedBy>
  <cp:revision>13</cp:revision>
  <dcterms:created xsi:type="dcterms:W3CDTF">2022-03-23T13:26:11Z</dcterms:created>
  <dcterms:modified xsi:type="dcterms:W3CDTF">2022-03-29T08:16:21Z</dcterms:modified>
</cp:coreProperties>
</file>