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86" r:id="rId5"/>
    <p:sldId id="287" r:id="rId6"/>
    <p:sldId id="288" r:id="rId7"/>
    <p:sldId id="28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1525" autoAdjust="0"/>
  </p:normalViewPr>
  <p:slideViewPr>
    <p:cSldViewPr snapToGrid="0">
      <p:cViewPr varScale="1">
        <p:scale>
          <a:sx n="61" d="100"/>
          <a:sy n="61" d="100"/>
        </p:scale>
        <p:origin x="15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ie Griffiths" userId="56b35d07-8069-4c1f-8098-73219144a3f8" providerId="ADAL" clId="{5ECBC209-E457-4398-9D92-3670CE3EE728}"/>
    <pc:docChg chg="modSld">
      <pc:chgData name="Jackie Griffiths" userId="56b35d07-8069-4c1f-8098-73219144a3f8" providerId="ADAL" clId="{5ECBC209-E457-4398-9D92-3670CE3EE728}" dt="2022-09-12T18:11:07.064" v="5" actId="20577"/>
      <pc:docMkLst>
        <pc:docMk/>
      </pc:docMkLst>
      <pc:sldChg chg="modNotesTx">
        <pc:chgData name="Jackie Griffiths" userId="56b35d07-8069-4c1f-8098-73219144a3f8" providerId="ADAL" clId="{5ECBC209-E457-4398-9D92-3670CE3EE728}" dt="2022-09-12T18:10:51.395" v="0" actId="20577"/>
        <pc:sldMkLst>
          <pc:docMk/>
          <pc:sldMk cId="3633687668" sldId="286"/>
        </pc:sldMkLst>
      </pc:sldChg>
      <pc:sldChg chg="modNotesTx">
        <pc:chgData name="Jackie Griffiths" userId="56b35d07-8069-4c1f-8098-73219144a3f8" providerId="ADAL" clId="{5ECBC209-E457-4398-9D92-3670CE3EE728}" dt="2022-09-12T18:11:00.090" v="3" actId="20577"/>
        <pc:sldMkLst>
          <pc:docMk/>
          <pc:sldMk cId="826345211" sldId="287"/>
        </pc:sldMkLst>
      </pc:sldChg>
      <pc:sldChg chg="modNotesTx">
        <pc:chgData name="Jackie Griffiths" userId="56b35d07-8069-4c1f-8098-73219144a3f8" providerId="ADAL" clId="{5ECBC209-E457-4398-9D92-3670CE3EE728}" dt="2022-09-12T18:11:03.499" v="4" actId="20577"/>
        <pc:sldMkLst>
          <pc:docMk/>
          <pc:sldMk cId="1475859886" sldId="288"/>
        </pc:sldMkLst>
      </pc:sldChg>
      <pc:sldChg chg="modNotesTx">
        <pc:chgData name="Jackie Griffiths" userId="56b35d07-8069-4c1f-8098-73219144a3f8" providerId="ADAL" clId="{5ECBC209-E457-4398-9D92-3670CE3EE728}" dt="2022-09-12T18:11:07.064" v="5" actId="20577"/>
        <pc:sldMkLst>
          <pc:docMk/>
          <pc:sldMk cId="1378174849" sldId="28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D58BD-50B3-4F19-B4B1-5CDBCE9D849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9C853-4289-47FC-9D18-67C66A7EA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8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89C853-4289-47FC-9D18-67C66A7EA4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293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89C853-4289-47FC-9D18-67C66A7EA49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022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89C853-4289-47FC-9D18-67C66A7EA49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42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89C853-4289-47FC-9D18-67C66A7EA49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3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5893984" y="1316765"/>
            <a:ext cx="6298009" cy="5541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56367" y="1989140"/>
            <a:ext cx="8925984" cy="1470025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1620" y="3789363"/>
            <a:ext cx="8832849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1556916-3026-4832-9292-F5DD05CE6D2D}" type="slidenum">
              <a:rPr lang="en-GB" smtClean="0">
                <a:solidFill>
                  <a:srgbClr val="000000">
                    <a:tint val="75000"/>
                  </a:srgbClr>
                </a:solidFill>
                <a:ea typeface="ＭＳ Ｐゴシック" pitchFamily="34" charset="-128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024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9902" y="125414"/>
            <a:ext cx="2527300" cy="6256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5884" y="125414"/>
            <a:ext cx="7380816" cy="6256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8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933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43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615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5884" y="1905000"/>
            <a:ext cx="4953000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086" y="1905000"/>
            <a:ext cx="4955116" cy="44767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759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73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38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044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162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05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"/>
            <a:ext cx="12192000" cy="136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1"/>
            <a:ext cx="652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892301"/>
            <a:ext cx="11523133" cy="447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552517" y="234952"/>
            <a:ext cx="2207683" cy="88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1556916-3026-4832-9292-F5DD05CE6D2D}" type="slidenum">
              <a:rPr lang="en-GB" smtClean="0">
                <a:solidFill>
                  <a:srgbClr val="000000">
                    <a:tint val="75000"/>
                  </a:srgbClr>
                </a:solidFill>
                <a:ea typeface="ＭＳ Ｐゴシック" pitchFamily="34" charset="-128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>
                  <a:tint val="75000"/>
                </a:srgbClr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591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3733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3200">
          <a:solidFill>
            <a:srgbClr val="262626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667">
          <a:solidFill>
            <a:srgbClr val="262626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rgbClr val="262626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27A7C-17F3-A233-3A1D-8A76C3789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public/consumers:</a:t>
            </a: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Awareness of unbundled services is low </a:t>
            </a:r>
          </a:p>
          <a:p>
            <a:pPr marL="876286" lvl="1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2266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40% of providers had not heard of unbundling</a:t>
            </a:r>
          </a:p>
          <a:p>
            <a:pPr marL="876286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2266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80% of consumers who did not unbundle unaware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Unbundling has the potential to increase access to justice </a:t>
            </a:r>
          </a:p>
          <a:p>
            <a:pPr marL="876286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2266" dirty="0">
                <a:latin typeface="Arial" panose="020B0604020202020204" pitchFamily="34" charset="0"/>
              </a:rPr>
              <a:t>25% said unbundling could help them afford otherwise unaffordable services</a:t>
            </a:r>
          </a:p>
          <a:p>
            <a:pPr marL="876286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2266" dirty="0">
                <a:latin typeface="Arial" panose="020B0604020202020204" pitchFamily="34" charset="0"/>
              </a:rPr>
              <a:t>Those earning above £60k less likely to unbundle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 significant difference in consumer satisfaction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8999C8-871A-1AD0-C194-BB563DCA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0"/>
            <a:ext cx="6527800" cy="1143000"/>
          </a:xfrm>
        </p:spPr>
        <p:txBody>
          <a:bodyPr/>
          <a:lstStyle/>
          <a:p>
            <a:r>
              <a:rPr lang="en-GB" dirty="0"/>
              <a:t>Findings</a:t>
            </a:r>
          </a:p>
        </p:txBody>
      </p:sp>
    </p:spTree>
    <p:extLst>
      <p:ext uri="{BB962C8B-B14F-4D97-AF65-F5344CB8AC3E}">
        <p14:creationId xmlns:p14="http://schemas.microsoft.com/office/powerpoint/2010/main" val="363368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27A7C-17F3-A233-3A1D-8A76C3789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</a:t>
            </a:r>
            <a:r>
              <a:rPr lang="en-GB" sz="2400" b="1" dirty="0">
                <a:latin typeface="Arial" panose="020B0604020202020204" pitchFamily="34" charset="0"/>
                <a:ea typeface="Calibri" panose="020F0502020204030204" pitchFamily="34" charset="0"/>
              </a:rPr>
              <a:t>gal Service Providers:</a:t>
            </a: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sz="2400" dirty="0"/>
              <a:t>26% of firms are offering unbundling for one or more of their legal services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Firms offering unbundling report that this helps attract more clients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Concerns about impacts on professional indemnity insurance premiums and negligence action if things go wrong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Concerns about determining a client’s capability and how to divide the work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8999C8-871A-1AD0-C194-BB563DCA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0"/>
            <a:ext cx="6527800" cy="1143000"/>
          </a:xfrm>
        </p:spPr>
        <p:txBody>
          <a:bodyPr/>
          <a:lstStyle/>
          <a:p>
            <a:r>
              <a:rPr lang="en-GB" dirty="0"/>
              <a:t>Findings</a:t>
            </a:r>
          </a:p>
        </p:txBody>
      </p:sp>
    </p:spTree>
    <p:extLst>
      <p:ext uri="{BB962C8B-B14F-4D97-AF65-F5344CB8AC3E}">
        <p14:creationId xmlns:p14="http://schemas.microsoft.com/office/powerpoint/2010/main" val="82634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27A7C-17F3-A233-3A1D-8A76C3789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Professional indemnity insurance implications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133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Potentially insurers will view as higher risk &amp; ask for higher premiums</a:t>
            </a:r>
          </a:p>
          <a:p>
            <a:endParaRPr lang="en-GB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Potential for professional negligence action</a:t>
            </a:r>
          </a:p>
          <a:p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Awareness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133" dirty="0">
                <a:latin typeface="Arial" panose="020B0604020202020204" pitchFamily="34" charset="0"/>
                <a:ea typeface="Times New Roman" panose="02020603050405020304" pitchFamily="18" charset="0"/>
              </a:rPr>
              <a:t>Consumers not aware and firms don’t advertise</a:t>
            </a:r>
          </a:p>
          <a:p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</a:rPr>
              <a:t>Technology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133" dirty="0">
                <a:latin typeface="Arial" panose="020B0604020202020204" pitchFamily="34" charset="0"/>
                <a:ea typeface="Times New Roman" panose="02020603050405020304" pitchFamily="18" charset="0"/>
              </a:rPr>
              <a:t>Access to tech &amp; ability to validate consumer supplied info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2667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8999C8-871A-1AD0-C194-BB563DCA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0"/>
            <a:ext cx="6527800" cy="1143000"/>
          </a:xfrm>
        </p:spPr>
        <p:txBody>
          <a:bodyPr/>
          <a:lstStyle/>
          <a:p>
            <a:r>
              <a:rPr lang="en-GB" dirty="0"/>
              <a:t>Barriers</a:t>
            </a:r>
          </a:p>
        </p:txBody>
      </p:sp>
    </p:spTree>
    <p:extLst>
      <p:ext uri="{BB962C8B-B14F-4D97-AF65-F5344CB8AC3E}">
        <p14:creationId xmlns:p14="http://schemas.microsoft.com/office/powerpoint/2010/main" val="147585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27A7C-17F3-A233-3A1D-8A76C3789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LSB review of financial protection arrangements for consumers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Develop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firm guidance</a:t>
            </a:r>
            <a:r>
              <a:rPr lang="en-GB" sz="2400" dirty="0">
                <a:latin typeface="Arial" panose="020B0604020202020204" pitchFamily="34" charset="0"/>
                <a:ea typeface="Calibri" panose="020F0502020204030204" pitchFamily="34" charset="0"/>
              </a:rPr>
              <a:t> &amp;</a:t>
            </a: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consumer information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Round-table with the Law Society, LSCP, advice agencies and charities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Explore practicalities of firms advertising unbundled options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2667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F8999C8-871A-1AD0-C194-BB563DCA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0"/>
            <a:ext cx="6527800" cy="1143000"/>
          </a:xfrm>
        </p:spPr>
        <p:txBody>
          <a:bodyPr/>
          <a:lstStyle/>
          <a:p>
            <a:r>
              <a:rPr lang="en-GB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37817484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55F722066EE04A9BDF97BFC50AFC63" ma:contentTypeVersion="17" ma:contentTypeDescription="Create a new document." ma:contentTypeScope="" ma:versionID="a4a12897fe8760e51bfdc25e0926e2e8">
  <xsd:schema xmlns:xsd="http://www.w3.org/2001/XMLSchema" xmlns:xs="http://www.w3.org/2001/XMLSchema" xmlns:p="http://schemas.microsoft.com/office/2006/metadata/properties" xmlns:ns2="579ed417-0feb-4c6f-8c4f-0a0f2181b6c0" xmlns:ns3="579c0a0f-f300-40d8-a2b5-1727185a6d72" targetNamespace="http://schemas.microsoft.com/office/2006/metadata/properties" ma:root="true" ma:fieldsID="8f734ce43c5d591a15dbcfd3377a07bd" ns2:_="" ns3:_="">
    <xsd:import namespace="579ed417-0feb-4c6f-8c4f-0a0f2181b6c0"/>
    <xsd:import namespace="579c0a0f-f300-40d8-a2b5-1727185a6d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ed417-0feb-4c6f-8c4f-0a0f2181b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5ccb6-201b-47bf-bffd-842a027ff3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c0a0f-f300-40d8-a2b5-1727185a6d7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5dbf47c-b192-49b8-bd82-63c9840d5a9c}" ma:internalName="TaxCatchAll" ma:showField="CatchAllData" ma:web="579c0a0f-f300-40d8-a2b5-1727185a6d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9c0a0f-f300-40d8-a2b5-1727185a6d72" xsi:nil="true"/>
    <lcf76f155ced4ddcb4097134ff3c332f xmlns="579ed417-0feb-4c6f-8c4f-0a0f2181b6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EC8B994-457B-49AF-A1E1-68927C75F2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ed417-0feb-4c6f-8c4f-0a0f2181b6c0"/>
    <ds:schemaRef ds:uri="579c0a0f-f300-40d8-a2b5-1727185a6d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0D261-13C5-4209-A406-1DD78E407B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38A9F9-92A6-46BC-8C58-E8877638FDF0}">
  <ds:schemaRefs>
    <ds:schemaRef ds:uri="http://purl.org/dc/terms/"/>
    <ds:schemaRef ds:uri="579ed417-0feb-4c6f-8c4f-0a0f2181b6c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579c0a0f-f300-40d8-a2b5-1727185a6d7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203</Words>
  <Application>Microsoft Office PowerPoint</Application>
  <PresentationFormat>Widescreen</PresentationFormat>
  <Paragraphs>43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Default Design</vt:lpstr>
      <vt:lpstr>Findings</vt:lpstr>
      <vt:lpstr>Findings</vt:lpstr>
      <vt:lpstr>Barriers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Unbundled services – findings from our law firm pilot</dc:title>
  <dc:creator>Solicitors Regulation Authority (SRA)</dc:creator>
  <cp:lastModifiedBy>Matthew Maidment</cp:lastModifiedBy>
  <cp:revision>9</cp:revision>
  <dcterms:created xsi:type="dcterms:W3CDTF">2022-03-03T10:19:35Z</dcterms:created>
  <dcterms:modified xsi:type="dcterms:W3CDTF">2022-09-13T08:53:38Z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0x010100E455F722066EE04A9BDF97BFC50AFC63</vt:lpwstr>
  </property>
  <property fmtid="{D5CDD505-2E9C-101B-9397-08002B2CF9AE}" pid="3" name="MediaServiceImageTags">
    <vt:lpwstr/>
  </property>
</Properties>
</file>