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</p:sldMasterIdLst>
  <p:notesMasterIdLst>
    <p:notesMasterId r:id="rId24"/>
  </p:notesMasterIdLst>
  <p:handoutMasterIdLst>
    <p:handoutMasterId r:id="rId25"/>
  </p:handoutMasterIdLst>
  <p:sldIdLst>
    <p:sldId id="261" r:id="rId3"/>
    <p:sldId id="349" r:id="rId4"/>
    <p:sldId id="324" r:id="rId5"/>
    <p:sldId id="348" r:id="rId6"/>
    <p:sldId id="337" r:id="rId7"/>
    <p:sldId id="331" r:id="rId8"/>
    <p:sldId id="332" r:id="rId9"/>
    <p:sldId id="334" r:id="rId10"/>
    <p:sldId id="336" r:id="rId11"/>
    <p:sldId id="333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50" r:id="rId21"/>
    <p:sldId id="347" r:id="rId22"/>
    <p:sldId id="351" r:id="rId23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F783FB0-83A4-D6EE-15E5-DC450CE74684}" name="Ross Gillson" initials="RG" userId="S::ross.gillson@sra.org.uk::c033b154-1953-4801-8276-9539ae8998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323B04-B322-4328-A943-A087A9418AC3}" v="2" dt="2023-09-11T08:34:29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03" autoAdjust="0"/>
    <p:restoredTop sz="49312" autoAdjust="0"/>
  </p:normalViewPr>
  <p:slideViewPr>
    <p:cSldViewPr>
      <p:cViewPr varScale="1">
        <p:scale>
          <a:sx n="74" d="100"/>
          <a:sy n="74" d="100"/>
        </p:scale>
        <p:origin x="2262" y="72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A69BE-6EEA-44EC-AEF6-7A5D0D03F533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9B61F-A9A7-416F-8E5A-C81D9AFF3F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7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77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603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369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212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25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262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1100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227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56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5760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411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2044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Font typeface="Symbol" panose="05050102010706020507" pitchFamily="18" charset="2"/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3270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889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6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82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29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98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92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311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09B61F-A9A7-416F-8E5A-C81D9AFF3F4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55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8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4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5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5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362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457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8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2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723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5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81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502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766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02745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365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5066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774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7" y="94061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1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70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C55881C-CD78-F2B3-5EDF-129950C4B54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6" y="1419226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4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EACDAA-7ED6-E9BC-F839-25BB037EADE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970338" y="0"/>
            <a:ext cx="1241425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Sensitivity: General</a:t>
            </a:r>
          </a:p>
        </p:txBody>
      </p:sp>
    </p:spTree>
    <p:extLst>
      <p:ext uri="{BB962C8B-B14F-4D97-AF65-F5344CB8AC3E}">
        <p14:creationId xmlns:p14="http://schemas.microsoft.com/office/powerpoint/2010/main" val="40075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378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892" indent="-3428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31" indent="-285743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2972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348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8915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a.org.uk/financial-penaltie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a.org.uk/AML-firm-risk-assessmen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sra.org.uk/risk-assessment-guidanc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094E4B-DF47-9803-253E-4A9CB8A651B7}"/>
              </a:ext>
            </a:extLst>
          </p:cNvPr>
          <p:cNvSpPr txBox="1"/>
          <p:nvPr/>
        </p:nvSpPr>
        <p:spPr>
          <a:xfrm>
            <a:off x="1295429" y="1419622"/>
            <a:ext cx="64039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AML: enforcement trends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D9ADEF26-0871-ED23-5CAF-AD0D85917698}"/>
              </a:ext>
            </a:extLst>
          </p:cNvPr>
          <p:cNvSpPr txBox="1">
            <a:spLocks/>
          </p:cNvSpPr>
          <p:nvPr/>
        </p:nvSpPr>
        <p:spPr bwMode="auto">
          <a:xfrm>
            <a:off x="513789" y="2542646"/>
            <a:ext cx="796719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FontTx/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31" indent="-28574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4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2972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348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915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200" kern="0" dirty="0"/>
              <a:t>Christian Shotton, Head of AML Investigations</a:t>
            </a:r>
          </a:p>
          <a:p>
            <a:r>
              <a:rPr lang="en-GB" sz="2200" kern="0" dirty="0"/>
              <a:t>Nicola O’Brien, AML Investigations Manager</a:t>
            </a:r>
          </a:p>
          <a:p>
            <a:endParaRPr lang="en-GB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PCPs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357563"/>
          </a:xfrm>
        </p:spPr>
        <p:txBody>
          <a:bodyPr/>
          <a:lstStyle/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Legal Sector Affinity Group guidance, published in September 2017 (Treasury approval in March 2018) 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Where appropriate to the size and nature of firm, must establish an independent audit function 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Robust PCPs but not communicated to staff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880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479" y="1250565"/>
            <a:ext cx="8642350" cy="3679477"/>
          </a:xfrm>
        </p:spPr>
        <p:txBody>
          <a:bodyPr/>
          <a:lstStyle/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Firms must make sure employees are regularly given training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Firms must maintain a record in writing of the training given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We see that targeted AML training is not being given to staff 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Staff not being trained well enough on the application of the firm’s PCPs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164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265" y="1347614"/>
            <a:ext cx="8642350" cy="345638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AML Investigations Team receives reports of potential breaches 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Half of reports come via AML Proactive Supervision Team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Others from law firms, law enforcement, other agencies or regulators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Last year, there were 249 AML related reports and 522 breach reasons</a:t>
            </a:r>
            <a:endParaRPr lang="en-GB" kern="1200" dirty="0"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069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8"/>
            <a:ext cx="8642350" cy="33575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kern="1200" dirty="0">
                <a:ea typeface="ＭＳ Ｐゴシック" pitchFamily="34" charset="-128"/>
                <a:cs typeface="+mn-cs"/>
              </a:rPr>
              <a:t>Often, reports have more than one suspected breach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200" kern="1200" dirty="0">
                <a:ea typeface="ＭＳ Ｐゴシック" pitchFamily="34" charset="-128"/>
                <a:cs typeface="+mn-cs"/>
              </a:rPr>
              <a:t>Mixture of reports about a firm’s AML controls but also breaches at client and file level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200" kern="1200" dirty="0">
                <a:ea typeface="ＭＳ Ｐゴシック" pitchFamily="34" charset="-128"/>
                <a:cs typeface="+mn-cs"/>
              </a:rPr>
              <a:t>Most significant reasons for reports:</a:t>
            </a:r>
            <a:endParaRPr lang="en-GB" sz="2200" kern="1200" dirty="0">
              <a:ea typeface="ＭＳ Ｐゴシック" pitchFamily="34" charset="-128"/>
              <a:cs typeface="+mn-cs"/>
            </a:endParaRPr>
          </a:p>
          <a:p>
            <a:pPr marL="0" indent="0">
              <a:buNone/>
            </a:pPr>
            <a:endParaRPr lang="en-GB" sz="2000" kern="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20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2000" kern="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sz="20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GB" sz="20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7465B0B-47A0-4A0F-CBFB-03D1AABE8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857465"/>
              </p:ext>
            </p:extLst>
          </p:nvPr>
        </p:nvGraphicFramePr>
        <p:xfrm>
          <a:off x="611560" y="3303616"/>
          <a:ext cx="7704856" cy="1633350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6789428">
                  <a:extLst>
                    <a:ext uri="{9D8B030D-6E8A-4147-A177-3AD203B41FA5}">
                      <a16:colId xmlns:a16="http://schemas.microsoft.com/office/drawing/2014/main" val="282136027"/>
                    </a:ext>
                  </a:extLst>
                </a:gridCol>
                <a:gridCol w="915428">
                  <a:extLst>
                    <a:ext uri="{9D8B030D-6E8A-4147-A177-3AD203B41FA5}">
                      <a16:colId xmlns:a16="http://schemas.microsoft.com/office/drawing/2014/main" val="821595140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0" dirty="0">
                          <a:solidFill>
                            <a:schemeClr val="bg1"/>
                          </a:solidFill>
                          <a:effectLst/>
                        </a:rPr>
                        <a:t>Specific matter reason</a:t>
                      </a:r>
                      <a:endParaRPr lang="en-GB" sz="180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0" dirty="0">
                          <a:solidFill>
                            <a:schemeClr val="bg1"/>
                          </a:solidFill>
                          <a:effectLst/>
                        </a:rPr>
                        <a:t>Count </a:t>
                      </a:r>
                      <a:endParaRPr lang="en-GB" sz="1800" kern="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00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5081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kern="0" dirty="0">
                          <a:effectLst/>
                        </a:rPr>
                        <a:t>Failure to have proper AML policies and procedures </a:t>
                      </a:r>
                      <a:endParaRPr lang="en-GB" sz="18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0" dirty="0">
                          <a:effectLst/>
                        </a:rPr>
                        <a:t>61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630408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kern="0" dirty="0">
                          <a:effectLst/>
                        </a:rPr>
                        <a:t>Failure to carry out a source of funds checks </a:t>
                      </a:r>
                      <a:endParaRPr lang="en-GB" sz="18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0">
                          <a:effectLst/>
                        </a:rPr>
                        <a:t>60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312104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kern="0" dirty="0">
                          <a:effectLst/>
                        </a:rPr>
                        <a:t>Failure to carry out a risk assessment on client/matter</a:t>
                      </a:r>
                      <a:endParaRPr lang="en-GB" sz="18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0" dirty="0">
                          <a:effectLst/>
                        </a:rPr>
                        <a:t>58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84402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kern="0" dirty="0">
                          <a:effectLst/>
                        </a:rPr>
                        <a:t>Failure to carry out a firm-wide risk assessment </a:t>
                      </a:r>
                      <a:endParaRPr lang="en-GB" sz="18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0">
                          <a:effectLst/>
                        </a:rPr>
                        <a:t>48</a:t>
                      </a:r>
                      <a:endParaRPr lang="en-GB" sz="18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360848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0" kern="0" dirty="0">
                          <a:effectLst/>
                        </a:rPr>
                        <a:t>Failure to carry out/complete initial CDD</a:t>
                      </a:r>
                      <a:endParaRPr lang="en-GB" sz="1800" b="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0" dirty="0">
                          <a:effectLst/>
                        </a:rPr>
                        <a:t>47</a:t>
                      </a:r>
                      <a:endParaRPr lang="en-GB" sz="18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494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92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US" dirty="0"/>
              <a:t>Issues at client and file level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71" y="1275606"/>
            <a:ext cx="8642350" cy="33575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Most common issue seen is inadequacy of customer due diligence (CDD) measures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CDD is mandatory and vital to combatting money laundering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Lawyers can facilitate money laundering by negligently failing to identify the risks or by deliberate, reckless, improper and dishonest actions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738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8"/>
            <a:ext cx="8642350" cy="346345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Treat each client and matter appropriately from inception, so that CDD is adequate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Firms must risk assess clients and matters and consider factors such as the purpose and size of the transaction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Regulations state firms must be able to demonstrate the extent of the measures it has taken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200" dirty="0">
                <a:ea typeface="ＭＳ Ｐゴシック" pitchFamily="34" charset="-128"/>
                <a:cs typeface="+mn-cs"/>
              </a:rPr>
              <a:t>This will inform the level of CDD to be obtained</a:t>
            </a:r>
          </a:p>
        </p:txBody>
      </p:sp>
    </p:spTree>
    <p:extLst>
      <p:ext uri="{BB962C8B-B14F-4D97-AF65-F5344CB8AC3E}">
        <p14:creationId xmlns:p14="http://schemas.microsoft.com/office/powerpoint/2010/main" val="350336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35756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ea typeface="ＭＳ Ｐゴシック" pitchFamily="34" charset="-128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ＭＳ Ｐゴシック" pitchFamily="34" charset="-128"/>
              </a:rPr>
              <a:t>Assessing and identifying risks from the outset is key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ＭＳ Ｐゴシック" pitchFamily="34" charset="-128"/>
              </a:rPr>
              <a:t>Important factors in relation to CDD:</a:t>
            </a:r>
          </a:p>
          <a:p>
            <a:pPr lvl="1" eaLnBrk="1" hangingPunct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dirty="0">
                <a:ea typeface="ＭＳ Ｐゴシック" pitchFamily="34" charset="-128"/>
              </a:rPr>
              <a:t>Identify and verify identity of the client</a:t>
            </a:r>
          </a:p>
          <a:p>
            <a:pPr lvl="1" eaLnBrk="1" hangingPunct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dirty="0">
                <a:ea typeface="ＭＳ Ｐゴシック" pitchFamily="34" charset="-128"/>
              </a:rPr>
              <a:t>Perform ongoing monitoring of the transactions</a:t>
            </a:r>
          </a:p>
          <a:p>
            <a:pPr lvl="1" eaLnBrk="1" hangingPunct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dirty="0">
                <a:ea typeface="ＭＳ Ｐゴシック" pitchFamily="34" charset="-128"/>
              </a:rPr>
              <a:t>Perform source of funds checks, when necessary</a:t>
            </a:r>
          </a:p>
          <a:p>
            <a:pPr lvl="1" eaLnBrk="1" hangingPunct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dirty="0">
                <a:ea typeface="ＭＳ Ｐゴシック" pitchFamily="34" charset="-128"/>
              </a:rPr>
              <a:t>Undertake enhanced CDD (known as EDD) when relevant</a:t>
            </a:r>
            <a:endParaRPr lang="en-GB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692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US" dirty="0"/>
              <a:t>Common issues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463453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20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Failing to know identity of the client – PEP? Sanctions?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Not completing client and matter risk assessments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Treating risk assessments as a ‘tick box’ exercise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Failing to check source of funds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Fee earners relying on centralised compliance departments</a:t>
            </a:r>
            <a:endParaRPr lang="en-GB" kern="1200" dirty="0">
              <a:ea typeface="ＭＳ Ｐゴシック" pitchFamily="34" charset="-128"/>
              <a:cs typeface="+mn-cs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ea typeface="ＭＳ Ｐゴシック" pitchFamily="34" charset="-128"/>
                <a:cs typeface="+mn-cs"/>
              </a:rPr>
              <a:t>Having systems and processes that allow events to happen unchecked</a:t>
            </a:r>
            <a:endParaRPr lang="en-GB" kern="1200" dirty="0"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844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5148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b="1" kern="100" dirty="0" err="1">
                <a:effectLst/>
                <a:latin typeface="+mj-lt"/>
                <a:ea typeface="Calibri" panose="020F0502020204030204" pitchFamily="34" charset="0"/>
              </a:rPr>
              <a:t>Mrs</a:t>
            </a:r>
            <a:r>
              <a:rPr lang="en-US" b="1" kern="100" dirty="0">
                <a:effectLst/>
                <a:latin typeface="+mj-lt"/>
                <a:ea typeface="Calibri" panose="020F0502020204030204" pitchFamily="34" charset="0"/>
              </a:rPr>
              <a:t> A</a:t>
            </a:r>
          </a:p>
          <a:p>
            <a:pPr marL="0" lvl="0" indent="0">
              <a:lnSpc>
                <a:spcPct val="107000"/>
              </a:lnSpc>
              <a:buNone/>
            </a:pPr>
            <a:endParaRPr lang="en-US" b="1" kern="1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latin typeface="+mj-lt"/>
                <a:ea typeface="ＭＳ Ｐゴシック" pitchFamily="34" charset="-128"/>
                <a:cs typeface="+mn-cs"/>
              </a:rPr>
              <a:t>Failing to follow firm’s PCPs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latin typeface="+mj-lt"/>
                <a:ea typeface="ＭＳ Ｐゴシック" pitchFamily="34" charset="-128"/>
                <a:cs typeface="+mn-cs"/>
              </a:rPr>
              <a:t>Not assessing level of risk appropriately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latin typeface="+mj-lt"/>
                <a:ea typeface="ＭＳ Ｐゴシック" pitchFamily="34" charset="-128"/>
                <a:cs typeface="+mn-cs"/>
              </a:rPr>
              <a:t>No source of funds checks 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kern="1200" dirty="0">
              <a:latin typeface="+mj-lt"/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200" dirty="0">
                <a:latin typeface="+mj-lt"/>
                <a:ea typeface="ＭＳ Ｐゴシック" pitchFamily="34" charset="-128"/>
                <a:cs typeface="+mn-cs"/>
              </a:rPr>
              <a:t>£2,000 fine</a:t>
            </a:r>
          </a:p>
          <a:p>
            <a:pPr marL="0" lvl="0" indent="0">
              <a:lnSpc>
                <a:spcPct val="107000"/>
              </a:lnSpc>
              <a:buNone/>
            </a:pPr>
            <a:endParaRPr lang="en-GB" kern="1200" dirty="0">
              <a:latin typeface="+mj-lt"/>
              <a:ea typeface="ＭＳ Ｐゴシック" pitchFamily="34" charset="-128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171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5148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sz="2200" b="1" kern="100" dirty="0">
                <a:latin typeface="+mj-lt"/>
                <a:ea typeface="Calibri" panose="020F0502020204030204" pitchFamily="34" charset="0"/>
              </a:rPr>
              <a:t>Firm B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200" kern="1200" dirty="0">
                <a:latin typeface="+mj-lt"/>
                <a:ea typeface="ＭＳ Ｐゴシック" pitchFamily="34" charset="-128"/>
                <a:cs typeface="+mn-cs"/>
              </a:rPr>
              <a:t>Failing to have a FWRA and incorrect declaration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200" kern="1200" dirty="0">
                <a:latin typeface="+mj-lt"/>
                <a:ea typeface="ＭＳ Ｐゴシック" pitchFamily="34" charset="-128"/>
                <a:cs typeface="+mn-cs"/>
              </a:rPr>
              <a:t>Inadequate PCPs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200" kern="1200" dirty="0">
                <a:latin typeface="+mj-lt"/>
                <a:ea typeface="ＭＳ Ｐゴシック" pitchFamily="34" charset="-128"/>
                <a:cs typeface="+mn-cs"/>
              </a:rPr>
              <a:t>No independent audit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200" kern="1200" dirty="0">
                <a:latin typeface="+mj-lt"/>
                <a:ea typeface="ＭＳ Ｐゴシック" pitchFamily="34" charset="-128"/>
                <a:cs typeface="+mn-cs"/>
              </a:rPr>
              <a:t>Failing to train staff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200" kern="1200" dirty="0">
                <a:latin typeface="+mj-lt"/>
                <a:ea typeface="ＭＳ Ｐゴシック" pitchFamily="34" charset="-128"/>
                <a:cs typeface="+mn-cs"/>
              </a:rPr>
              <a:t>Failing to perform client and matter risk assessments and source of funds checks </a:t>
            </a: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1000" kern="1200" dirty="0">
              <a:latin typeface="+mj-lt"/>
              <a:ea typeface="ＭＳ Ｐゴシック" pitchFamily="34" charset="-128"/>
              <a:cs typeface="+mn-cs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200" kern="1200" dirty="0">
                <a:latin typeface="+mj-lt"/>
                <a:ea typeface="ＭＳ Ｐゴシック" pitchFamily="34" charset="-128"/>
                <a:cs typeface="+mn-cs"/>
              </a:rPr>
              <a:t>£20,000 fine</a:t>
            </a:r>
            <a:endParaRPr lang="en-GB" sz="2200" kern="1200" dirty="0">
              <a:latin typeface="+mj-lt"/>
              <a:ea typeface="ＭＳ Ｐゴシック" pitchFamily="34" charset="-128"/>
              <a:cs typeface="+mn-cs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015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99E8-B02B-D8E3-520F-BDEF06A5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Aims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8B24B-4045-1D9E-7764-170EA5285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217588"/>
            <a:ext cx="8448514" cy="3744639"/>
          </a:xfrm>
        </p:spPr>
        <p:txBody>
          <a:bodyPr wrap="square" anchor="t">
            <a:normAutofit/>
          </a:bodyPr>
          <a:lstStyle/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ea typeface="ＭＳ Ｐゴシック" pitchFamily="34" charset="-128"/>
              </a:rPr>
              <a:t>Highlight w</a:t>
            </a:r>
            <a:r>
              <a:rPr lang="en-GB" sz="2200" dirty="0">
                <a:ea typeface="ＭＳ Ｐゴシック" pitchFamily="34" charset="-128"/>
              </a:rPr>
              <a:t>hat we are seeing in firms and issues at client and file level</a:t>
            </a:r>
            <a:br>
              <a:rPr lang="en-GB" sz="2200" dirty="0">
                <a:ea typeface="ＭＳ Ｐゴシック" pitchFamily="34" charset="-128"/>
              </a:rPr>
            </a:br>
            <a:endParaRPr lang="en-GB" sz="2200" dirty="0">
              <a:ea typeface="ＭＳ Ｐゴシック" pitchFamily="34" charset="-128"/>
            </a:endParaRPr>
          </a:p>
          <a:p>
            <a:pPr lvl="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a typeface="ＭＳ Ｐゴシック" pitchFamily="34" charset="-128"/>
              </a:rPr>
              <a:t>Offer insights into our enforcement action</a:t>
            </a:r>
            <a:br>
              <a:rPr lang="en-GB" sz="2400" kern="100" dirty="0">
                <a:ea typeface="Calibri" panose="020F0502020204030204" pitchFamily="34" charset="0"/>
              </a:rPr>
            </a:br>
            <a:endParaRPr lang="en-GB" sz="2400" kern="1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ea typeface="Calibri" panose="020F0502020204030204" pitchFamily="34" charset="0"/>
              </a:rPr>
              <a:t>Show the cases which have resulted in financial penalties</a:t>
            </a:r>
            <a:endParaRPr lang="en-GB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449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5148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Mr</a:t>
            </a: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C </a:t>
            </a:r>
          </a:p>
          <a:p>
            <a:pPr marL="0" lvl="0" indent="0">
              <a:lnSpc>
                <a:spcPct val="107000"/>
              </a:lnSpc>
              <a:buNone/>
            </a:pPr>
            <a:endParaRPr lang="en-US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</a:rPr>
              <a:t>F</a:t>
            </a: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ailure to perform CDD adequately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</a:rPr>
              <a:t>F</a:t>
            </a: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ailure to perform EDD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</a:rPr>
              <a:t>Manifest incompetence</a:t>
            </a:r>
            <a:endParaRPr lang="en-US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12 months suspension of practicing certificate at SDT</a:t>
            </a:r>
            <a:endParaRPr lang="en-GB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823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56E83-105B-AA55-3904-CB4C5707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985471" cy="857250"/>
          </a:xfrm>
        </p:spPr>
        <p:txBody>
          <a:bodyPr/>
          <a:lstStyle/>
          <a:p>
            <a:r>
              <a:rPr lang="en-GB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60B-F6BF-AD78-7DF4-F837714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3751485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Firm D</a:t>
            </a:r>
          </a:p>
          <a:p>
            <a:pPr marL="0" lvl="0" indent="0">
              <a:lnSpc>
                <a:spcPct val="107000"/>
              </a:lnSpc>
              <a:buNone/>
            </a:pPr>
            <a:endParaRPr lang="en-US" sz="10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</a:rPr>
              <a:t>Issues with </a:t>
            </a: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FWRA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</a:rPr>
              <a:t>Incorrect declaration to SRA</a:t>
            </a:r>
            <a:endParaRPr lang="en-US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Remedied breach swiftly and reviewed PCPs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10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Letter of Advice</a:t>
            </a:r>
            <a:endParaRPr lang="en-GB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000" kern="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kern="100" dirty="0">
                <a:latin typeface="Arial" panose="020B0604020202020204" pitchFamily="34" charset="0"/>
                <a:ea typeface="Calibri" panose="020F0502020204030204" pitchFamily="34" charset="0"/>
              </a:rPr>
              <a:t>Our new </a:t>
            </a:r>
            <a:r>
              <a:rPr lang="en-US" kern="100" dirty="0">
                <a:latin typeface="Arial" panose="020B0604020202020204" pitchFamily="34" charset="0"/>
              </a:rPr>
              <a:t>fining powers and financial penalties - </a:t>
            </a:r>
            <a:r>
              <a:rPr lang="en-US" kern="1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www.sra.org.uk/financial-penalties</a:t>
            </a:r>
            <a:r>
              <a:rPr lang="en-US" kern="10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kern="1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212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99E8-B02B-D8E3-520F-BDEF06A5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NCA Publication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8B24B-4045-1D9E-7764-170EA5285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448514" cy="3744639"/>
          </a:xfrm>
        </p:spPr>
        <p:txBody>
          <a:bodyPr wrap="square" anchor="t">
            <a:normAutofit/>
          </a:bodyPr>
          <a:lstStyle/>
          <a:p>
            <a:pPr marL="0" indent="0" eaLnBrk="1" hangingPunct="1">
              <a:lnSpc>
                <a:spcPct val="107000"/>
              </a:lnSpc>
              <a:buNone/>
            </a:pPr>
            <a:r>
              <a:rPr lang="en-US" sz="2400" dirty="0">
                <a:ea typeface="ＭＳ Ｐゴシック" pitchFamily="34" charset="-128"/>
              </a:rPr>
              <a:t>The NCA’s UK Financial Intelligence Unit, in a recent August 2023 publication, confirmed:</a:t>
            </a:r>
          </a:p>
          <a:p>
            <a:pPr marL="0" indent="0" eaLnBrk="1" hangingPunct="1">
              <a:lnSpc>
                <a:spcPct val="107000"/>
              </a:lnSpc>
              <a:buNone/>
            </a:pPr>
            <a:endParaRPr lang="en-GB" sz="2400" dirty="0">
              <a:ea typeface="ＭＳ Ｐゴシック" pitchFamily="34" charset="-128"/>
            </a:endParaRPr>
          </a:p>
          <a:p>
            <a:pPr eaLnBrk="1" hangingPunct="1">
              <a:lnSpc>
                <a:spcPct val="107000"/>
              </a:lnSpc>
            </a:pPr>
            <a:r>
              <a:rPr lang="en-GB" sz="2400" dirty="0">
                <a:ea typeface="ＭＳ Ｐゴシック" pitchFamily="34" charset="-128"/>
              </a:rPr>
              <a:t>‘Professional Enablers pose a significant risk to the integrity of the UK’s legitimate economy and reputation . . . highlighting their role at the heart of serious and organised crime impacting the UK. Their specialist skills, knowledge and expertise are exploited by criminals to launder the proceeds of crime . . .’</a:t>
            </a:r>
          </a:p>
        </p:txBody>
      </p:sp>
    </p:spTree>
    <p:extLst>
      <p:ext uri="{BB962C8B-B14F-4D97-AF65-F5344CB8AC3E}">
        <p14:creationId xmlns:p14="http://schemas.microsoft.com/office/powerpoint/2010/main" val="521216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99E8-B02B-D8E3-520F-BDEF06A5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NCA Publication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8B24B-4045-1D9E-7764-170EA52856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448514" cy="3744639"/>
          </a:xfrm>
        </p:spPr>
        <p:txBody>
          <a:bodyPr wrap="square" anchor="t">
            <a:normAutofit/>
          </a:bodyPr>
          <a:lstStyle/>
          <a:p>
            <a:pPr eaLnBrk="1" hangingPunct="1">
              <a:lnSpc>
                <a:spcPct val="107000"/>
              </a:lnSpc>
            </a:pPr>
            <a:endParaRPr lang="en-GB" sz="2400" dirty="0">
              <a:ea typeface="ＭＳ Ｐゴシック" pitchFamily="34" charset="-128"/>
            </a:endParaRPr>
          </a:p>
          <a:p>
            <a:pPr eaLnBrk="1" hangingPunct="1">
              <a:lnSpc>
                <a:spcPct val="107000"/>
              </a:lnSpc>
            </a:pPr>
            <a:r>
              <a:rPr lang="en-GB" sz="2400" dirty="0">
                <a:ea typeface="ＭＳ Ｐゴシック" pitchFamily="34" charset="-128"/>
              </a:rPr>
              <a:t>‘Individual or organisation that is providing professional services that enable criminality. Their behaviour is deliberate, reckless, improper, dishonest and/or negligent through a failure to meet their professional and regulatory obligations.’</a:t>
            </a:r>
          </a:p>
        </p:txBody>
      </p:sp>
    </p:spTree>
    <p:extLst>
      <p:ext uri="{BB962C8B-B14F-4D97-AF65-F5344CB8AC3E}">
        <p14:creationId xmlns:p14="http://schemas.microsoft.com/office/powerpoint/2010/main" val="373775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C7C7-C179-780F-108F-19F0CE6A6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049367" cy="857250"/>
          </a:xfrm>
        </p:spPr>
        <p:txBody>
          <a:bodyPr/>
          <a:lstStyle/>
          <a:p>
            <a:r>
              <a:rPr lang="en-US" sz="2700" dirty="0"/>
              <a:t>Dedicated AML teams since 2019</a:t>
            </a:r>
            <a:endParaRPr lang="en-GB" sz="2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3C9512-082D-7F89-8793-E66777A9AC94}"/>
              </a:ext>
            </a:extLst>
          </p:cNvPr>
          <p:cNvSpPr txBox="1"/>
          <p:nvPr/>
        </p:nvSpPr>
        <p:spPr>
          <a:xfrm>
            <a:off x="323528" y="1192334"/>
            <a:ext cx="5976663" cy="32565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 have three bespoke teams: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en-GB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 algn="l" eaLnBrk="0" hangingPunct="0">
              <a:lnSpc>
                <a:spcPct val="107000"/>
              </a:lnSpc>
              <a:spcBef>
                <a:spcPct val="20000"/>
              </a:spcBef>
              <a:buClr>
                <a:srgbClr val="9E1B34"/>
              </a:buClr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262626"/>
                </a:solidFill>
                <a:latin typeface="+mn-lt"/>
              </a:rPr>
              <a:t>AML Policy</a:t>
            </a:r>
            <a:br>
              <a:rPr lang="en-GB" dirty="0">
                <a:solidFill>
                  <a:srgbClr val="262626"/>
                </a:solidFill>
                <a:latin typeface="+mn-lt"/>
              </a:rPr>
            </a:br>
            <a:endParaRPr lang="en-GB" dirty="0">
              <a:solidFill>
                <a:srgbClr val="262626"/>
              </a:solidFill>
              <a:latin typeface="+mn-lt"/>
            </a:endParaRPr>
          </a:p>
          <a:p>
            <a:pPr marL="342900" indent="-342900" algn="l" eaLnBrk="0" hangingPunct="0">
              <a:lnSpc>
                <a:spcPct val="107000"/>
              </a:lnSpc>
              <a:spcBef>
                <a:spcPct val="20000"/>
              </a:spcBef>
              <a:buClr>
                <a:srgbClr val="9E1B34"/>
              </a:buClr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262626"/>
                </a:solidFill>
                <a:latin typeface="+mn-lt"/>
              </a:rPr>
              <a:t>AML Proactive Supervision</a:t>
            </a:r>
            <a:br>
              <a:rPr lang="en-GB" dirty="0">
                <a:solidFill>
                  <a:srgbClr val="262626"/>
                </a:solidFill>
                <a:latin typeface="+mn-lt"/>
              </a:rPr>
            </a:br>
            <a:endParaRPr lang="en-GB" dirty="0">
              <a:solidFill>
                <a:srgbClr val="262626"/>
              </a:solidFill>
              <a:latin typeface="+mn-lt"/>
            </a:endParaRPr>
          </a:p>
          <a:p>
            <a:pPr marL="342900" indent="-342900" algn="l" eaLnBrk="0" hangingPunct="0">
              <a:lnSpc>
                <a:spcPct val="107000"/>
              </a:lnSpc>
              <a:spcBef>
                <a:spcPct val="20000"/>
              </a:spcBef>
              <a:buClr>
                <a:srgbClr val="9E1B34"/>
              </a:buClr>
              <a:buFont typeface="Symbol" panose="05050102010706020507" pitchFamily="18" charset="2"/>
              <a:buChar char=""/>
            </a:pPr>
            <a:r>
              <a:rPr lang="en-GB" dirty="0">
                <a:solidFill>
                  <a:srgbClr val="262626"/>
                </a:solidFill>
                <a:latin typeface="+mn-lt"/>
              </a:rPr>
              <a:t>AML Investigations</a:t>
            </a:r>
          </a:p>
        </p:txBody>
      </p:sp>
    </p:spTree>
    <p:extLst>
      <p:ext uri="{BB962C8B-B14F-4D97-AF65-F5344CB8AC3E}">
        <p14:creationId xmlns:p14="http://schemas.microsoft.com/office/powerpoint/2010/main" val="241748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E2806-003A-7993-1B61-D9E9EF4FA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Issues at firm level</a:t>
            </a:r>
            <a:endParaRPr lang="en-GB" dirty="0"/>
          </a:p>
        </p:txBody>
      </p:sp>
      <p:sp>
        <p:nvSpPr>
          <p:cNvPr id="1031" name="Content Placeholder 2">
            <a:extLst>
              <a:ext uri="{FF2B5EF4-FFF2-40B4-BE49-F238E27FC236}">
                <a16:creationId xmlns:a16="http://schemas.microsoft.com/office/drawing/2014/main" id="{2199B786-1AA1-26E8-EA97-E3B7E06B2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784976" cy="3816647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Lack of controls</a:t>
            </a:r>
            <a:b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GB" sz="2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Inadequate firm-wide risk assessments and polices</a:t>
            </a:r>
            <a:r>
              <a:rPr lang="en-GB" sz="2400" kern="1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and procedures</a:t>
            </a:r>
            <a:b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GB" sz="2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Failing to train and supervise staff</a:t>
            </a:r>
            <a:b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GB" sz="24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Not paying sufficient regard to warning notices and guidance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345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4B6C-4638-53DA-A4BD-9EDB5EB38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7417519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Firm-wide risk assessments</a:t>
            </a:r>
            <a:endParaRPr lang="en-GB" dirty="0"/>
          </a:p>
        </p:txBody>
      </p:sp>
      <p:sp>
        <p:nvSpPr>
          <p:cNvPr id="2055" name="Content Placeholder 3">
            <a:extLst>
              <a:ext uri="{FF2B5EF4-FFF2-40B4-BE49-F238E27FC236}">
                <a16:creationId xmlns:a16="http://schemas.microsoft.com/office/drawing/2014/main" id="{3EFE3E9E-E5B7-EDB3-9F8F-560FAE1A5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0824" y="1203598"/>
            <a:ext cx="8713664" cy="4064517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Firm-wide risk assessments (FWRA):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200" dirty="0">
                <a:ea typeface="ＭＳ Ｐゴシック" pitchFamily="34" charset="-128"/>
                <a:cs typeface="+mn-cs"/>
              </a:rPr>
              <a:t>A requirement since 2017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200" dirty="0">
                <a:ea typeface="ＭＳ Ｐゴシック" pitchFamily="34" charset="-128"/>
                <a:cs typeface="+mn-cs"/>
              </a:rPr>
              <a:t>Some firms still don’t have one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200" dirty="0">
                <a:ea typeface="ＭＳ Ｐゴシック" pitchFamily="34" charset="-128"/>
                <a:cs typeface="+mn-cs"/>
              </a:rPr>
              <a:t>Risk assessment must reflect size and nature of business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200" dirty="0">
                <a:ea typeface="ＭＳ Ｐゴシック" pitchFamily="34" charset="-128"/>
                <a:cs typeface="+mn-cs"/>
              </a:rPr>
              <a:t>Your risk assessment must consider information we publish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kern="1200" dirty="0">
                <a:ea typeface="ＭＳ Ｐゴシック" pitchFamily="34" charset="-128"/>
                <a:cs typeface="+mn-cs"/>
              </a:rPr>
              <a:t>It must cover five key risk factors set out in the regulations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6133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44B6C-4638-53DA-A4BD-9EDB5EB38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FWRA</a:t>
            </a:r>
            <a:endParaRPr lang="en-GB" dirty="0"/>
          </a:p>
        </p:txBody>
      </p:sp>
      <p:sp>
        <p:nvSpPr>
          <p:cNvPr id="2055" name="Content Placeholder 3">
            <a:extLst>
              <a:ext uri="{FF2B5EF4-FFF2-40B4-BE49-F238E27FC236}">
                <a16:creationId xmlns:a16="http://schemas.microsoft.com/office/drawing/2014/main" id="{3EFE3E9E-E5B7-EDB3-9F8F-560FAE1A5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3508" y="1052513"/>
            <a:ext cx="9109012" cy="4064517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700" kern="1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200" dirty="0">
                <a:ea typeface="ＭＳ Ｐゴシック" pitchFamily="34" charset="-128"/>
                <a:cs typeface="+mn-cs"/>
              </a:rPr>
              <a:t>Warning notice - </a:t>
            </a:r>
            <a:r>
              <a:rPr lang="en-US" sz="2400" kern="1200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 pitchFamily="34" charset="-128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www.sra.org.uk/AML-firm-risk-assessment</a:t>
            </a:r>
            <a:r>
              <a:rPr lang="en-US" sz="2400" kern="1200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 pitchFamily="34" charset="-128"/>
                <a:cs typeface="+mn-cs"/>
              </a:rPr>
              <a:t> 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200" dirty="0">
                <a:ea typeface="ＭＳ Ｐゴシック" pitchFamily="34" charset="-128"/>
                <a:cs typeface="+mn-cs"/>
              </a:rPr>
              <a:t>Guidance and an editable template - </a:t>
            </a:r>
            <a:r>
              <a:rPr lang="en-US" sz="2400" kern="1200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 pitchFamily="34" charset="-128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www.sra.org.uk/risk-assessment-guidance</a:t>
            </a:r>
            <a:r>
              <a:rPr lang="en-US" sz="2400" kern="1200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 pitchFamily="34" charset="-128"/>
                <a:cs typeface="+mn-cs"/>
              </a:rPr>
              <a:t>  </a:t>
            </a:r>
            <a:endParaRPr lang="en-GB" sz="2400" kern="1200" dirty="0">
              <a:solidFill>
                <a:schemeClr val="accent6">
                  <a:lumMod val="60000"/>
                  <a:lumOff val="40000"/>
                </a:schemeClr>
              </a:solidFill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200" dirty="0">
                <a:ea typeface="ＭＳ Ｐゴシック" pitchFamily="34" charset="-128"/>
                <a:cs typeface="+mn-cs"/>
              </a:rPr>
              <a:t>Must be in writing, kept up-to-date and provided upon request 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200" dirty="0">
                <a:ea typeface="ＭＳ Ｐゴシック" pitchFamily="34" charset="-128"/>
                <a:cs typeface="+mn-cs"/>
              </a:rPr>
              <a:t>Declaration made to us about FWRA compliance</a:t>
            </a:r>
            <a:endParaRPr lang="en-GB" sz="2400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200" dirty="0">
                <a:ea typeface="ＭＳ Ｐゴシック" pitchFamily="34" charset="-128"/>
                <a:cs typeface="+mn-cs"/>
              </a:rPr>
              <a:t>Templates are fine – but need to be tailored</a:t>
            </a:r>
            <a:endParaRPr lang="en-GB" sz="2400" kern="1200" dirty="0">
              <a:ea typeface="ＭＳ Ｐゴシック" pitchFamily="34" charset="-128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57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499B2-90CA-29C2-DE43-B42435BD0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PCPs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BB470-D4FC-3223-0056-EAA48BAE9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9512" y="1131590"/>
            <a:ext cx="8784975" cy="3816647"/>
          </a:xfrm>
        </p:spPr>
        <p:txBody>
          <a:bodyPr/>
          <a:lstStyle/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2400" kern="1200" dirty="0">
              <a:ea typeface="ＭＳ Ｐゴシック" pitchFamily="34" charset="-128"/>
              <a:cs typeface="+mn-cs"/>
            </a:endParaRP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200" dirty="0">
                <a:ea typeface="ＭＳ Ｐゴシック" pitchFamily="34" charset="-128"/>
                <a:cs typeface="+mn-cs"/>
              </a:rPr>
              <a:t>Still seeing firms that don’t have PCPs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200" dirty="0">
                <a:ea typeface="ＭＳ Ｐゴシック" pitchFamily="34" charset="-128"/>
                <a:cs typeface="+mn-cs"/>
              </a:rPr>
              <a:t>The 2003 regulations mandated procedures of internal control and communication </a:t>
            </a:r>
          </a:p>
          <a:p>
            <a:pPr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200" dirty="0">
                <a:ea typeface="ＭＳ Ｐゴシック" pitchFamily="34" charset="-128"/>
                <a:cs typeface="+mn-cs"/>
              </a:rPr>
              <a:t>The 2007 regulations reinforced that firms must establish and maintain appropriate and risk-sensitive policies and procedures</a:t>
            </a:r>
            <a:endParaRPr lang="en-GB" sz="2400" kern="1200" dirty="0"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41887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3623</TotalTime>
  <Words>922</Words>
  <Application>Microsoft Office PowerPoint</Application>
  <PresentationFormat>On-screen Show (16:9)</PresentationFormat>
  <Paragraphs>160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Courier New</vt:lpstr>
      <vt:lpstr>Symbol</vt:lpstr>
      <vt:lpstr>Default Design</vt:lpstr>
      <vt:lpstr>1_Default Design</vt:lpstr>
      <vt:lpstr>PowerPoint Presentation</vt:lpstr>
      <vt:lpstr>Aims</vt:lpstr>
      <vt:lpstr>NCA Publication</vt:lpstr>
      <vt:lpstr>NCA Publication</vt:lpstr>
      <vt:lpstr>Dedicated AML teams since 2019</vt:lpstr>
      <vt:lpstr>Issues at firm level</vt:lpstr>
      <vt:lpstr>Firm-wide risk assessments</vt:lpstr>
      <vt:lpstr>FWRA</vt:lpstr>
      <vt:lpstr>PCPs</vt:lpstr>
      <vt:lpstr>PCPs</vt:lpstr>
      <vt:lpstr>Training</vt:lpstr>
      <vt:lpstr>Reports</vt:lpstr>
      <vt:lpstr>Reports</vt:lpstr>
      <vt:lpstr>Issues at client and file level</vt:lpstr>
      <vt:lpstr>CDD</vt:lpstr>
      <vt:lpstr>CDD</vt:lpstr>
      <vt:lpstr>Common issues</vt:lpstr>
      <vt:lpstr>Case studies</vt:lpstr>
      <vt:lpstr>Case studies</vt:lpstr>
      <vt:lpstr>Case studies</vt:lpstr>
      <vt:lpstr>Case studies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AML: enforcement trends</dc:title>
  <dc:creator>Solicitors Regulation Authority (SRA)</dc:creator>
  <cp:lastModifiedBy>Matthew Maidment</cp:lastModifiedBy>
  <cp:revision>109</cp:revision>
  <dcterms:created xsi:type="dcterms:W3CDTF">2002-05-21T16:15:24Z</dcterms:created>
  <dcterms:modified xsi:type="dcterms:W3CDTF">2023-09-11T10:51:07Z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2023-04-13T09:36:45Z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98cf5a93-f9c9-450f-a31c-64374de22ff5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Design:3\1_Default Design:4</vt:lpwstr>
  </property>
  <property fmtid="{D5CDD505-2E9C-101B-9397-08002B2CF9AE}" pid="10" name="ClassificationContentMarkingHeaderText">
    <vt:lpwstr>Sensitivity: General</vt:lpwstr>
  </property>
</Properties>
</file>