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20" r:id="rId2"/>
  </p:sldMasterIdLst>
  <p:handoutMasterIdLst>
    <p:handoutMasterId r:id="rId13"/>
  </p:handoutMasterIdLst>
  <p:sldIdLst>
    <p:sldId id="261" r:id="rId3"/>
    <p:sldId id="280" r:id="rId4"/>
    <p:sldId id="263" r:id="rId5"/>
    <p:sldId id="260" r:id="rId6"/>
    <p:sldId id="265" r:id="rId7"/>
    <p:sldId id="267" r:id="rId8"/>
    <p:sldId id="268" r:id="rId9"/>
    <p:sldId id="269" r:id="rId10"/>
    <p:sldId id="281" r:id="rId11"/>
    <p:sldId id="279" r:id="rId12"/>
  </p:sldIdLst>
  <p:sldSz cx="9144000" cy="5143500" type="screen16x9"/>
  <p:notesSz cx="6797675" cy="9926638"/>
  <p:defaultTextStyle>
    <a:defPPr>
      <a:defRPr lang="en-GB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34">
          <p15:clr>
            <a:srgbClr val="A4A3A4"/>
          </p15:clr>
        </p15:guide>
        <p15:guide id="2" pos="401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50038"/>
    <a:srgbClr val="9E1B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 varScale="1">
        <p:scale>
          <a:sx n="150" d="100"/>
          <a:sy n="150" d="100"/>
        </p:scale>
        <p:origin x="510" y="126"/>
      </p:cViewPr>
      <p:guideLst>
        <p:guide orient="horz" pos="634"/>
        <p:guide pos="401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834" y="-8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F71937B9-9BEB-4715-9929-27D5D50C9E9C}" type="datetimeFigureOut">
              <a:rPr lang="en-US"/>
              <a:pPr>
                <a:defRPr/>
              </a:pPr>
              <a:t>10/10/2023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45915B72-6729-4D09-98FB-FD8BA4F4A6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:\mydocs\Images\square-background\sra_background_cubes_red_option.jpg"/>
          <p:cNvPicPr>
            <a:picLocks noChangeAspect="1" noChangeArrowheads="1"/>
          </p:cNvPicPr>
          <p:nvPr userDrawn="1"/>
        </p:nvPicPr>
        <p:blipFill>
          <a:blip r:embed="rId2" cstate="print"/>
          <a:srcRect l="8440"/>
          <a:stretch>
            <a:fillRect/>
          </a:stretch>
        </p:blipFill>
        <p:spPr bwMode="auto">
          <a:xfrm flipH="1" flipV="1">
            <a:off x="4420487" y="987574"/>
            <a:ext cx="4723507" cy="4155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I:\red-banner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 descr="I:\mydocs\Images\logos\sra-white-logo.pn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64388" y="176213"/>
            <a:ext cx="1655762" cy="66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04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92275" y="1491854"/>
            <a:ext cx="6694488" cy="1102519"/>
          </a:xfrm>
        </p:spPr>
        <p:txBody>
          <a:bodyPr/>
          <a:lstStyle>
            <a:lvl1pPr algn="ctr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63714" y="2842022"/>
            <a:ext cx="6624637" cy="131445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5DD6084-95A3-4BB7-8923-648A28983EC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56916-3026-4832-9292-F5DD05CE6D2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19926" y="94060"/>
            <a:ext cx="1895475" cy="469225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31913" y="94060"/>
            <a:ext cx="5535612" cy="469225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:\mydocs\Images\square-background\sra_background_cubes_red_option.jpg"/>
          <p:cNvPicPr>
            <a:picLocks noChangeAspect="1" noChangeArrowheads="1"/>
          </p:cNvPicPr>
          <p:nvPr userDrawn="1"/>
        </p:nvPicPr>
        <p:blipFill>
          <a:blip r:embed="rId2" cstate="print"/>
          <a:srcRect l="8440"/>
          <a:stretch>
            <a:fillRect/>
          </a:stretch>
        </p:blipFill>
        <p:spPr bwMode="auto">
          <a:xfrm flipH="1" flipV="1">
            <a:off x="4420487" y="987574"/>
            <a:ext cx="4723507" cy="4155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I:\red-banner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 descr="I:\mydocs\Images\logos\sra-white-logo.pn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64388" y="176213"/>
            <a:ext cx="1655762" cy="66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04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92275" y="1491854"/>
            <a:ext cx="6694488" cy="1102519"/>
          </a:xfrm>
        </p:spPr>
        <p:txBody>
          <a:bodyPr/>
          <a:lstStyle>
            <a:lvl1pPr algn="ctr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63714" y="2842022"/>
            <a:ext cx="6624637" cy="131445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5DD6084-95A3-4BB7-8923-648A28983EC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56916-3026-4832-9292-F5DD05CE6D2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52624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2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46609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079447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31913" y="1428750"/>
            <a:ext cx="3714750" cy="3357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99064" y="1428750"/>
            <a:ext cx="3716337" cy="3357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57335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72793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56452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392855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13100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2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073388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141494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19926" y="94060"/>
            <a:ext cx="1895475" cy="469225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31913" y="94060"/>
            <a:ext cx="5535612" cy="469225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2348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31913" y="1428750"/>
            <a:ext cx="3714750" cy="3357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99064" y="1428750"/>
            <a:ext cx="3716337" cy="3357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:\red-banner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195263"/>
            <a:ext cx="489585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Title of presentation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419225"/>
            <a:ext cx="8642350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pic>
        <p:nvPicPr>
          <p:cNvPr id="1029" name="Picture 3" descr="I:\mydocs\Images\logos\sra-white-logo.png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164388" y="176213"/>
            <a:ext cx="1655762" cy="66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E41A35C-E00E-4B04-97F8-B4BE76AEA5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556916-3026-4832-9292-F5DD05CE6D2D}" type="slidenum">
              <a:rPr lang="en-GB" smtClean="0"/>
              <a:t>‹#›</a:t>
            </a:fld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5A11006-E3CE-AFC3-F493-81C3BD3DB96C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hdr"/>
              </p:ext>
            </p:extLst>
          </p:nvPr>
        </p:nvSpPr>
        <p:spPr>
          <a:xfrm>
            <a:off x="3970338" y="63500"/>
            <a:ext cx="1241425" cy="16764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GB" sz="11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Sensitivity: General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ＭＳ Ｐゴシック" charset="0"/>
          <a:cs typeface="ＭＳ Ｐゴシック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•"/>
        <a:defRPr sz="2800">
          <a:solidFill>
            <a:srgbClr val="262626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–"/>
        <a:defRPr sz="2400">
          <a:solidFill>
            <a:srgbClr val="262626"/>
          </a:solidFill>
          <a:latin typeface="+mn-lt"/>
          <a:ea typeface="ＭＳ Ｐゴシック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•"/>
        <a:defRPr sz="2000">
          <a:solidFill>
            <a:srgbClr val="262626"/>
          </a:solidFill>
          <a:latin typeface="+mn-lt"/>
          <a:ea typeface="ＭＳ Ｐゴシック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–"/>
        <a:defRPr>
          <a:solidFill>
            <a:srgbClr val="262626"/>
          </a:solidFill>
          <a:latin typeface="+mn-lt"/>
          <a:ea typeface="ＭＳ Ｐゴシック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rgbClr val="262626"/>
          </a:solidFill>
          <a:latin typeface="+mn-lt"/>
          <a:ea typeface="ＭＳ Ｐゴシック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:\red-banner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195263"/>
            <a:ext cx="489585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Title of presentation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419225"/>
            <a:ext cx="8642350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pic>
        <p:nvPicPr>
          <p:cNvPr id="1029" name="Picture 3" descr="I:\mydocs\Images\logos\sra-white-logo.png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164388" y="176213"/>
            <a:ext cx="1655762" cy="66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E41A35C-E00E-4B04-97F8-B4BE76AEA5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556916-3026-4832-9292-F5DD05CE6D2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3623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ＭＳ Ｐゴシック" charset="0"/>
          <a:cs typeface="ＭＳ Ｐゴシック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•"/>
        <a:defRPr sz="2800">
          <a:solidFill>
            <a:srgbClr val="262626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–"/>
        <a:defRPr sz="2400">
          <a:solidFill>
            <a:srgbClr val="262626"/>
          </a:solidFill>
          <a:latin typeface="+mn-lt"/>
          <a:ea typeface="ＭＳ Ｐゴシック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•"/>
        <a:defRPr sz="2000">
          <a:solidFill>
            <a:srgbClr val="262626"/>
          </a:solidFill>
          <a:latin typeface="+mn-lt"/>
          <a:ea typeface="ＭＳ Ｐゴシック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–"/>
        <a:defRPr>
          <a:solidFill>
            <a:srgbClr val="262626"/>
          </a:solidFill>
          <a:latin typeface="+mn-lt"/>
          <a:ea typeface="ＭＳ Ｐゴシック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rgbClr val="262626"/>
          </a:solidFill>
          <a:latin typeface="+mn-lt"/>
          <a:ea typeface="ＭＳ Ｐゴシック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cilexconsultation@sra.org.uk" TargetMode="External"/><Relationship Id="rId2" Type="http://schemas.openxmlformats.org/officeDocument/2006/relationships/hyperlink" Target="https://www.sra.org.uk/regulation-cilex-members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259632" y="1491630"/>
            <a:ext cx="6694488" cy="1101725"/>
          </a:xfrm>
        </p:spPr>
        <p:txBody>
          <a:bodyPr/>
          <a:lstStyle/>
          <a:p>
            <a:pPr eaLnBrk="1" hangingPunct="1">
              <a:defRPr/>
            </a:pPr>
            <a:r>
              <a:rPr lang="en-GB" dirty="0">
                <a:ea typeface="ＭＳ Ｐゴシック" pitchFamily="34" charset="-128"/>
              </a:rPr>
              <a:t>Arrangements for SRA regulation of CILEX members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76A8D-8246-4A6E-A4BC-0E086F7167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5" y="195263"/>
            <a:ext cx="4895850" cy="857250"/>
          </a:xfrm>
        </p:spPr>
        <p:txBody>
          <a:bodyPr wrap="square" anchor="ctr">
            <a:normAutofit/>
          </a:bodyPr>
          <a:lstStyle/>
          <a:p>
            <a:r>
              <a:rPr lang="en-GB" dirty="0"/>
              <a:t>Questions?</a:t>
            </a:r>
          </a:p>
        </p:txBody>
      </p:sp>
      <p:pic>
        <p:nvPicPr>
          <p:cNvPr id="4" name="Content Placeholder 3" descr="Questions">
            <a:extLst>
              <a:ext uri="{FF2B5EF4-FFF2-40B4-BE49-F238E27FC236}">
                <a16:creationId xmlns:a16="http://schemas.microsoft.com/office/drawing/2014/main" id="{9828DD87-6BBC-4883-9778-2AF3649BCAA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893218" y="1419225"/>
            <a:ext cx="3357563" cy="3357563"/>
          </a:xfrm>
        </p:spPr>
      </p:pic>
    </p:spTree>
    <p:extLst>
      <p:ext uri="{BB962C8B-B14F-4D97-AF65-F5344CB8AC3E}">
        <p14:creationId xmlns:p14="http://schemas.microsoft.com/office/powerpoint/2010/main" val="5164835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95263"/>
            <a:ext cx="5977036" cy="857250"/>
          </a:xfrm>
        </p:spPr>
        <p:txBody>
          <a:bodyPr/>
          <a:lstStyle/>
          <a:p>
            <a:pPr eaLnBrk="1" hangingPunct="1"/>
            <a:r>
              <a:rPr lang="en-GB" dirty="0">
                <a:ea typeface="ＭＳ Ｐゴシック" pitchFamily="34" charset="-128"/>
              </a:rPr>
              <a:t>Overview - key SRA proposals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347614"/>
            <a:ext cx="8175117" cy="3357563"/>
          </a:xfrm>
        </p:spPr>
        <p:txBody>
          <a:bodyPr/>
          <a:lstStyle/>
          <a:p>
            <a:pPr eaLnBrk="1" hangingPunct="1"/>
            <a:r>
              <a:rPr lang="en-GB" dirty="0">
                <a:ea typeface="ＭＳ Ｐゴシック" pitchFamily="34" charset="-128"/>
              </a:rPr>
              <a:t>Regulatory standards – covering authorised CILEX members under a separate Code of Conduct, and reauthorising CILEX firms as SRA firms</a:t>
            </a:r>
          </a:p>
          <a:p>
            <a:pPr eaLnBrk="1" hangingPunct="1"/>
            <a:endParaRPr lang="en-GB" dirty="0">
              <a:ea typeface="ＭＳ Ｐゴシック" pitchFamily="34" charset="-128"/>
            </a:endParaRPr>
          </a:p>
          <a:p>
            <a:r>
              <a:rPr lang="en-GB" dirty="0">
                <a:ea typeface="ＭＳ Ｐゴシック" pitchFamily="34" charset="-128"/>
              </a:rPr>
              <a:t>Education and authorisation – keeping a distinct identity for CILEX members</a:t>
            </a:r>
          </a:p>
          <a:p>
            <a:endParaRPr lang="en-GB" dirty="0">
              <a:ea typeface="ＭＳ Ｐゴシック" pitchFamily="34" charset="-128"/>
            </a:endParaRPr>
          </a:p>
          <a:p>
            <a:r>
              <a:rPr lang="en-GB" dirty="0">
                <a:ea typeface="ＭＳ Ｐゴシック" pitchFamily="34" charset="-128"/>
              </a:rPr>
              <a:t>Enforcement, including a joined-up approach where CILEX members work in SRA firms</a:t>
            </a:r>
          </a:p>
          <a:p>
            <a:pPr eaLnBrk="1" hangingPunct="1"/>
            <a:endParaRPr lang="en-GB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155030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95263"/>
            <a:ext cx="4895850" cy="857250"/>
          </a:xfrm>
        </p:spPr>
        <p:txBody>
          <a:bodyPr wrap="square" anchor="ctr"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GB" sz="2700"/>
              <a:t>Regulatory standards - individuals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89FED18-7E86-4855-3C76-257715BC38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2397" y="1131589"/>
            <a:ext cx="4965356" cy="3848149"/>
          </a:xfrm>
          <a:prstGeom prst="rect">
            <a:avLst/>
          </a:prstGeom>
          <a:noFill/>
        </p:spPr>
      </p:pic>
      <p:sp>
        <p:nvSpPr>
          <p:cNvPr id="4099" name="Rectangle 3"/>
          <p:cNvSpPr>
            <a:spLocks noGrp="1" noChangeArrowheads="1"/>
          </p:cNvSpPr>
          <p:nvPr>
            <p:ph sz="half" idx="2"/>
          </p:nvPr>
        </p:nvSpPr>
        <p:spPr>
          <a:xfrm>
            <a:off x="5199064" y="1428750"/>
            <a:ext cx="3716337" cy="3357563"/>
          </a:xfrm>
        </p:spPr>
        <p:txBody>
          <a:bodyPr wrap="square" anchor="t">
            <a:normAutofit/>
          </a:bodyPr>
          <a:lstStyle/>
          <a:p>
            <a:pPr marL="0" indent="0" eaLnBrk="1" hangingPunct="1">
              <a:buNone/>
            </a:pPr>
            <a:endParaRPr lang="en-GB"/>
          </a:p>
          <a:p>
            <a:pPr marL="0" indent="0" eaLnBrk="1" hangingPunct="1">
              <a:buNone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9156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95263"/>
            <a:ext cx="5689004" cy="857250"/>
          </a:xfrm>
        </p:spPr>
        <p:txBody>
          <a:bodyPr/>
          <a:lstStyle/>
          <a:p>
            <a:pPr eaLnBrk="1" hangingPunct="1"/>
            <a:r>
              <a:rPr lang="en-GB" dirty="0">
                <a:ea typeface="ＭＳ Ｐゴシック" pitchFamily="34" charset="-128"/>
              </a:rPr>
              <a:t>SRA CILEX Code of Conduct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347614"/>
            <a:ext cx="7583487" cy="3357563"/>
          </a:xfrm>
        </p:spPr>
        <p:txBody>
          <a:bodyPr/>
          <a:lstStyle/>
          <a:p>
            <a:pPr eaLnBrk="1" hangingPunct="1"/>
            <a:r>
              <a:rPr lang="en-GB" dirty="0">
                <a:ea typeface="ＭＳ Ｐゴシック" pitchFamily="34" charset="-128"/>
              </a:rPr>
              <a:t>Principles based on the core principles in the current CILEX Code of Conduct </a:t>
            </a:r>
          </a:p>
          <a:p>
            <a:pPr eaLnBrk="1" hangingPunct="1"/>
            <a:endParaRPr lang="en-GB" dirty="0">
              <a:ea typeface="ＭＳ Ｐゴシック" pitchFamily="34" charset="-128"/>
            </a:endParaRPr>
          </a:p>
          <a:p>
            <a:pPr eaLnBrk="1" hangingPunct="1"/>
            <a:r>
              <a:rPr lang="en-GB" dirty="0">
                <a:ea typeface="ＭＳ Ｐゴシック" pitchFamily="34" charset="-128"/>
              </a:rPr>
              <a:t>Requirements aligned with the Code for Solicitors, including on client information, managing conflicts, reporting to us 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n-GB" dirty="0">
              <a:ea typeface="ＭＳ Ｐゴシック" pitchFamily="34" charset="-128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ea typeface="ＭＳ Ｐゴシック" pitchFamily="34" charset="-128"/>
              </a:rPr>
              <a:t>Authorised CILEX lawyers and solicitors regulated to similar high professional standards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95263"/>
            <a:ext cx="4895850" cy="857250"/>
          </a:xfrm>
        </p:spPr>
        <p:txBody>
          <a:bodyPr wrap="square" anchor="ctr"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GB" sz="2700"/>
              <a:t>Regulatory standards - firms</a:t>
            </a:r>
          </a:p>
        </p:txBody>
      </p:sp>
      <p:pic>
        <p:nvPicPr>
          <p:cNvPr id="3" name="Picture 2" descr="A group of red and white rectangular signs&#10;&#10;Description automatically generated">
            <a:extLst>
              <a:ext uri="{FF2B5EF4-FFF2-40B4-BE49-F238E27FC236}">
                <a16:creationId xmlns:a16="http://schemas.microsoft.com/office/drawing/2014/main" id="{0C3C5866-507B-4CCC-A8C2-5A0CA05D50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0304" y="1203598"/>
            <a:ext cx="4803391" cy="3816913"/>
          </a:xfrm>
          <a:prstGeom prst="rect">
            <a:avLst/>
          </a:prstGeom>
          <a:noFill/>
        </p:spPr>
      </p:pic>
      <p:sp>
        <p:nvSpPr>
          <p:cNvPr id="4099" name="Rectangle 3"/>
          <p:cNvSpPr>
            <a:spLocks noGrp="1" noChangeArrowheads="1"/>
          </p:cNvSpPr>
          <p:nvPr>
            <p:ph sz="half" idx="2"/>
          </p:nvPr>
        </p:nvSpPr>
        <p:spPr>
          <a:xfrm>
            <a:off x="5199064" y="1428750"/>
            <a:ext cx="3716337" cy="3357563"/>
          </a:xfrm>
        </p:spPr>
        <p:txBody>
          <a:bodyPr wrap="square" anchor="t">
            <a:normAutofit/>
          </a:bodyPr>
          <a:lstStyle/>
          <a:p>
            <a:pPr marL="0" indent="0" eaLnBrk="1" hangingPunct="1">
              <a:buNone/>
            </a:pPr>
            <a:endParaRPr lang="en-GB"/>
          </a:p>
          <a:p>
            <a:pPr marL="0" indent="0" eaLnBrk="1" hangingPunct="1">
              <a:buNone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57386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95263"/>
            <a:ext cx="5400972" cy="857250"/>
          </a:xfrm>
        </p:spPr>
        <p:txBody>
          <a:bodyPr/>
          <a:lstStyle/>
          <a:p>
            <a:pPr eaLnBrk="1" hangingPunct="1"/>
            <a:r>
              <a:rPr lang="en-GB" dirty="0">
                <a:ea typeface="ＭＳ Ｐゴシック" pitchFamily="34" charset="-128"/>
              </a:rPr>
              <a:t>Education and authorisation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203598"/>
            <a:ext cx="7583487" cy="3357563"/>
          </a:xfrm>
        </p:spPr>
        <p:txBody>
          <a:bodyPr/>
          <a:lstStyle/>
          <a:p>
            <a:pPr eaLnBrk="1" hangingPunct="1"/>
            <a:r>
              <a:rPr lang="en-GB" dirty="0">
                <a:ea typeface="ＭＳ Ｐゴシック" pitchFamily="34" charset="-128"/>
              </a:rPr>
              <a:t>Keeping a clear separate CILEX route to becoming an authorised legal professional</a:t>
            </a:r>
          </a:p>
          <a:p>
            <a:pPr eaLnBrk="1" hangingPunct="1"/>
            <a:endParaRPr lang="en-GB" dirty="0">
              <a:ea typeface="ＭＳ Ｐゴシック" pitchFamily="34" charset="-128"/>
            </a:endParaRPr>
          </a:p>
          <a:p>
            <a:pPr eaLnBrk="1" hangingPunct="1"/>
            <a:r>
              <a:rPr lang="en-GB" dirty="0">
                <a:ea typeface="ＭＳ Ｐゴシック" pitchFamily="34" charset="-128"/>
              </a:rPr>
              <a:t>Authorisation decisions: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GB" dirty="0">
                <a:ea typeface="ＭＳ Ｐゴシック" pitchFamily="34" charset="-128"/>
              </a:rPr>
              <a:t>who takes decisions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GB" dirty="0">
                <a:ea typeface="ＭＳ Ｐゴシック" pitchFamily="34" charset="-128"/>
              </a:rPr>
              <a:t>rights of review and appeal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ea typeface="ＭＳ Ｐゴシック" pitchFamily="34" charset="-128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ea typeface="ＭＳ Ｐゴシック" pitchFamily="34" charset="-128"/>
              </a:rPr>
              <a:t>Continuing competence – evolving our action plan for solicitors to cover authorised CILEX lawyers</a:t>
            </a:r>
          </a:p>
          <a:p>
            <a:pPr>
              <a:buFont typeface="Courier New" panose="02070309020205020404" pitchFamily="49" charset="0"/>
              <a:buChar char="o"/>
            </a:pPr>
            <a:endParaRPr lang="en-GB" dirty="0"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95263"/>
            <a:ext cx="5689004" cy="857250"/>
          </a:xfrm>
        </p:spPr>
        <p:txBody>
          <a:bodyPr/>
          <a:lstStyle/>
          <a:p>
            <a:pPr eaLnBrk="1" hangingPunct="1"/>
            <a:r>
              <a:rPr lang="en-GB" dirty="0">
                <a:ea typeface="ＭＳ Ｐゴシック" pitchFamily="34" charset="-128"/>
              </a:rPr>
              <a:t>Investigation and enforcement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275606"/>
            <a:ext cx="8353300" cy="3357563"/>
          </a:xfrm>
        </p:spPr>
        <p:txBody>
          <a:bodyPr/>
          <a:lstStyle/>
          <a:p>
            <a:pPr eaLnBrk="1" hangingPunct="1"/>
            <a:r>
              <a:rPr lang="en-GB" dirty="0">
                <a:ea typeface="ＭＳ Ｐゴシック" pitchFamily="34" charset="-128"/>
              </a:rPr>
              <a:t>Powers and controls over authorised CILEX lawyers </a:t>
            </a:r>
          </a:p>
          <a:p>
            <a:pPr eaLnBrk="1" hangingPunct="1"/>
            <a:r>
              <a:rPr lang="en-GB" dirty="0">
                <a:ea typeface="ＭＳ Ｐゴシック" pitchFamily="34" charset="-128"/>
              </a:rPr>
              <a:t>Harmonised with existing powers over people working in SRA firms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GB" dirty="0">
                <a:ea typeface="ＭＳ Ｐゴシック" pitchFamily="34" charset="-128"/>
              </a:rPr>
              <a:t>status of authorised CILEX lawyer will be the primary grounds for action</a:t>
            </a:r>
          </a:p>
          <a:p>
            <a:pPr eaLnBrk="1" hangingPunct="1"/>
            <a:r>
              <a:rPr lang="en-GB" dirty="0">
                <a:ea typeface="ＭＳ Ｐゴシック" pitchFamily="34" charset="-128"/>
              </a:rPr>
              <a:t>Disciplinary decisions: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GB" dirty="0">
                <a:ea typeface="ＭＳ Ｐゴシック" pitchFamily="34" charset="-128"/>
              </a:rPr>
              <a:t>who takes decisions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GB" dirty="0">
                <a:ea typeface="ＭＳ Ｐゴシック" pitchFamily="34" charset="-128"/>
              </a:rPr>
              <a:t>rights of review and appeal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GB" dirty="0">
                <a:ea typeface="ＭＳ Ｐゴシック" pitchFamily="34" charset="-128"/>
              </a:rPr>
              <a:t>publication of decisions and costs</a:t>
            </a:r>
          </a:p>
        </p:txBody>
      </p:sp>
    </p:spTree>
    <p:extLst>
      <p:ext uri="{BB962C8B-B14F-4D97-AF65-F5344CB8AC3E}">
        <p14:creationId xmlns:p14="http://schemas.microsoft.com/office/powerpoint/2010/main" val="21515020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123478"/>
            <a:ext cx="7200800" cy="857250"/>
          </a:xfrm>
        </p:spPr>
        <p:txBody>
          <a:bodyPr/>
          <a:lstStyle/>
          <a:p>
            <a:pPr eaLnBrk="1" hangingPunct="1"/>
            <a:r>
              <a:rPr lang="en-GB" dirty="0">
                <a:ea typeface="ＭＳ Ｐゴシック" pitchFamily="34" charset="-128"/>
              </a:rPr>
              <a:t>Client protection and consumer information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275606"/>
            <a:ext cx="7583487" cy="3357563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GB" dirty="0">
                <a:ea typeface="ＭＳ Ｐゴシック" pitchFamily="34" charset="-128"/>
              </a:rPr>
              <a:t>CILEX firms reauthorised as SRA firms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ea typeface="ＭＳ Ｐゴシック" pitchFamily="34" charset="-128"/>
              </a:rPr>
              <a:t>Indemnity insurance – required minimum coverage for incorporated firms rising from £2m to £3m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ea typeface="ＭＳ Ｐゴシック" pitchFamily="34" charset="-128"/>
              </a:rPr>
              <a:t>Client access to SRA Compensation Fund: 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GB" dirty="0">
                <a:ea typeface="ＭＳ Ｐゴシック" pitchFamily="34" charset="-128"/>
              </a:rPr>
              <a:t>will require law change to cover firms owned and managed only by CILEX lawyers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GB" dirty="0">
                <a:ea typeface="ＭＳ Ｐゴシック" pitchFamily="34" charset="-128"/>
              </a:rPr>
              <a:t>interim arrangements underwritten by CILEX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ea typeface="ＭＳ Ｐゴシック" pitchFamily="34" charset="-128"/>
              </a:rPr>
              <a:t>SRA consumer information rules will apply</a:t>
            </a:r>
          </a:p>
          <a:p>
            <a:pPr>
              <a:buFont typeface="Courier New" panose="02070309020205020404" pitchFamily="49" charset="0"/>
              <a:buChar char="o"/>
            </a:pPr>
            <a:endParaRPr lang="en-GB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461112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9E1098-212B-EDB8-6896-98BB0621FB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4" y="195263"/>
            <a:ext cx="5401295" cy="857250"/>
          </a:xfrm>
        </p:spPr>
        <p:txBody>
          <a:bodyPr wrap="square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GB" sz="2700" dirty="0"/>
              <a:t>Consultation and contact details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001A453-7181-6B69-FC83-283E81BCC3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91028" y="1347614"/>
            <a:ext cx="7277316" cy="3438699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Read the consultation paper and respond online</a:t>
            </a:r>
            <a:r>
              <a:rPr lang="en-US" sz="2400" dirty="0">
                <a:solidFill>
                  <a:schemeClr val="tx1"/>
                </a:solidFill>
              </a:rPr>
              <a:t>:</a:t>
            </a:r>
            <a:r>
              <a:rPr lang="en-US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>
                <a:solidFill>
                  <a:schemeClr val="accent6">
                    <a:lumMod val="60000"/>
                    <a:lumOff val="40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https://www.sra.org.uk/regulation-cilex-members</a:t>
            </a:r>
            <a:r>
              <a:rPr lang="en-US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Consultation closes on 22 November 2023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Questions? Please contact us at: </a:t>
            </a:r>
            <a:r>
              <a:rPr lang="en-US" sz="2400" dirty="0">
                <a:solidFill>
                  <a:schemeClr val="accent6">
                    <a:lumMod val="60000"/>
                    <a:lumOff val="40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cilexconsultation@sra.org.uk</a:t>
            </a:r>
            <a:endParaRPr lang="en-US" sz="24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572974361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3FFA2C7F-83D0-40C6-A5BB-13E7A21FB118}" vid="{18DC078C-FCAF-4458-A6E5-E8AA0338CCEF}"/>
    </a:ext>
  </a:extLst>
</a:theme>
</file>

<file path=ppt/theme/theme2.xml><?xml version="1.0" encoding="utf-8"?>
<a:theme xmlns:a="http://schemas.openxmlformats.org/drawingml/2006/main" name="1_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26324241-572E-415B-9AB7-2E460DB26ADD}" vid="{5CADC050-99BA-4224-B269-06E1C096CAE2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SRA template</Template>
  <TotalTime>1454</TotalTime>
  <Words>305</Words>
  <Application>Microsoft Office PowerPoint</Application>
  <PresentationFormat>On-screen Show (16:9)</PresentationFormat>
  <Paragraphs>45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Courier New</vt:lpstr>
      <vt:lpstr>Default Design</vt:lpstr>
      <vt:lpstr>1_Default Design</vt:lpstr>
      <vt:lpstr>Arrangements for SRA regulation of CILEX members</vt:lpstr>
      <vt:lpstr>Overview - key SRA proposals</vt:lpstr>
      <vt:lpstr>Regulatory standards - individuals</vt:lpstr>
      <vt:lpstr>SRA CILEX Code of Conduct</vt:lpstr>
      <vt:lpstr>Regulatory standards - firms</vt:lpstr>
      <vt:lpstr>Education and authorisation</vt:lpstr>
      <vt:lpstr>Investigation and enforcement</vt:lpstr>
      <vt:lpstr>Client protection and consumer information</vt:lpstr>
      <vt:lpstr>Consultation and contact details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Arrangements for SRA regulation of CILEX members</dc:title>
  <dc:creator>Solicitor Regulation Authority (SRA)</dc:creator>
  <cp:lastModifiedBy>Matthew Maidment</cp:lastModifiedBy>
  <cp:revision>8</cp:revision>
  <cp:lastPrinted>2023-10-02T09:16:10Z</cp:lastPrinted>
  <dcterms:created xsi:type="dcterms:W3CDTF">2023-08-21T08:55:45Z</dcterms:created>
  <dcterms:modified xsi:type="dcterms:W3CDTF">2023-10-10T07:48:42Z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0143640-2c58-497f-98bf-5d03ac8b8df5_Enabled">
    <vt:lpwstr>true</vt:lpwstr>
  </property>
  <property fmtid="{D5CDD505-2E9C-101B-9397-08002B2CF9AE}" pid="3" name="MSIP_Label_d0143640-2c58-497f-98bf-5d03ac8b8df5_SetDate">
    <vt:lpwstr>2023-08-21T08:55:52Z</vt:lpwstr>
  </property>
  <property fmtid="{D5CDD505-2E9C-101B-9397-08002B2CF9AE}" pid="4" name="MSIP_Label_d0143640-2c58-497f-98bf-5d03ac8b8df5_Method">
    <vt:lpwstr>Standard</vt:lpwstr>
  </property>
  <property fmtid="{D5CDD505-2E9C-101B-9397-08002B2CF9AE}" pid="5" name="MSIP_Label_d0143640-2c58-497f-98bf-5d03ac8b8df5_Name">
    <vt:lpwstr>General</vt:lpwstr>
  </property>
  <property fmtid="{D5CDD505-2E9C-101B-9397-08002B2CF9AE}" pid="6" name="MSIP_Label_d0143640-2c58-497f-98bf-5d03ac8b8df5_SiteId">
    <vt:lpwstr>adecc3d0-610d-4060-a865-615f7f48c411</vt:lpwstr>
  </property>
  <property fmtid="{D5CDD505-2E9C-101B-9397-08002B2CF9AE}" pid="7" name="MSIP_Label_d0143640-2c58-497f-98bf-5d03ac8b8df5_ActionId">
    <vt:lpwstr>eb3538ed-4251-44b8-8951-bae0d8728687</vt:lpwstr>
  </property>
  <property fmtid="{D5CDD505-2E9C-101B-9397-08002B2CF9AE}" pid="8" name="MSIP_Label_d0143640-2c58-497f-98bf-5d03ac8b8df5_ContentBits">
    <vt:lpwstr>1</vt:lpwstr>
  </property>
  <property fmtid="{D5CDD505-2E9C-101B-9397-08002B2CF9AE}" pid="9" name="ClassificationContentMarkingHeaderLocations">
    <vt:lpwstr>Default Design:4</vt:lpwstr>
  </property>
  <property fmtid="{D5CDD505-2E9C-101B-9397-08002B2CF9AE}" pid="10" name="ClassificationContentMarkingHeaderText">
    <vt:lpwstr>Sensitivity: General</vt:lpwstr>
  </property>
</Properties>
</file>