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omments/modernComment_14C_74E78DF7.xml" ContentType="application/vnd.ms-powerpoint.comment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</p:sldMasterIdLst>
  <p:notesMasterIdLst>
    <p:notesMasterId r:id="rId14"/>
  </p:notesMasterIdLst>
  <p:handoutMasterIdLst>
    <p:handoutMasterId r:id="rId15"/>
  </p:handoutMasterIdLst>
  <p:sldIdLst>
    <p:sldId id="261" r:id="rId3"/>
    <p:sldId id="324" r:id="rId4"/>
    <p:sldId id="330" r:id="rId5"/>
    <p:sldId id="338" r:id="rId6"/>
    <p:sldId id="337" r:id="rId7"/>
    <p:sldId id="331" r:id="rId8"/>
    <p:sldId id="332" r:id="rId9"/>
    <p:sldId id="334" r:id="rId10"/>
    <p:sldId id="335" r:id="rId11"/>
    <p:sldId id="336" r:id="rId12"/>
    <p:sldId id="333" r:id="rId13"/>
  </p:sldIdLst>
  <p:sldSz cx="9144000" cy="5143500" type="screen16x9"/>
  <p:notesSz cx="6858000" cy="9144000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34">
          <p15:clr>
            <a:srgbClr val="A4A3A4"/>
          </p15:clr>
        </p15:guide>
        <p15:guide id="2" pos="401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F783FB0-83A4-D6EE-15E5-DC450CE74684}" name="Ross Gillson" initials="RG" userId="S::ross.gillson@sra.org.uk::c033b154-1953-4801-8276-9539ae8998e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0038"/>
    <a:srgbClr val="9E1B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9DA387-911D-4C01-8190-AC3719D7CDCB}" v="4" dt="2023-05-03T10:50:57.9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803" autoAdjust="0"/>
    <p:restoredTop sz="93552" autoAdjust="0"/>
  </p:normalViewPr>
  <p:slideViewPr>
    <p:cSldViewPr>
      <p:cViewPr varScale="1">
        <p:scale>
          <a:sx n="141" d="100"/>
          <a:sy n="141" d="100"/>
        </p:scale>
        <p:origin x="342" y="126"/>
      </p:cViewPr>
      <p:guideLst>
        <p:guide orient="horz" pos="634"/>
        <p:guide pos="401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83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microsoft.com/office/2018/10/relationships/authors" Target="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omments/modernComment_14C_74E78DF7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285DAE89-C00B-47F1-9EB6-E7E7178F0474}" authorId="{5F783FB0-83A4-D6EE-15E5-DC450CE74684}" created="2023-04-21T14:12:12.019">
    <pc:sldMkLst xmlns:pc="http://schemas.microsoft.com/office/powerpoint/2013/main/command">
      <pc:docMk/>
      <pc:sldMk cId="1961332215" sldId="332"/>
    </pc:sldMkLst>
    <p188:txBody>
      <a:bodyPr/>
      <a:lstStyle/>
      <a:p>
        <a:r>
          <a:rPr lang="en-GB"/>
          <a:t>Make sure to include: 
an overview of the sanctions regime
how sanctions might affect your practice
what to look out for
where to find guidance
how to check for sanctioned status
enforcement, reporting and mitigation.</a:t>
        </a:r>
      </a:p>
    </p188:txBody>
  </p188:cm>
</p188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71937B9-9BEB-4715-9929-27D5D50C9E9C}" type="datetimeFigureOut">
              <a:rPr lang="en-US"/>
              <a:pPr>
                <a:defRPr/>
              </a:pPr>
              <a:t>5/3/2023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5915B72-6729-4D09-98FB-FD8BA4F4A6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A69BE-6EEA-44EC-AEF6-7A5D0D03F533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9B61F-A9A7-416F-8E5A-C81D9AFF3F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718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09B61F-A9A7-416F-8E5A-C81D9AFF3F4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0777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09B61F-A9A7-416F-8E5A-C81D9AFF3F4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3695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09B61F-A9A7-416F-8E5A-C81D9AFF3F4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707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09B61F-A9A7-416F-8E5A-C81D9AFF3F4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25984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09B61F-A9A7-416F-8E5A-C81D9AFF3F4E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1292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09B61F-A9A7-416F-8E5A-C81D9AFF3F4E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7983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09B61F-A9A7-416F-8E5A-C81D9AFF3F4E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69242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09B61F-A9A7-416F-8E5A-C81D9AFF3F4E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5932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09B61F-A9A7-416F-8E5A-C81D9AFF3F4E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7755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:\mydocs\Images\square-background\sra_background_cubes_red_option.jpg"/>
          <p:cNvPicPr>
            <a:picLocks noChangeAspect="1" noChangeArrowheads="1"/>
          </p:cNvPicPr>
          <p:nvPr userDrawn="1"/>
        </p:nvPicPr>
        <p:blipFill>
          <a:blip r:embed="rId2" cstate="print"/>
          <a:srcRect l="8440"/>
          <a:stretch>
            <a:fillRect/>
          </a:stretch>
        </p:blipFill>
        <p:spPr bwMode="auto">
          <a:xfrm flipH="1" flipV="1">
            <a:off x="4420487" y="987574"/>
            <a:ext cx="4723507" cy="415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I:\red-banne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2275" y="1491854"/>
            <a:ext cx="6694488" cy="1102519"/>
          </a:xfrm>
        </p:spPr>
        <p:txBody>
          <a:bodyPr/>
          <a:lstStyle>
            <a:lvl1pPr algn="ctr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4" y="2842022"/>
            <a:ext cx="6624637" cy="131445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926" y="94060"/>
            <a:ext cx="1895475" cy="469225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31913" y="94060"/>
            <a:ext cx="5535612" cy="469225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:\mydocs\Images\square-background\sra_background_cubes_red_option.jpg"/>
          <p:cNvPicPr>
            <a:picLocks noChangeAspect="1" noChangeArrowheads="1"/>
          </p:cNvPicPr>
          <p:nvPr userDrawn="1"/>
        </p:nvPicPr>
        <p:blipFill>
          <a:blip r:embed="rId2" cstate="print"/>
          <a:srcRect l="8440"/>
          <a:stretch>
            <a:fillRect/>
          </a:stretch>
        </p:blipFill>
        <p:spPr bwMode="auto">
          <a:xfrm flipH="1" flipV="1">
            <a:off x="4420488" y="987574"/>
            <a:ext cx="4723507" cy="415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I:\red-banne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388" y="176214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2275" y="1491855"/>
            <a:ext cx="6694488" cy="1102519"/>
          </a:xfrm>
        </p:spPr>
        <p:txBody>
          <a:bodyPr/>
          <a:lstStyle>
            <a:lvl1pPr algn="ctr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5" y="2842022"/>
            <a:ext cx="6624637" cy="131445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DD6084-95A3-4BB7-8923-648A28983E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56916-3026-4832-9292-F5DD05CE6D2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3629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34575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8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2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72375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31913" y="1428750"/>
            <a:ext cx="3714750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9065" y="1428750"/>
            <a:ext cx="3716337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92817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5020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97666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02745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8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2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53650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8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2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750662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07741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927" y="94061"/>
            <a:ext cx="1895475" cy="469225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31913" y="94061"/>
            <a:ext cx="5535612" cy="469225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703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31913" y="1428750"/>
            <a:ext cx="3714750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9064" y="1428750"/>
            <a:ext cx="3716337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red-banner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95263"/>
            <a:ext cx="48958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Title of presentation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419225"/>
            <a:ext cx="8642350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pic>
        <p:nvPicPr>
          <p:cNvPr id="1029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C55881C-CD78-F2B3-5EDF-129950C4B54D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3970338" y="0"/>
            <a:ext cx="1241425" cy="16764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1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Sensitivity: General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E1B34"/>
        </a:buClr>
        <a:buChar char="•"/>
        <a:defRPr sz="2800">
          <a:solidFill>
            <a:srgbClr val="262626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E1B34"/>
        </a:buClr>
        <a:buChar char="–"/>
        <a:defRPr sz="2400">
          <a:solidFill>
            <a:srgbClr val="262626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E1B34"/>
        </a:buClr>
        <a:buChar char="•"/>
        <a:defRPr sz="2000">
          <a:solidFill>
            <a:srgbClr val="262626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E1B34"/>
        </a:buClr>
        <a:buChar char="–"/>
        <a:defRPr>
          <a:solidFill>
            <a:srgbClr val="262626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rgbClr val="262626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red-banner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1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95263"/>
            <a:ext cx="48958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Title of presentation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6" y="1419226"/>
            <a:ext cx="8642350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029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164388" y="176214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E41A35C-E00E-4B04-97F8-B4BE76AEA5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56916-3026-4832-9292-F5DD05CE6D2D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6EACDAA-7ED6-E9BC-F839-25BB037EADEC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3970338" y="0"/>
            <a:ext cx="1241425" cy="16764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1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Sensitivity: General</a:t>
            </a:r>
          </a:p>
        </p:txBody>
      </p:sp>
    </p:spTree>
    <p:extLst>
      <p:ext uri="{BB962C8B-B14F-4D97-AF65-F5344CB8AC3E}">
        <p14:creationId xmlns:p14="http://schemas.microsoft.com/office/powerpoint/2010/main" val="400754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189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378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566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754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892" indent="-3428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800">
          <a:solidFill>
            <a:srgbClr val="262626"/>
          </a:solidFill>
          <a:latin typeface="+mn-lt"/>
          <a:ea typeface="ＭＳ Ｐゴシック" charset="0"/>
          <a:cs typeface="ＭＳ Ｐゴシック" charset="0"/>
        </a:defRPr>
      </a:lvl1pPr>
      <a:lvl2pPr marL="742931" indent="-285743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 sz="2400">
          <a:solidFill>
            <a:srgbClr val="262626"/>
          </a:solidFill>
          <a:latin typeface="+mn-lt"/>
          <a:ea typeface="ＭＳ Ｐゴシック" charset="0"/>
        </a:defRPr>
      </a:lvl2pPr>
      <a:lvl3pPr marL="1142972" indent="-228594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000">
          <a:solidFill>
            <a:srgbClr val="262626"/>
          </a:solidFill>
          <a:latin typeface="+mn-lt"/>
          <a:ea typeface="ＭＳ Ｐゴシック" charset="0"/>
        </a:defRPr>
      </a:lvl3pPr>
      <a:lvl4pPr marL="1600160" indent="-228594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>
          <a:solidFill>
            <a:srgbClr val="262626"/>
          </a:solidFill>
          <a:latin typeface="+mn-lt"/>
          <a:ea typeface="ＭＳ Ｐゴシック" charset="0"/>
        </a:defRPr>
      </a:lvl4pPr>
      <a:lvl5pPr marL="2057348" indent="-228594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rgbClr val="262626"/>
          </a:solidFill>
          <a:latin typeface="+mn-lt"/>
          <a:ea typeface="ＭＳ Ｐゴシック" charset="0"/>
        </a:defRPr>
      </a:lvl5pPr>
      <a:lvl6pPr marL="2514537" indent="-228594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6pPr>
      <a:lvl7pPr marL="2971726" indent="-228594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7pPr>
      <a:lvl8pPr marL="3428915" indent="-228594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8pPr>
      <a:lvl9pPr marL="3886103" indent="-228594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ra.org.uk/sanctions-guidance" TargetMode="External"/><Relationship Id="rId2" Type="http://schemas.openxmlformats.org/officeDocument/2006/relationships/hyperlink" Target="mailto:aml@sra.org.u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ov.uk/government/publications/financial-sanctions-faq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4C_74E78DF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government/publications/financial-sanctions-faqs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F094E4B-DF47-9803-253E-4A9CB8A651B7}"/>
              </a:ext>
            </a:extLst>
          </p:cNvPr>
          <p:cNvSpPr txBox="1"/>
          <p:nvPr/>
        </p:nvSpPr>
        <p:spPr>
          <a:xfrm>
            <a:off x="1295429" y="1146928"/>
            <a:ext cx="64039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Financial sanctions and useful tips on compliance </a:t>
            </a:r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D9ADEF26-0871-ED23-5CAF-AD0D85917698}"/>
              </a:ext>
            </a:extLst>
          </p:cNvPr>
          <p:cNvSpPr txBox="1">
            <a:spLocks/>
          </p:cNvSpPr>
          <p:nvPr/>
        </p:nvSpPr>
        <p:spPr bwMode="auto">
          <a:xfrm>
            <a:off x="513789" y="2499742"/>
            <a:ext cx="796719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FontTx/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31" indent="-28574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–"/>
              <a:defRPr sz="2400">
                <a:solidFill>
                  <a:srgbClr val="262626"/>
                </a:solidFill>
                <a:latin typeface="+mn-lt"/>
                <a:ea typeface="ＭＳ Ｐゴシック" charset="0"/>
              </a:defRPr>
            </a:lvl2pPr>
            <a:lvl3pPr marL="1142972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•"/>
              <a:defRPr sz="2000">
                <a:solidFill>
                  <a:srgbClr val="262626"/>
                </a:solidFill>
                <a:latin typeface="+mn-lt"/>
                <a:ea typeface="ＭＳ Ｐゴシック" charset="0"/>
              </a:defRPr>
            </a:lvl3pPr>
            <a:lvl4pPr marL="1600160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–"/>
              <a:defRPr>
                <a:solidFill>
                  <a:srgbClr val="262626"/>
                </a:solidFill>
                <a:latin typeface="+mn-lt"/>
                <a:ea typeface="ＭＳ Ｐゴシック" charset="0"/>
              </a:defRPr>
            </a:lvl4pPr>
            <a:lvl5pPr marL="2057348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rgbClr val="262626"/>
                </a:solidFill>
                <a:latin typeface="+mn-lt"/>
                <a:ea typeface="ＭＳ Ｐゴシック" charset="0"/>
              </a:defRPr>
            </a:lvl5pPr>
            <a:lvl6pPr marL="2514537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726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8915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103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2200" kern="0" dirty="0"/>
              <a:t>Ross Gillson, Head of AML Policy</a:t>
            </a:r>
          </a:p>
          <a:p>
            <a:r>
              <a:rPr lang="en-GB" sz="2200" kern="0" dirty="0"/>
              <a:t>Mandeep Sandhu, Head of AML Proactive Supervision</a:t>
            </a:r>
          </a:p>
          <a:p>
            <a:endParaRPr lang="en-GB" kern="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499B2-90CA-29C2-DE43-B42435BD0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Counterparties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9BB470-D4FC-3223-0056-EAA48BAE92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9512" y="1131590"/>
            <a:ext cx="8784975" cy="3816647"/>
          </a:xfrm>
        </p:spPr>
        <p:txBody>
          <a:bodyPr/>
          <a:lstStyle/>
          <a:p>
            <a:r>
              <a:rPr lang="en-GB" sz="2400" dirty="0"/>
              <a:t>Strict liability regime - need to manage your risk of breaches due to counterparties 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/>
              <a:t>A proportionate approach to controls and checks</a:t>
            </a:r>
          </a:p>
          <a:p>
            <a:endParaRPr lang="en-GB" sz="2400" dirty="0"/>
          </a:p>
          <a:p>
            <a:r>
              <a:rPr lang="en-GB" sz="2400" dirty="0"/>
              <a:t>Integrate it into your conflict checks</a:t>
            </a:r>
          </a:p>
        </p:txBody>
      </p:sp>
    </p:spTree>
    <p:extLst>
      <p:ext uri="{BB962C8B-B14F-4D97-AF65-F5344CB8AC3E}">
        <p14:creationId xmlns:p14="http://schemas.microsoft.com/office/powerpoint/2010/main" val="18541887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56E83-105B-AA55-3904-CB4C5707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4" y="195263"/>
            <a:ext cx="6985471" cy="857250"/>
          </a:xfrm>
        </p:spPr>
        <p:txBody>
          <a:bodyPr/>
          <a:lstStyle/>
          <a:p>
            <a:r>
              <a:rPr lang="en-GB" dirty="0"/>
              <a:t>Questions and further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7060B-F6BF-AD78-7DF4-F837714C43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052513"/>
            <a:ext cx="8642350" cy="3357563"/>
          </a:xfrm>
        </p:spPr>
        <p:txBody>
          <a:bodyPr/>
          <a:lstStyle/>
          <a:p>
            <a:r>
              <a:rPr lang="en-GB" dirty="0"/>
              <a:t>Email us at </a:t>
            </a:r>
            <a:r>
              <a:rPr lang="en-GB" dirty="0">
                <a:solidFill>
                  <a:schemeClr val="accent6">
                    <a:lumMod val="60000"/>
                    <a:lumOff val="4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aml@sra.org.uk</a:t>
            </a:r>
            <a:r>
              <a:rPr lang="en-GB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</a:p>
          <a:p>
            <a:endParaRPr lang="en-GB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Further guidance: </a:t>
            </a:r>
          </a:p>
          <a:p>
            <a:pPr marL="0" indent="0">
              <a:buNone/>
            </a:pPr>
            <a:r>
              <a:rPr lang="en-GB" sz="2400" dirty="0">
                <a:solidFill>
                  <a:schemeClr val="tx1"/>
                </a:solidFill>
              </a:rPr>
              <a:t>     SRA sanctions guidance</a:t>
            </a:r>
          </a:p>
          <a:p>
            <a:pPr marL="457200" lvl="1" indent="0">
              <a:buNone/>
            </a:pP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sra.org.uk/sanctions-guidance</a:t>
            </a: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 </a:t>
            </a:r>
          </a:p>
          <a:p>
            <a:pPr marL="457200" lvl="1" indent="0">
              <a:buNone/>
            </a:pPr>
            <a:r>
              <a:rPr lang="en-GB" sz="2400" dirty="0">
                <a:solidFill>
                  <a:schemeClr val="tx1"/>
                </a:solidFill>
              </a:rPr>
              <a:t>OFSI sanctions guidance</a:t>
            </a:r>
          </a:p>
          <a:p>
            <a:pPr marL="457200" lvl="1" indent="0">
              <a:buNone/>
            </a:pP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gov.uk/government/publications/financial-sanctions-faqs</a:t>
            </a: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endParaRPr lang="en-GB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1880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399E8-B02B-D8E3-520F-BDEF06A58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195263"/>
            <a:ext cx="4895850" cy="857250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Financial sanctions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B8B24B-4045-1D9E-7764-170EA52856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9512" y="1131590"/>
            <a:ext cx="8448514" cy="3744639"/>
          </a:xfrm>
        </p:spPr>
        <p:txBody>
          <a:bodyPr wrap="square" anchor="t"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Financial sanctions: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Asset freezes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Restrictions on financial markets and services - like investment bans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Ships and aeroplanes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Travel bans</a:t>
            </a:r>
          </a:p>
          <a:p>
            <a:pPr lvl="1">
              <a:lnSpc>
                <a:spcPct val="90000"/>
              </a:lnSpc>
            </a:pPr>
            <a:endParaRPr lang="en-US" sz="1950" dirty="0"/>
          </a:p>
          <a:p>
            <a:pPr>
              <a:lnSpc>
                <a:spcPct val="90000"/>
              </a:lnSpc>
            </a:pPr>
            <a:r>
              <a:rPr lang="en-US" sz="2400" dirty="0"/>
              <a:t>Licences from the Office of Financial Sanctions Implementation (OFSI):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Specific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General</a:t>
            </a:r>
          </a:p>
        </p:txBody>
      </p:sp>
    </p:spTree>
    <p:extLst>
      <p:ext uri="{BB962C8B-B14F-4D97-AF65-F5344CB8AC3E}">
        <p14:creationId xmlns:p14="http://schemas.microsoft.com/office/powerpoint/2010/main" val="521216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C347B-82D1-7937-8401-2D9B8309D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195263"/>
            <a:ext cx="6913463" cy="857250"/>
          </a:xfrm>
        </p:spPr>
        <p:txBody>
          <a:bodyPr/>
          <a:lstStyle/>
          <a:p>
            <a:r>
              <a:rPr lang="en-US" sz="2700" dirty="0"/>
              <a:t>Differences between the AML regime and sanctions</a:t>
            </a:r>
            <a:endParaRPr lang="en-GB" sz="27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2421FC9-4928-67C8-0058-398B1BE60A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9949464"/>
              </p:ext>
            </p:extLst>
          </p:nvPr>
        </p:nvGraphicFramePr>
        <p:xfrm>
          <a:off x="239756" y="1203598"/>
          <a:ext cx="8460431" cy="35354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72204">
                  <a:extLst>
                    <a:ext uri="{9D8B030D-6E8A-4147-A177-3AD203B41FA5}">
                      <a16:colId xmlns:a16="http://schemas.microsoft.com/office/drawing/2014/main" val="2005536794"/>
                    </a:ext>
                  </a:extLst>
                </a:gridCol>
                <a:gridCol w="4488227">
                  <a:extLst>
                    <a:ext uri="{9D8B030D-6E8A-4147-A177-3AD203B41FA5}">
                      <a16:colId xmlns:a16="http://schemas.microsoft.com/office/drawing/2014/main" val="4082818168"/>
                    </a:ext>
                  </a:extLst>
                </a:gridCol>
              </a:tblGrid>
              <a:tr h="381376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AML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Sanctions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953598106"/>
                  </a:ext>
                </a:extLst>
              </a:tr>
              <a:tr h="381376">
                <a:tc>
                  <a:txBody>
                    <a:bodyPr/>
                    <a:lstStyle/>
                    <a:p>
                      <a:r>
                        <a:rPr lang="en-GB" sz="1400" dirty="0"/>
                        <a:t>Applies to two thirds of firms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All firms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858828361"/>
                  </a:ext>
                </a:extLst>
              </a:tr>
              <a:tr h="381376">
                <a:tc>
                  <a:txBody>
                    <a:bodyPr/>
                    <a:lstStyle/>
                    <a:p>
                      <a:r>
                        <a:rPr lang="en-US" sz="1400" dirty="0"/>
                        <a:t>25% beneficial ownership</a:t>
                      </a:r>
                      <a:endParaRPr lang="en-GB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Ow</a:t>
                      </a:r>
                      <a:r>
                        <a:rPr lang="en-GB" sz="1400" dirty="0"/>
                        <a:t>nership and control test is very wide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369246761"/>
                  </a:ext>
                </a:extLst>
              </a:tr>
              <a:tr h="669985">
                <a:tc>
                  <a:txBody>
                    <a:bodyPr/>
                    <a:lstStyle/>
                    <a:p>
                      <a:r>
                        <a:rPr lang="en-US" sz="1400" dirty="0"/>
                        <a:t>P</a:t>
                      </a:r>
                      <a:r>
                        <a:rPr lang="en-GB" sz="1400" dirty="0"/>
                        <a:t>rescribed set of regulations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Don’t breach the regime – no set of rules setting out what is required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05812131"/>
                  </a:ext>
                </a:extLst>
              </a:tr>
              <a:tr h="381376">
                <a:tc>
                  <a:txBody>
                    <a:bodyPr/>
                    <a:lstStyle/>
                    <a:p>
                      <a:r>
                        <a:rPr lang="en-GB" sz="1400" dirty="0"/>
                        <a:t>Risk based approach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Strict liability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53097764"/>
                  </a:ext>
                </a:extLst>
              </a:tr>
              <a:tr h="669985">
                <a:tc>
                  <a:txBody>
                    <a:bodyPr/>
                    <a:lstStyle/>
                    <a:p>
                      <a:r>
                        <a:rPr lang="en-GB" sz="1400" dirty="0"/>
                        <a:t>Suspicious activity reports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Wider reporting obligations - Breach, encounter designated person, or frozen assets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1055874"/>
                  </a:ext>
                </a:extLst>
              </a:tr>
              <a:tr h="669985">
                <a:tc>
                  <a:txBody>
                    <a:bodyPr/>
                    <a:lstStyle/>
                    <a:p>
                      <a:r>
                        <a:rPr lang="en-GB" sz="1400" dirty="0"/>
                        <a:t>Regulations apply to client assets, not to payment for legal work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</a:t>
                      </a:r>
                      <a:r>
                        <a:rPr lang="en-GB" sz="1400" dirty="0"/>
                        <a:t>annot obtain payment without licence and applies to all monies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6176734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6106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39267-F718-811A-C3F8-7C87768C4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4" y="195263"/>
            <a:ext cx="6913463" cy="857250"/>
          </a:xfrm>
        </p:spPr>
        <p:txBody>
          <a:bodyPr/>
          <a:lstStyle/>
          <a:p>
            <a:r>
              <a:rPr lang="en-GB" dirty="0"/>
              <a:t>How this might affect your firm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0779C-6D84-BB59-D669-1D07273ADA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131590"/>
            <a:ext cx="8642350" cy="3134470"/>
          </a:xfrm>
        </p:spPr>
        <p:txBody>
          <a:bodyPr/>
          <a:lstStyle/>
          <a:p>
            <a:r>
              <a:rPr lang="en-GB" dirty="0"/>
              <a:t>Failure to screen</a:t>
            </a:r>
          </a:p>
          <a:p>
            <a:endParaRPr lang="en-GB" dirty="0"/>
          </a:p>
          <a:p>
            <a:r>
              <a:rPr lang="en-GB" dirty="0"/>
              <a:t>Providing benefit to a designated person</a:t>
            </a:r>
          </a:p>
          <a:p>
            <a:endParaRPr lang="en-GB" dirty="0"/>
          </a:p>
          <a:p>
            <a:r>
              <a:rPr lang="en-GB" dirty="0"/>
              <a:t>Ownership and control</a:t>
            </a:r>
          </a:p>
          <a:p>
            <a:endParaRPr lang="en-GB" dirty="0"/>
          </a:p>
          <a:p>
            <a:r>
              <a:rPr lang="en-GB" dirty="0"/>
              <a:t>Licence to obtain your fees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1668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EC7C7-C179-780F-108F-19F0CE6A6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Sanctions controls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3C9512-082D-7F89-8793-E66777A9AC94}"/>
              </a:ext>
            </a:extLst>
          </p:cNvPr>
          <p:cNvSpPr txBox="1"/>
          <p:nvPr/>
        </p:nvSpPr>
        <p:spPr>
          <a:xfrm>
            <a:off x="179512" y="1203598"/>
            <a:ext cx="8908645" cy="30654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 eaLnBrk="0" hangingPunct="0">
              <a:lnSpc>
                <a:spcPct val="90000"/>
              </a:lnSpc>
              <a:spcBef>
                <a:spcPct val="20000"/>
              </a:spcBef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62626"/>
                </a:solidFill>
                <a:latin typeface="+mn-lt"/>
                <a:ea typeface="ＭＳ Ｐゴシック" charset="0"/>
              </a:rPr>
              <a:t>Demonstrating good controls is important. This could include:</a:t>
            </a:r>
          </a:p>
          <a:p>
            <a:pPr marL="342900" indent="-342900" algn="l" eaLnBrk="0" hangingPunct="0">
              <a:lnSpc>
                <a:spcPct val="90000"/>
              </a:lnSpc>
              <a:spcBef>
                <a:spcPct val="20000"/>
              </a:spcBef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GB" dirty="0">
              <a:solidFill>
                <a:srgbClr val="262626"/>
              </a:solidFill>
              <a:latin typeface="+mn-lt"/>
              <a:ea typeface="ＭＳ Ｐゴシック" charset="0"/>
            </a:endParaRPr>
          </a:p>
          <a:p>
            <a:pPr marL="742950" lvl="1" indent="-285750" algn="l" eaLnBrk="0" hangingPunct="0">
              <a:lnSpc>
                <a:spcPct val="90000"/>
              </a:lnSpc>
              <a:spcBef>
                <a:spcPct val="20000"/>
              </a:spcBef>
              <a:buClr>
                <a:srgbClr val="9E1B34"/>
              </a:buClr>
              <a:buFont typeface="Arial" panose="020B0604020202020204" pitchFamily="34" charset="0"/>
              <a:buChar char="–"/>
            </a:pPr>
            <a:r>
              <a:rPr lang="en-GB" sz="2200" dirty="0">
                <a:solidFill>
                  <a:srgbClr val="262626"/>
                </a:solidFill>
                <a:latin typeface="+mn-lt"/>
                <a:ea typeface="ＭＳ Ｐゴシック" charset="0"/>
              </a:rPr>
              <a:t>Risk assessment</a:t>
            </a:r>
          </a:p>
          <a:p>
            <a:pPr marL="742950" lvl="1" indent="-285750" algn="l" eaLnBrk="0" hangingPunct="0">
              <a:lnSpc>
                <a:spcPct val="90000"/>
              </a:lnSpc>
              <a:spcBef>
                <a:spcPct val="20000"/>
              </a:spcBef>
              <a:buClr>
                <a:srgbClr val="9E1B34"/>
              </a:buClr>
              <a:buFont typeface="Arial" panose="020B0604020202020204" pitchFamily="34" charset="0"/>
              <a:buChar char="–"/>
            </a:pPr>
            <a:r>
              <a:rPr lang="en-GB" sz="2200" dirty="0">
                <a:solidFill>
                  <a:srgbClr val="262626"/>
                </a:solidFill>
                <a:latin typeface="+mn-lt"/>
                <a:ea typeface="ＭＳ Ｐゴシック" charset="0"/>
              </a:rPr>
              <a:t>Policies, controls and procedures</a:t>
            </a:r>
          </a:p>
          <a:p>
            <a:pPr marL="742950" lvl="1" indent="-285750" algn="l" eaLnBrk="0" hangingPunct="0">
              <a:lnSpc>
                <a:spcPct val="90000"/>
              </a:lnSpc>
              <a:spcBef>
                <a:spcPct val="20000"/>
              </a:spcBef>
              <a:buClr>
                <a:srgbClr val="9E1B34"/>
              </a:buClr>
              <a:buFont typeface="Arial" panose="020B0604020202020204" pitchFamily="34" charset="0"/>
              <a:buChar char="–"/>
            </a:pPr>
            <a:r>
              <a:rPr lang="en-GB" sz="2200" dirty="0">
                <a:solidFill>
                  <a:srgbClr val="262626"/>
                </a:solidFill>
                <a:latin typeface="+mn-lt"/>
                <a:ea typeface="ＭＳ Ｐゴシック" charset="0"/>
              </a:rPr>
              <a:t>Client due diligence</a:t>
            </a:r>
          </a:p>
          <a:p>
            <a:pPr marL="742950" lvl="1" indent="-285750" algn="l" eaLnBrk="0" hangingPunct="0">
              <a:lnSpc>
                <a:spcPct val="90000"/>
              </a:lnSpc>
              <a:spcBef>
                <a:spcPct val="20000"/>
              </a:spcBef>
              <a:buClr>
                <a:srgbClr val="9E1B34"/>
              </a:buClr>
              <a:buFont typeface="Arial" panose="020B0604020202020204" pitchFamily="34" charset="0"/>
              <a:buChar char="–"/>
            </a:pPr>
            <a:r>
              <a:rPr lang="en-GB" sz="2200" dirty="0">
                <a:solidFill>
                  <a:srgbClr val="262626"/>
                </a:solidFill>
                <a:latin typeface="+mn-lt"/>
                <a:ea typeface="ＭＳ Ｐゴシック" charset="0"/>
              </a:rPr>
              <a:t>Training </a:t>
            </a:r>
          </a:p>
          <a:p>
            <a:pPr marL="742950" lvl="1" indent="-285750" algn="l" eaLnBrk="0" hangingPunct="0">
              <a:lnSpc>
                <a:spcPct val="90000"/>
              </a:lnSpc>
              <a:spcBef>
                <a:spcPct val="20000"/>
              </a:spcBef>
              <a:buClr>
                <a:srgbClr val="9E1B34"/>
              </a:buClr>
              <a:buFont typeface="Arial" panose="020B0604020202020204" pitchFamily="34" charset="0"/>
              <a:buChar char="–"/>
            </a:pPr>
            <a:r>
              <a:rPr lang="en-GB" sz="2200" dirty="0">
                <a:solidFill>
                  <a:srgbClr val="262626"/>
                </a:solidFill>
                <a:latin typeface="+mn-lt"/>
                <a:ea typeface="ＭＳ Ｐゴシック" charset="0"/>
              </a:rPr>
              <a:t>Reporting to senior management and audit </a:t>
            </a:r>
          </a:p>
          <a:p>
            <a:pPr marL="742950" lvl="1" indent="-285750" algn="l" eaLnBrk="0" hangingPunct="0">
              <a:lnSpc>
                <a:spcPct val="90000"/>
              </a:lnSpc>
              <a:spcBef>
                <a:spcPct val="20000"/>
              </a:spcBef>
              <a:buClr>
                <a:srgbClr val="9E1B34"/>
              </a:buClr>
              <a:buFont typeface="Arial" panose="020B0604020202020204" pitchFamily="34" charset="0"/>
              <a:buChar char="–"/>
            </a:pPr>
            <a:r>
              <a:rPr lang="en-GB" sz="2200" dirty="0">
                <a:solidFill>
                  <a:srgbClr val="262626"/>
                </a:solidFill>
                <a:latin typeface="+mn-lt"/>
                <a:ea typeface="ＭＳ Ｐゴシック" charset="0"/>
              </a:rPr>
              <a:t>All appropriately documented </a:t>
            </a:r>
          </a:p>
        </p:txBody>
      </p:sp>
    </p:spTree>
    <p:extLst>
      <p:ext uri="{BB962C8B-B14F-4D97-AF65-F5344CB8AC3E}">
        <p14:creationId xmlns:p14="http://schemas.microsoft.com/office/powerpoint/2010/main" val="2417480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E2806-003A-7993-1B61-D9E9EF4FA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195263"/>
            <a:ext cx="4895850" cy="857250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Sanctions risks </a:t>
            </a:r>
            <a:endParaRPr lang="en-GB" dirty="0"/>
          </a:p>
        </p:txBody>
      </p:sp>
      <p:sp>
        <p:nvSpPr>
          <p:cNvPr id="1031" name="Content Placeholder 2">
            <a:extLst>
              <a:ext uri="{FF2B5EF4-FFF2-40B4-BE49-F238E27FC236}">
                <a16:creationId xmlns:a16="http://schemas.microsoft.com/office/drawing/2014/main" id="{2199B786-1AA1-26E8-EA97-E3B7E06B2D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9512" y="1131590"/>
            <a:ext cx="8424936" cy="3285687"/>
          </a:xfrm>
        </p:spPr>
        <p:txBody>
          <a:bodyPr/>
          <a:lstStyle/>
          <a:p>
            <a:r>
              <a:rPr lang="en-US" sz="2400" dirty="0"/>
              <a:t>Ownership and control 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Use of e-verification</a:t>
            </a:r>
          </a:p>
          <a:p>
            <a:endParaRPr lang="en-US" sz="2400" dirty="0"/>
          </a:p>
          <a:p>
            <a:r>
              <a:rPr lang="en-US" sz="2400" dirty="0"/>
              <a:t>Accepting money before due diligence is completed 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Ongoing monitoring – changes to the list </a:t>
            </a:r>
          </a:p>
          <a:p>
            <a:pPr marL="0" indent="0">
              <a:buNone/>
            </a:pPr>
            <a:endParaRPr lang="en-US" sz="22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23457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44B6C-4638-53DA-A4BD-9EDB5EB38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195263"/>
            <a:ext cx="4895850" cy="857250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Sanctions controls </a:t>
            </a:r>
            <a:endParaRPr lang="en-GB" dirty="0"/>
          </a:p>
        </p:txBody>
      </p:sp>
      <p:sp>
        <p:nvSpPr>
          <p:cNvPr id="2055" name="Content Placeholder 3">
            <a:extLst>
              <a:ext uri="{FF2B5EF4-FFF2-40B4-BE49-F238E27FC236}">
                <a16:creationId xmlns:a16="http://schemas.microsoft.com/office/drawing/2014/main" id="{3EFE3E9E-E5B7-EDB3-9F8F-560FAE1A56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3508" y="1052513"/>
            <a:ext cx="9109012" cy="4064517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GB" sz="2400" dirty="0"/>
              <a:t>Consider whether you build into your AML compliance regime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GB" sz="24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GB" sz="2400" dirty="0"/>
              <a:t>Use of screening tools 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GB" sz="24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GB" sz="2400" dirty="0"/>
              <a:t>Limiting work to experts within firm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GB" sz="24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GB" sz="2400" dirty="0"/>
              <a:t>Senior management sign off on high risk matters/clients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GB" sz="24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GB" sz="2400" dirty="0"/>
              <a:t>Don’t accept payment until client due diligence in place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GB" sz="1300" dirty="0"/>
          </a:p>
          <a:p>
            <a:endParaRPr lang="en-GB" sz="1400" dirty="0"/>
          </a:p>
          <a:p>
            <a:endParaRPr lang="en-GB" sz="1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332215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44B6C-4638-53DA-A4BD-9EDB5EB38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195263"/>
            <a:ext cx="4895850" cy="857250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Sanctions controls </a:t>
            </a:r>
            <a:endParaRPr lang="en-GB" dirty="0"/>
          </a:p>
        </p:txBody>
      </p:sp>
      <p:sp>
        <p:nvSpPr>
          <p:cNvPr id="2055" name="Content Placeholder 3">
            <a:extLst>
              <a:ext uri="{FF2B5EF4-FFF2-40B4-BE49-F238E27FC236}">
                <a16:creationId xmlns:a16="http://schemas.microsoft.com/office/drawing/2014/main" id="{3EFE3E9E-E5B7-EDB3-9F8F-560FAE1A56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3508" y="1052513"/>
            <a:ext cx="9109012" cy="4064517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GB" sz="2400" dirty="0"/>
              <a:t>Ongoing monitoring of clients 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GB" sz="24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GB" sz="2400" dirty="0"/>
              <a:t>Monitor licences and limitations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GB" sz="24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GB" sz="2400" dirty="0"/>
              <a:t>Monitor accounts and have controls in place to prevent movement of money 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GB" sz="24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GB" sz="2400" dirty="0"/>
              <a:t>Monitor reporting obligations – diary reminders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757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46BD0-53B3-4EE4-FB62-571B60B07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if things go wrong?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AE7F0-2499-2455-D1AA-BA1A931F4D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504" y="1131590"/>
            <a:ext cx="8856984" cy="3888432"/>
          </a:xfrm>
        </p:spPr>
        <p:txBody>
          <a:bodyPr/>
          <a:lstStyle/>
          <a:p>
            <a:r>
              <a:rPr lang="en-GB" sz="2400" dirty="0"/>
              <a:t>Stop work </a:t>
            </a:r>
          </a:p>
          <a:p>
            <a:endParaRPr lang="en-GB" sz="2400" dirty="0"/>
          </a:p>
          <a:p>
            <a:r>
              <a:rPr lang="en-GB" sz="2400" dirty="0"/>
              <a:t>Contain it</a:t>
            </a:r>
          </a:p>
          <a:p>
            <a:endParaRPr lang="en-GB" sz="2400" dirty="0"/>
          </a:p>
          <a:p>
            <a:r>
              <a:rPr lang="en-GB" sz="2400" dirty="0"/>
              <a:t>Report it - OFSI and to us</a:t>
            </a:r>
          </a:p>
          <a:p>
            <a:endParaRPr lang="en-GB" sz="2400" dirty="0"/>
          </a:p>
          <a:p>
            <a:r>
              <a:rPr lang="en-GB" sz="2400" dirty="0"/>
              <a:t>Check OFSI enforcement guidance - </a:t>
            </a: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gov.uk/government/publications/financial-sanctions-faqs</a:t>
            </a: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81404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26324241-572E-415B-9AB7-2E460DB26ADD}" vid="{5CADC050-99BA-4224-B269-06E1C096CAE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1297</TotalTime>
  <Words>402</Words>
  <Application>Microsoft Office PowerPoint</Application>
  <PresentationFormat>On-screen Show (16:9)</PresentationFormat>
  <Paragraphs>105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Default Design</vt:lpstr>
      <vt:lpstr>1_Default Design</vt:lpstr>
      <vt:lpstr>PowerPoint Presentation</vt:lpstr>
      <vt:lpstr>Financial sanctions</vt:lpstr>
      <vt:lpstr>Differences between the AML regime and sanctions</vt:lpstr>
      <vt:lpstr>How this might affect your firm</vt:lpstr>
      <vt:lpstr>Sanctions controls</vt:lpstr>
      <vt:lpstr>Sanctions risks </vt:lpstr>
      <vt:lpstr>Sanctions controls </vt:lpstr>
      <vt:lpstr>Sanctions controls </vt:lpstr>
      <vt:lpstr>What if things go wrong?</vt:lpstr>
      <vt:lpstr>Counterparties</vt:lpstr>
      <vt:lpstr>Questions and further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Government sanctions regime - how all firms can stay compliant</dc:title>
  <dc:creator>Solicitors Regulation Authority (SRA)</dc:creator>
  <cp:lastModifiedBy>Matthew Maidment</cp:lastModifiedBy>
  <cp:revision>87</cp:revision>
  <dcterms:created xsi:type="dcterms:W3CDTF">2002-05-21T16:15:24Z</dcterms:created>
  <dcterms:modified xsi:type="dcterms:W3CDTF">2023-05-03T10:51:07Z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0143640-2c58-497f-98bf-5d03ac8b8df5_Enabled">
    <vt:lpwstr>true</vt:lpwstr>
  </property>
  <property fmtid="{D5CDD505-2E9C-101B-9397-08002B2CF9AE}" pid="3" name="MSIP_Label_d0143640-2c58-497f-98bf-5d03ac8b8df5_SetDate">
    <vt:lpwstr>2023-04-13T09:36:45Z</vt:lpwstr>
  </property>
  <property fmtid="{D5CDD505-2E9C-101B-9397-08002B2CF9AE}" pid="4" name="MSIP_Label_d0143640-2c58-497f-98bf-5d03ac8b8df5_Method">
    <vt:lpwstr>Standard</vt:lpwstr>
  </property>
  <property fmtid="{D5CDD505-2E9C-101B-9397-08002B2CF9AE}" pid="5" name="MSIP_Label_d0143640-2c58-497f-98bf-5d03ac8b8df5_Name">
    <vt:lpwstr>General</vt:lpwstr>
  </property>
  <property fmtid="{D5CDD505-2E9C-101B-9397-08002B2CF9AE}" pid="6" name="MSIP_Label_d0143640-2c58-497f-98bf-5d03ac8b8df5_SiteId">
    <vt:lpwstr>adecc3d0-610d-4060-a865-615f7f48c411</vt:lpwstr>
  </property>
  <property fmtid="{D5CDD505-2E9C-101B-9397-08002B2CF9AE}" pid="7" name="MSIP_Label_d0143640-2c58-497f-98bf-5d03ac8b8df5_ActionId">
    <vt:lpwstr>98cf5a93-f9c9-450f-a31c-64374de22ff5</vt:lpwstr>
  </property>
  <property fmtid="{D5CDD505-2E9C-101B-9397-08002B2CF9AE}" pid="8" name="MSIP_Label_d0143640-2c58-497f-98bf-5d03ac8b8df5_ContentBits">
    <vt:lpwstr>1</vt:lpwstr>
  </property>
  <property fmtid="{D5CDD505-2E9C-101B-9397-08002B2CF9AE}" pid="9" name="ClassificationContentMarkingHeaderLocations">
    <vt:lpwstr>Default Design:3\1_Default Design:4</vt:lpwstr>
  </property>
  <property fmtid="{D5CDD505-2E9C-101B-9397-08002B2CF9AE}" pid="10" name="ClassificationContentMarkingHeaderText">
    <vt:lpwstr>Sensitivity: General</vt:lpwstr>
  </property>
</Properties>
</file>