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79" r:id="rId3"/>
    <p:sldId id="283" r:id="rId4"/>
    <p:sldId id="284" r:id="rId5"/>
    <p:sldId id="285" r:id="rId6"/>
    <p:sldId id="286" r:id="rId7"/>
    <p:sldId id="282" r:id="rId8"/>
    <p:sldId id="278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40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7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98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4" y="1690426"/>
            <a:ext cx="11523133" cy="4476751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3200"/>
            </a:lvl1pPr>
            <a:lvl2pPr>
              <a:spcBef>
                <a:spcPts val="0"/>
              </a:spcBef>
              <a:spcAft>
                <a:spcPts val="1200"/>
              </a:spcAft>
              <a:defRPr sz="2933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86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83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82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52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76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09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304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367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88B89-A380-074F-75D7-477368D80C5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494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181252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a.org.uk/consultation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51280" y="1689962"/>
            <a:ext cx="9489440" cy="1468967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GB" sz="4000" b="1" dirty="0">
                <a:ea typeface="ＭＳ Ｐゴシック" pitchFamily="34" charset="-128"/>
              </a:rPr>
              <a:t>Our Corporate Strategy:</a:t>
            </a:r>
            <a:br>
              <a:rPr lang="en-GB" sz="4000" b="1" dirty="0">
                <a:ea typeface="ＭＳ Ｐゴシック" pitchFamily="34" charset="-128"/>
              </a:rPr>
            </a:br>
            <a:r>
              <a:rPr lang="en-GB" sz="4000" b="1" dirty="0">
                <a:ea typeface="ＭＳ Ｐゴシック" pitchFamily="34" charset="-128"/>
              </a:rPr>
              <a:t>have your say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5952" y="3330513"/>
            <a:ext cx="9680096" cy="1593668"/>
          </a:xfrm>
        </p:spPr>
        <p:txBody>
          <a:bodyPr/>
          <a:lstStyle/>
          <a:p>
            <a:r>
              <a:rPr lang="en-GB" sz="2600" dirty="0">
                <a:solidFill>
                  <a:srgbClr val="262626"/>
                </a:solidFill>
                <a:ea typeface="ＭＳ Ｐゴシック" pitchFamily="34" charset="-128"/>
              </a:rPr>
              <a:t>Juliet Oliver, </a:t>
            </a:r>
            <a:r>
              <a:rPr lang="en-GB" sz="2600">
                <a:solidFill>
                  <a:srgbClr val="262626"/>
                </a:solidFill>
                <a:ea typeface="ＭＳ Ｐゴシック" pitchFamily="34" charset="-128"/>
              </a:rPr>
              <a:t>General Counsel (Chair)</a:t>
            </a:r>
            <a:endParaRPr lang="en-GB" sz="2600" dirty="0">
              <a:solidFill>
                <a:srgbClr val="262626"/>
              </a:solidFill>
              <a:ea typeface="ＭＳ Ｐゴシック" pitchFamily="34" charset="-128"/>
            </a:endParaRPr>
          </a:p>
          <a:p>
            <a:r>
              <a:rPr lang="en-GB" sz="2600" dirty="0">
                <a:solidFill>
                  <a:srgbClr val="262626"/>
                </a:solidFill>
                <a:ea typeface="ＭＳ Ｐゴシック" pitchFamily="34" charset="-128"/>
              </a:rPr>
              <a:t>Liz Rosser, Executive Director of Resources</a:t>
            </a:r>
          </a:p>
          <a:p>
            <a:r>
              <a:rPr lang="en-GB" sz="2600" dirty="0">
                <a:solidFill>
                  <a:srgbClr val="262626"/>
                </a:solidFill>
                <a:ea typeface="ＭＳ Ｐゴシック" pitchFamily="34" charset="-128"/>
              </a:rPr>
              <a:t>Chris Handford, Director of Regulatory Policy</a:t>
            </a:r>
            <a:br>
              <a:rPr lang="en-GB" sz="2800" dirty="0">
                <a:solidFill>
                  <a:srgbClr val="262626"/>
                </a:solidFill>
                <a:ea typeface="ＭＳ Ｐゴシック" pitchFamily="34" charset="-128"/>
              </a:rPr>
            </a:br>
            <a:endParaRPr lang="en-GB" sz="2800" dirty="0">
              <a:solidFill>
                <a:srgbClr val="262626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Our consultations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Consulting on 2023–2026 strategy: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/>
              <a:t>m</a:t>
            </a:r>
            <a:r>
              <a:rPr lang="en-GB" sz="2600" kern="0" dirty="0"/>
              <a:t>ission: enhancing confidence in legal services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/>
              <a:t>f</a:t>
            </a:r>
            <a:r>
              <a:rPr lang="en-GB" sz="2600" kern="0" dirty="0"/>
              <a:t>our strategic priorities to support this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/>
              <a:t>access to justice and EDI runs throughout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GB" sz="2800" dirty="0"/>
              <a:t>Also consulting on our Business Plan and Budget 2023/24 </a:t>
            </a:r>
          </a:p>
          <a:p>
            <a:pPr marL="0" indent="0">
              <a:spcAft>
                <a:spcPts val="0"/>
              </a:spcAft>
              <a:buNone/>
            </a:pPr>
            <a:br>
              <a:rPr lang="en-GB" sz="2400" dirty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86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Priority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538025"/>
            <a:ext cx="11523133" cy="5059623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800" b="1" kern="0" dirty="0"/>
              <a:t>We will deliver high professional standards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Be a leader on anti-money laundering (AML). 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Improve quality and timeliness of our enforcement work.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Enhance transparency rules. 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Focus on continuing competency.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Further establish SQE as valid, well functioning assessment. 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Improve progression and diversity in legal sector.</a:t>
            </a:r>
          </a:p>
        </p:txBody>
      </p:sp>
    </p:spTree>
    <p:extLst>
      <p:ext uri="{BB962C8B-B14F-4D97-AF65-F5344CB8AC3E}">
        <p14:creationId xmlns:p14="http://schemas.microsoft.com/office/powerpoint/2010/main" val="897505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Priority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4" y="1690426"/>
            <a:ext cx="11523133" cy="4797460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800" b="1" kern="0" dirty="0"/>
              <a:t>We will strengthen our risk based and proactive regulation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Support better regulation through improved data and analysis.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Targeted programme of thematic reviews. 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Enhance our money laundering risk assessment model.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New data sharing strategy. </a:t>
            </a:r>
          </a:p>
        </p:txBody>
      </p:sp>
    </p:spTree>
    <p:extLst>
      <p:ext uri="{BB962C8B-B14F-4D97-AF65-F5344CB8AC3E}">
        <p14:creationId xmlns:p14="http://schemas.microsoft.com/office/powerpoint/2010/main" val="295412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Priority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4" y="1690426"/>
            <a:ext cx="11523133" cy="4797460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800" b="1" kern="0" dirty="0"/>
              <a:t>We will support innovation and technology 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Enhance SRA Innovate including new</a:t>
            </a:r>
            <a:r>
              <a:rPr lang="en-GB" sz="2600" kern="0" dirty="0"/>
              <a:t> safe testing environment.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Pilots, resources and guidance targeted at helping small firms. 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Continue collaborative working with government, cross-regulator and internationally.</a:t>
            </a:r>
            <a:br>
              <a:rPr lang="en-GB" sz="1733" dirty="0">
                <a:solidFill>
                  <a:schemeClr val="tx1"/>
                </a:solidFill>
              </a:rPr>
            </a:br>
            <a:endParaRPr lang="en-GB" sz="1733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4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Priority four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546047"/>
            <a:ext cx="11523133" cy="4797460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800" b="1" kern="0" dirty="0"/>
              <a:t>We will be an authoritative and inclusive organisation, meeting the needs of the public, consumers, those we regulate and our staff 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kern="0" dirty="0"/>
              <a:t>Make it easier for customers to use our services.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Review and improve how we communicate.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Deliver a continuous improvement programme. 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Be acknowledged for our own inclusivity, responsible environmental management and customer service.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Clear progress in improving diversity at the top.</a:t>
            </a:r>
            <a:endParaRPr lang="en-GB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68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BECD4-EF76-416B-B74D-DE3DB6E49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520982"/>
            <a:ext cx="11523133" cy="4649414"/>
          </a:xfrm>
        </p:spPr>
        <p:txBody>
          <a:bodyPr/>
          <a:lstStyle/>
          <a:p>
            <a:pPr>
              <a:spcBef>
                <a:spcPts val="2800"/>
              </a:spcBef>
              <a:spcAft>
                <a:spcPts val="0"/>
              </a:spcAft>
            </a:pPr>
            <a:r>
              <a:rPr lang="en-GB" sz="2400" dirty="0"/>
              <a:t>PC fee funds us, as well as parts of the work of the Law Society, LSB, Legal Ombudsman, SDT and OPBAS </a:t>
            </a:r>
          </a:p>
          <a:p>
            <a:pPr>
              <a:spcBef>
                <a:spcPts val="2800"/>
              </a:spcBef>
              <a:spcAft>
                <a:spcPts val="0"/>
              </a:spcAft>
            </a:pPr>
            <a:r>
              <a:rPr lang="en-GB" sz="2400" dirty="0"/>
              <a:t>Fee has been stable, but expect our proportion of the fee to rise £11 to </a:t>
            </a:r>
            <a:r>
              <a:rPr lang="en-GB" sz="2400"/>
              <a:t>£162, </a:t>
            </a:r>
            <a:r>
              <a:rPr lang="en-GB" sz="2400" dirty="0"/>
              <a:t>driven by impacts of: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high inflation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additional work (eg AML, data, innovation)</a:t>
            </a:r>
          </a:p>
          <a:p>
            <a:pPr marL="447675" lvl="1" indent="-447675">
              <a:spcBef>
                <a:spcPts val="2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Plan to hold any increase in fees in yr2/3 to max of inflation + 2%</a:t>
            </a:r>
          </a:p>
          <a:p>
            <a:pPr marL="447675" lvl="1" indent="-447675">
              <a:spcBef>
                <a:spcPts val="2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Compensation Fund contribution for individuals will remain the same (£30) – small decrease for firms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2128A8-1A8C-49AB-B9D7-4AB7ADC3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148056"/>
            <a:ext cx="8738447" cy="1143000"/>
          </a:xfrm>
        </p:spPr>
        <p:txBody>
          <a:bodyPr/>
          <a:lstStyle/>
          <a:p>
            <a:r>
              <a:rPr lang="en-GB" sz="4000" dirty="0"/>
              <a:t>Business Plan, Budget and PC fee for 2023/24 </a:t>
            </a:r>
          </a:p>
        </p:txBody>
      </p:sp>
    </p:spTree>
    <p:extLst>
      <p:ext uri="{BB962C8B-B14F-4D97-AF65-F5344CB8AC3E}">
        <p14:creationId xmlns:p14="http://schemas.microsoft.com/office/powerpoint/2010/main" val="235282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D4B89-ACC2-453B-A3E2-F87174E5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Tell us</a:t>
            </a:r>
            <a:r>
              <a:rPr lang="en-GB" sz="2800" dirty="0"/>
              <a:t> </a:t>
            </a:r>
            <a:r>
              <a:rPr lang="en-GB" sz="4000" dirty="0"/>
              <a:t>your</a:t>
            </a:r>
            <a:r>
              <a:rPr lang="en-GB" sz="2800" dirty="0"/>
              <a:t> </a:t>
            </a:r>
            <a:r>
              <a:rPr lang="en-GB" sz="4000" dirty="0"/>
              <a:t>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D0B80-AD90-4781-B555-AE685ED49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718973"/>
            <a:ext cx="11523133" cy="3074614"/>
          </a:xfrm>
        </p:spPr>
        <p:txBody>
          <a:bodyPr/>
          <a:lstStyle/>
          <a:p>
            <a:pPr marL="0" indent="0">
              <a:spcAft>
                <a:spcPts val="3000"/>
              </a:spcAft>
              <a:buNone/>
            </a:pPr>
            <a:r>
              <a:rPr lang="en-GB" sz="2800" dirty="0"/>
              <a:t>Respond to the consultations: </a:t>
            </a:r>
            <a:r>
              <a:rPr lang="en-GB" sz="2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sra.org.uk/consultations</a:t>
            </a:r>
            <a:endParaRPr lang="en-GB" sz="2800" dirty="0">
              <a:solidFill>
                <a:srgbClr val="0070C0"/>
              </a:solidFill>
            </a:endParaRPr>
          </a:p>
          <a:p>
            <a:pPr marL="0" indent="0">
              <a:spcAft>
                <a:spcPts val="3000"/>
              </a:spcAft>
              <a:buNone/>
            </a:pPr>
            <a:r>
              <a:rPr lang="en-GB" sz="2800" dirty="0"/>
              <a:t>Closing dates: </a:t>
            </a:r>
          </a:p>
          <a:p>
            <a:pPr marL="803275" indent="-447675">
              <a:spcAft>
                <a:spcPts val="3000"/>
              </a:spcAft>
            </a:pPr>
            <a:r>
              <a:rPr lang="en-GB" sz="2800" dirty="0"/>
              <a:t>Corporate Strategy: 2 August 2023</a:t>
            </a:r>
          </a:p>
          <a:p>
            <a:pPr marL="803275" indent="-447675">
              <a:spcAft>
                <a:spcPts val="3000"/>
              </a:spcAft>
            </a:pPr>
            <a:r>
              <a:rPr lang="en-GB" sz="2800" dirty="0"/>
              <a:t>Business Plan and Budget 2023/24: 21 June 2023</a:t>
            </a:r>
          </a:p>
        </p:txBody>
      </p:sp>
    </p:spTree>
    <p:extLst>
      <p:ext uri="{BB962C8B-B14F-4D97-AF65-F5344CB8AC3E}">
        <p14:creationId xmlns:p14="http://schemas.microsoft.com/office/powerpoint/2010/main" val="2786744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D4B89-ACC2-453B-A3E2-F87174E5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Tell us</a:t>
            </a:r>
            <a:r>
              <a:rPr lang="en-GB" sz="2800" dirty="0"/>
              <a:t> </a:t>
            </a:r>
            <a:r>
              <a:rPr lang="en-GB" sz="4000" dirty="0"/>
              <a:t>your</a:t>
            </a:r>
            <a:r>
              <a:rPr lang="en-GB" sz="2800" dirty="0"/>
              <a:t> </a:t>
            </a:r>
            <a:r>
              <a:rPr lang="en-GB" sz="4000" dirty="0"/>
              <a:t>views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8BD849-ED4F-B01F-B21A-B0951235D736}"/>
              </a:ext>
            </a:extLst>
          </p:cNvPr>
          <p:cNvSpPr txBox="1">
            <a:spLocks/>
          </p:cNvSpPr>
          <p:nvPr/>
        </p:nvSpPr>
        <p:spPr bwMode="auto">
          <a:xfrm>
            <a:off x="334434" y="1842826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189" indent="-457189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•"/>
              <a:defRPr sz="32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990575" indent="-380990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–"/>
              <a:defRPr sz="2933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523962" indent="-304792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•"/>
              <a:defRPr sz="2667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2133547" indent="-304792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743131" indent="-304792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»"/>
              <a:defRPr sz="2133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3352716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GB" kern="0" dirty="0"/>
          </a:p>
          <a:p>
            <a:pPr marL="0" indent="0">
              <a:buFontTx/>
              <a:buNone/>
            </a:pPr>
            <a:endParaRPr lang="en-GB" kern="0" dirty="0"/>
          </a:p>
          <a:p>
            <a:pPr marL="0" indent="0" algn="ctr">
              <a:buFontTx/>
              <a:buNone/>
            </a:pPr>
            <a:r>
              <a:rPr lang="en-GB" sz="4000" kern="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316000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415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Courier New</vt:lpstr>
      <vt:lpstr>Default Design</vt:lpstr>
      <vt:lpstr>Our Corporate Strategy: have your say</vt:lpstr>
      <vt:lpstr>Our consultations</vt:lpstr>
      <vt:lpstr>Priority one</vt:lpstr>
      <vt:lpstr>Priority two</vt:lpstr>
      <vt:lpstr>Priority three</vt:lpstr>
      <vt:lpstr>Priority four</vt:lpstr>
      <vt:lpstr>Business Plan, Budget and PC fee for 2023/24 </vt:lpstr>
      <vt:lpstr>Tell us your views</vt:lpstr>
      <vt:lpstr>Tell us your views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Corporate Strategy:  Have your say</dc:title>
  <dc:creator>James Thomas</dc:creator>
  <cp:lastModifiedBy>Katie Brown</cp:lastModifiedBy>
  <cp:revision>9</cp:revision>
  <dcterms:created xsi:type="dcterms:W3CDTF">2023-05-09T09:00:41Z</dcterms:created>
  <dcterms:modified xsi:type="dcterms:W3CDTF">2023-05-24T07:25:30Z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2023-05-09T13:38:10Z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b33479c1-7696-4271-a368-bf23b1488b69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Design:4</vt:lpwstr>
  </property>
  <property fmtid="{D5CDD505-2E9C-101B-9397-08002B2CF9AE}" pid="10" name="ClassificationContentMarkingHeaderText">
    <vt:lpwstr>Sensitivity: General</vt:lpwstr>
  </property>
</Properties>
</file>