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61" r:id="rId5"/>
    <p:sldId id="260" r:id="rId6"/>
    <p:sldId id="262" r:id="rId7"/>
    <p:sldId id="264" r:id="rId8"/>
    <p:sldId id="263" r:id="rId9"/>
    <p:sldId id="283" r:id="rId10"/>
    <p:sldId id="282" r:id="rId11"/>
    <p:sldId id="266" r:id="rId12"/>
  </p:sldIdLst>
  <p:sldSz cx="9144000" cy="5143500" type="screen16x9"/>
  <p:notesSz cx="6858000" cy="9144000"/>
  <p:defaultTextStyle>
    <a:defPPr>
      <a:defRPr lang="en-GB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34">
          <p15:clr>
            <a:srgbClr val="A4A3A4"/>
          </p15:clr>
        </p15:guide>
        <p15:guide id="2" pos="401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50038"/>
    <a:srgbClr val="9E1B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87312" autoAdjust="0"/>
  </p:normalViewPr>
  <p:slideViewPr>
    <p:cSldViewPr>
      <p:cViewPr varScale="1">
        <p:scale>
          <a:sx n="99" d="100"/>
          <a:sy n="99" d="100"/>
        </p:scale>
        <p:origin x="1022" y="86"/>
      </p:cViewPr>
      <p:guideLst>
        <p:guide orient="horz" pos="634"/>
        <p:guide pos="401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834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F71937B9-9BEB-4715-9929-27D5D50C9E9C}" type="datetimeFigureOut">
              <a:rPr lang="en-US"/>
              <a:pPr>
                <a:defRPr/>
              </a:pPr>
              <a:t>7/5/2023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45915B72-6729-4D09-98FB-FD8BA4F4A6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FD3785-6459-492B-BD4D-E3E1BD059D2E}" type="datetimeFigureOut">
              <a:rPr lang="en-GB" smtClean="0"/>
              <a:t>05/07/2023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35019B-B7DF-4937-89C7-87F1D90F37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57846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35019B-B7DF-4937-89C7-87F1D90F371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16734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35019B-B7DF-4937-89C7-87F1D90F3712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47279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35019B-B7DF-4937-89C7-87F1D90F3712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75797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35019B-B7DF-4937-89C7-87F1D90F3712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31811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35019B-B7DF-4937-89C7-87F1D90F3712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0285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35019B-B7DF-4937-89C7-87F1D90F3712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46104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35019B-B7DF-4937-89C7-87F1D90F3712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07910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35019B-B7DF-4937-89C7-87F1D90F3712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62503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:\mydocs\Images\square-background\sra_background_cubes_red_option.jpg"/>
          <p:cNvPicPr>
            <a:picLocks noChangeAspect="1" noChangeArrowheads="1"/>
          </p:cNvPicPr>
          <p:nvPr userDrawn="1"/>
        </p:nvPicPr>
        <p:blipFill>
          <a:blip r:embed="rId2" cstate="print"/>
          <a:srcRect l="8440"/>
          <a:stretch>
            <a:fillRect/>
          </a:stretch>
        </p:blipFill>
        <p:spPr bwMode="auto">
          <a:xfrm flipH="1" flipV="1">
            <a:off x="4420487" y="987574"/>
            <a:ext cx="4723507" cy="4155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I:\red-banner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 descr="I:\mydocs\Images\logos\sra-white-logo.pn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64388" y="176213"/>
            <a:ext cx="1655762" cy="66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04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92275" y="1491854"/>
            <a:ext cx="6694488" cy="1102519"/>
          </a:xfrm>
        </p:spPr>
        <p:txBody>
          <a:bodyPr/>
          <a:lstStyle>
            <a:lvl1pPr algn="ctr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63714" y="2842022"/>
            <a:ext cx="6624637" cy="131445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5DD6084-95A3-4BB7-8923-648A28983EC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56916-3026-4832-9292-F5DD05CE6D2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19926" y="94060"/>
            <a:ext cx="1895475" cy="469225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31913" y="94060"/>
            <a:ext cx="5535612" cy="469225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2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31913" y="1428750"/>
            <a:ext cx="3714750" cy="3357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99064" y="1428750"/>
            <a:ext cx="3716337" cy="3357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:\red-banner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195263"/>
            <a:ext cx="489585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Title of presentation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419225"/>
            <a:ext cx="8642350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pic>
        <p:nvPicPr>
          <p:cNvPr id="1029" name="Picture 3" descr="I:\mydocs\Images\logos\sra-white-logo.png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164388" y="176213"/>
            <a:ext cx="1655762" cy="66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E41A35C-E00E-4B04-97F8-B4BE76AEA5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556916-3026-4832-9292-F5DD05CE6D2D}" type="slidenum">
              <a:rPr lang="en-GB" smtClean="0"/>
              <a:t>‹#›</a:t>
            </a:fld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E76A54D-3702-EFD2-6F51-3262ED5269DC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hdr"/>
              </p:ext>
            </p:extLst>
          </p:nvPr>
        </p:nvSpPr>
        <p:spPr>
          <a:xfrm>
            <a:off x="3970338" y="0"/>
            <a:ext cx="1241425" cy="16764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GB" sz="11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Sensitivity: General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ＭＳ Ｐゴシック" charset="0"/>
          <a:cs typeface="ＭＳ Ｐゴシック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•"/>
        <a:defRPr sz="2800">
          <a:solidFill>
            <a:srgbClr val="262626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–"/>
        <a:defRPr sz="2400">
          <a:solidFill>
            <a:srgbClr val="262626"/>
          </a:solidFill>
          <a:latin typeface="+mn-lt"/>
          <a:ea typeface="ＭＳ Ｐゴシック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•"/>
        <a:defRPr sz="2000">
          <a:solidFill>
            <a:srgbClr val="262626"/>
          </a:solidFill>
          <a:latin typeface="+mn-lt"/>
          <a:ea typeface="ＭＳ Ｐゴシック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–"/>
        <a:defRPr>
          <a:solidFill>
            <a:srgbClr val="262626"/>
          </a:solidFill>
          <a:latin typeface="+mn-lt"/>
          <a:ea typeface="ＭＳ Ｐゴシック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rgbClr val="262626"/>
          </a:solidFill>
          <a:latin typeface="+mn-lt"/>
          <a:ea typeface="ＭＳ Ｐゴシック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259632" y="1491630"/>
            <a:ext cx="6694488" cy="1101725"/>
          </a:xfrm>
        </p:spPr>
        <p:txBody>
          <a:bodyPr/>
          <a:lstStyle/>
          <a:p>
            <a:pPr eaLnBrk="1" hangingPunct="1">
              <a:defRPr/>
            </a:pPr>
            <a:r>
              <a:rPr lang="en-GB" b="1" dirty="0">
                <a:ea typeface="ＭＳ Ｐゴシック" pitchFamily="34" charset="-128"/>
              </a:rPr>
              <a:t>What is AI?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44876" y="123478"/>
            <a:ext cx="5761012" cy="857250"/>
          </a:xfrm>
        </p:spPr>
        <p:txBody>
          <a:bodyPr/>
          <a:lstStyle/>
          <a:p>
            <a:pPr eaLnBrk="1" hangingPunct="1"/>
            <a:r>
              <a:rPr lang="en-GB" dirty="0">
                <a:ea typeface="ＭＳ Ｐゴシック" pitchFamily="34" charset="-128"/>
              </a:rPr>
              <a:t>What is Artificial Intelligence?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155797"/>
            <a:ext cx="7992888" cy="3528392"/>
          </a:xfrm>
        </p:spPr>
        <p:txBody>
          <a:bodyPr/>
          <a:lstStyle/>
          <a:p>
            <a:pPr eaLnBrk="1" hangingPunct="1"/>
            <a:r>
              <a:rPr lang="en-GB" dirty="0">
                <a:ea typeface="ＭＳ Ｐゴシック" pitchFamily="34" charset="-128"/>
              </a:rPr>
              <a:t>A fancy name for statistical modelling</a:t>
            </a:r>
          </a:p>
          <a:p>
            <a:pPr eaLnBrk="1" hangingPunct="1"/>
            <a:endParaRPr lang="en-GB" dirty="0">
              <a:ea typeface="ＭＳ Ｐゴシック" pitchFamily="34" charset="-128"/>
            </a:endParaRPr>
          </a:p>
          <a:p>
            <a:r>
              <a:rPr lang="en-GB" dirty="0">
                <a:ea typeface="ＭＳ Ｐゴシック" pitchFamily="34" charset="-128"/>
              </a:rPr>
              <a:t>We all already use AI every day</a:t>
            </a:r>
          </a:p>
          <a:p>
            <a:endParaRPr lang="en-GB" dirty="0">
              <a:ea typeface="ＭＳ Ｐゴシック" pitchFamily="34" charset="-128"/>
            </a:endParaRPr>
          </a:p>
          <a:p>
            <a:pPr eaLnBrk="1" hangingPunct="1"/>
            <a:r>
              <a:rPr lang="en-GB" dirty="0">
                <a:ea typeface="ＭＳ Ｐゴシック" pitchFamily="34" charset="-128"/>
              </a:rPr>
              <a:t>There are two types of AI model:</a:t>
            </a:r>
          </a:p>
          <a:p>
            <a:pPr lvl="1"/>
            <a:r>
              <a:rPr lang="en-GB" dirty="0">
                <a:ea typeface="ＭＳ Ｐゴシック" pitchFamily="34" charset="-128"/>
              </a:rPr>
              <a:t>Pattern spotters (unsupervised learning models)</a:t>
            </a:r>
          </a:p>
          <a:p>
            <a:pPr lvl="1"/>
            <a:r>
              <a:rPr lang="en-GB" dirty="0">
                <a:ea typeface="ＭＳ Ｐゴシック" pitchFamily="34" charset="-128"/>
              </a:rPr>
              <a:t>‘Future’ predictors (supervised learning models)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251520" y="126901"/>
            <a:ext cx="5113263" cy="857250"/>
          </a:xfrm>
        </p:spPr>
        <p:txBody>
          <a:bodyPr/>
          <a:lstStyle/>
          <a:p>
            <a:r>
              <a:rPr lang="en-US" dirty="0">
                <a:ea typeface="ＭＳ Ｐゴシック" pitchFamily="34" charset="-128"/>
              </a:rPr>
              <a:t>Unsupervised Learning</a:t>
            </a:r>
            <a:br>
              <a:rPr lang="en-US" dirty="0">
                <a:ea typeface="ＭＳ Ｐゴシック" pitchFamily="34" charset="-128"/>
              </a:rPr>
            </a:br>
            <a:r>
              <a:rPr lang="en-US" dirty="0">
                <a:ea typeface="ＭＳ Ｐゴシック" pitchFamily="34" charset="-128"/>
              </a:rPr>
              <a:t>- Looking for patterns</a:t>
            </a:r>
          </a:p>
        </p:txBody>
      </p:sp>
      <p:pic>
        <p:nvPicPr>
          <p:cNvPr id="3" name="Content Placeholder 2">
            <a:extLst>
              <a:ext uri="{FF2B5EF4-FFF2-40B4-BE49-F238E27FC236}">
                <a16:creationId xmlns:a16="http://schemas.microsoft.com/office/drawing/2014/main" id="{94DE60BB-17F9-ABE7-D70A-8D956E7ED17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l="9968" b="59856"/>
          <a:stretch/>
        </p:blipFill>
        <p:spPr>
          <a:xfrm>
            <a:off x="611559" y="1707654"/>
            <a:ext cx="3258119" cy="2880320"/>
          </a:xfr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24F4C11-7093-9104-F177-BEF4137CBA7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9700" b="8879"/>
          <a:stretch/>
        </p:blipFill>
        <p:spPr>
          <a:xfrm>
            <a:off x="5004048" y="1635646"/>
            <a:ext cx="3351685" cy="2952328"/>
          </a:xfrm>
          <a:prstGeom prst="rect">
            <a:avLst/>
          </a:prstGeom>
        </p:spPr>
      </p:pic>
      <p:sp>
        <p:nvSpPr>
          <p:cNvPr id="8" name="Arrow: Right 7">
            <a:extLst>
              <a:ext uri="{FF2B5EF4-FFF2-40B4-BE49-F238E27FC236}">
                <a16:creationId xmlns:a16="http://schemas.microsoft.com/office/drawing/2014/main" id="{45D0E5E9-C6E2-9668-EC00-8067802196A9}"/>
              </a:ext>
            </a:extLst>
          </p:cNvPr>
          <p:cNvSpPr/>
          <p:nvPr/>
        </p:nvSpPr>
        <p:spPr bwMode="auto">
          <a:xfrm>
            <a:off x="3905683" y="3147814"/>
            <a:ext cx="702321" cy="288032"/>
          </a:xfrm>
          <a:prstGeom prst="rightArrow">
            <a:avLst/>
          </a:prstGeom>
          <a:solidFill>
            <a:srgbClr val="00206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E58E96-824C-1B37-B827-13FE1BC3B8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23478"/>
            <a:ext cx="4895850" cy="857250"/>
          </a:xfrm>
        </p:spPr>
        <p:txBody>
          <a:bodyPr/>
          <a:lstStyle/>
          <a:p>
            <a:r>
              <a:rPr lang="en-GB" dirty="0"/>
              <a:t>Supervised Learning</a:t>
            </a:r>
            <a:br>
              <a:rPr lang="en-GB" dirty="0"/>
            </a:br>
            <a:r>
              <a:rPr lang="en-GB" dirty="0"/>
              <a:t>- Predicting ‘the future’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94C2415-04BF-C0CA-2A39-0E33460C33A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l="7824" t="1349" b="9148"/>
          <a:stretch/>
        </p:blipFill>
        <p:spPr>
          <a:xfrm>
            <a:off x="2627090" y="1347614"/>
            <a:ext cx="3385070" cy="3313062"/>
          </a:xfr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9DC05839-3743-31EE-77E7-3F77C48B8A68}"/>
              </a:ext>
            </a:extLst>
          </p:cNvPr>
          <p:cNvSpPr/>
          <p:nvPr/>
        </p:nvSpPr>
        <p:spPr bwMode="auto">
          <a:xfrm>
            <a:off x="4860032" y="4587974"/>
            <a:ext cx="145405" cy="145405"/>
          </a:xfrm>
          <a:prstGeom prst="ellipse">
            <a:avLst/>
          </a:prstGeom>
          <a:solidFill>
            <a:srgbClr val="00B05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F3F35A98-D7C4-A454-153B-2C7CE7277A41}"/>
              </a:ext>
            </a:extLst>
          </p:cNvPr>
          <p:cNvCxnSpPr>
            <a:cxnSpLocks/>
          </p:cNvCxnSpPr>
          <p:nvPr/>
        </p:nvCxnSpPr>
        <p:spPr bwMode="auto">
          <a:xfrm flipV="1">
            <a:off x="4932734" y="2283718"/>
            <a:ext cx="0" cy="2376958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00B05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EAB9A1DE-7BDB-EE5D-5439-9B8CB946E2C7}"/>
              </a:ext>
            </a:extLst>
          </p:cNvPr>
          <p:cNvCxnSpPr>
            <a:cxnSpLocks/>
          </p:cNvCxnSpPr>
          <p:nvPr/>
        </p:nvCxnSpPr>
        <p:spPr bwMode="auto">
          <a:xfrm flipH="1">
            <a:off x="2627090" y="2310140"/>
            <a:ext cx="2304950" cy="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00B05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44358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FB76CE-9130-95A6-AE70-1C19AA5F85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4" y="130324"/>
            <a:ext cx="6625431" cy="857250"/>
          </a:xfrm>
        </p:spPr>
        <p:txBody>
          <a:bodyPr/>
          <a:lstStyle/>
          <a:p>
            <a:r>
              <a:rPr lang="en-GB" dirty="0"/>
              <a:t>GPT (Other models are available)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2B0411E-44F5-AC7D-50C2-CEF249CF496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331640" y="1131590"/>
            <a:ext cx="6294874" cy="3881586"/>
          </a:xfrm>
        </p:spPr>
      </p:pic>
    </p:spTree>
    <p:extLst>
      <p:ext uri="{BB962C8B-B14F-4D97-AF65-F5344CB8AC3E}">
        <p14:creationId xmlns:p14="http://schemas.microsoft.com/office/powerpoint/2010/main" val="9718572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FB76CE-9130-95A6-AE70-1C19AA5F85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4" y="130324"/>
            <a:ext cx="6625431" cy="857250"/>
          </a:xfrm>
        </p:spPr>
        <p:txBody>
          <a:bodyPr/>
          <a:lstStyle/>
          <a:p>
            <a:r>
              <a:rPr lang="en-GB" dirty="0"/>
              <a:t>GPT (Other models are available)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5D2F23E5-6DBE-2660-3E05-C52F472A84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528" y="1196752"/>
            <a:ext cx="8226168" cy="3816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•"/>
              <a:defRPr sz="2400">
                <a:solidFill>
                  <a:srgbClr val="262626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–"/>
              <a:defRPr sz="2200">
                <a:solidFill>
                  <a:srgbClr val="262626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•"/>
              <a:defRPr sz="2000">
                <a:solidFill>
                  <a:srgbClr val="262626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–"/>
              <a:defRPr>
                <a:solidFill>
                  <a:srgbClr val="262626"/>
                </a:solidFill>
                <a:latin typeface="+mn-lt"/>
                <a:ea typeface="ＭＳ Ｐゴシック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»"/>
              <a:defRPr sz="1600">
                <a:solidFill>
                  <a:srgbClr val="262626"/>
                </a:solidFill>
                <a:latin typeface="+mn-lt"/>
                <a:ea typeface="ＭＳ Ｐゴシック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kern="0" dirty="0">
                <a:ea typeface="ＭＳ Ｐゴシック" pitchFamily="34" charset="-128"/>
              </a:rPr>
              <a:t>Combination of lots of different models</a:t>
            </a:r>
          </a:p>
          <a:p>
            <a:pPr lvl="1"/>
            <a:r>
              <a:rPr lang="en-GB" kern="0" dirty="0">
                <a:ea typeface="ＭＳ Ｐゴシック" pitchFamily="34" charset="-128"/>
              </a:rPr>
              <a:t>Proprietary so we don’t know exactly</a:t>
            </a:r>
          </a:p>
          <a:p>
            <a:pPr lvl="1"/>
            <a:r>
              <a:rPr lang="en-GB" kern="0" dirty="0">
                <a:ea typeface="ＭＳ Ｐゴシック" pitchFamily="34" charset="-128"/>
              </a:rPr>
              <a:t>Most recent iteration is GPT4</a:t>
            </a:r>
            <a:br>
              <a:rPr lang="en-GB" sz="2000" kern="0" dirty="0">
                <a:ea typeface="ＭＳ Ｐゴシック" pitchFamily="34" charset="-128"/>
              </a:rPr>
            </a:br>
            <a:endParaRPr lang="en-GB" sz="2000" kern="0" dirty="0">
              <a:ea typeface="ＭＳ Ｐゴシック" pitchFamily="34" charset="-128"/>
            </a:endParaRPr>
          </a:p>
          <a:p>
            <a:r>
              <a:rPr lang="en-GB" kern="0" dirty="0">
                <a:ea typeface="ＭＳ Ｐゴシック" pitchFamily="34" charset="-128"/>
              </a:rPr>
              <a:t>Two access routes:</a:t>
            </a:r>
          </a:p>
          <a:p>
            <a:pPr lvl="1"/>
            <a:r>
              <a:rPr lang="en-GB" kern="0" dirty="0">
                <a:ea typeface="ＭＳ Ｐゴシック" pitchFamily="34" charset="-128"/>
              </a:rPr>
              <a:t>Web interface (</a:t>
            </a:r>
            <a:r>
              <a:rPr lang="en-GB" kern="0" dirty="0" err="1">
                <a:ea typeface="ＭＳ Ｐゴシック" pitchFamily="34" charset="-128"/>
              </a:rPr>
              <a:t>ChatGPT</a:t>
            </a:r>
            <a:r>
              <a:rPr lang="en-GB" kern="0" dirty="0">
                <a:ea typeface="ＭＳ Ｐゴシック" pitchFamily="34" charset="-128"/>
              </a:rPr>
              <a:t>)</a:t>
            </a:r>
          </a:p>
          <a:p>
            <a:pPr lvl="1"/>
            <a:r>
              <a:rPr lang="en-GB" kern="0" dirty="0">
                <a:ea typeface="ＭＳ Ｐゴシック" pitchFamily="34" charset="-128"/>
              </a:rPr>
              <a:t>API</a:t>
            </a:r>
          </a:p>
        </p:txBody>
      </p:sp>
    </p:spTree>
    <p:extLst>
      <p:ext uri="{BB962C8B-B14F-4D97-AF65-F5344CB8AC3E}">
        <p14:creationId xmlns:p14="http://schemas.microsoft.com/office/powerpoint/2010/main" val="12982789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E9D360-6D44-F7C1-DFF6-7AA9A908E5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Step Change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34493B-C416-CEC0-AB02-6AF53C6177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347614"/>
            <a:ext cx="8642350" cy="3357563"/>
          </a:xfrm>
        </p:spPr>
        <p:txBody>
          <a:bodyPr/>
          <a:lstStyle/>
          <a:p>
            <a:r>
              <a:rPr lang="en-GB" dirty="0"/>
              <a:t>Democratisation of AI</a:t>
            </a:r>
          </a:p>
          <a:p>
            <a:pPr lvl="1"/>
            <a:r>
              <a:rPr lang="en-GB" dirty="0"/>
              <a:t>No longer need dedicated expertise and data to build fundamental models</a:t>
            </a:r>
          </a:p>
          <a:p>
            <a:pPr lvl="1"/>
            <a:endParaRPr lang="en-GB" dirty="0"/>
          </a:p>
          <a:p>
            <a:r>
              <a:rPr lang="en-GB" dirty="0"/>
              <a:t>Boom in services based on these models:</a:t>
            </a:r>
          </a:p>
          <a:p>
            <a:pPr lvl="1"/>
            <a:r>
              <a:rPr lang="en-GB" dirty="0"/>
              <a:t>Search engine optimisation</a:t>
            </a:r>
          </a:p>
          <a:p>
            <a:pPr lvl="1"/>
            <a:r>
              <a:rPr lang="en-GB" dirty="0"/>
              <a:t>Client onboarding</a:t>
            </a:r>
          </a:p>
          <a:p>
            <a:pPr lvl="1"/>
            <a:r>
              <a:rPr lang="en-GB" dirty="0"/>
              <a:t>Smart contracts</a:t>
            </a:r>
          </a:p>
          <a:p>
            <a:pPr lvl="1"/>
            <a:r>
              <a:rPr lang="en-GB" dirty="0"/>
              <a:t>Etc…</a:t>
            </a:r>
          </a:p>
        </p:txBody>
      </p:sp>
    </p:spTree>
    <p:extLst>
      <p:ext uri="{BB962C8B-B14F-4D97-AF65-F5344CB8AC3E}">
        <p14:creationId xmlns:p14="http://schemas.microsoft.com/office/powerpoint/2010/main" val="10085896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EAE135-5775-DF36-69F8-46C7A06152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Democratisation of AI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2E2A4F-0377-596B-6433-51DBF9592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203599"/>
            <a:ext cx="8642350" cy="607984"/>
          </a:xfrm>
        </p:spPr>
        <p:txBody>
          <a:bodyPr/>
          <a:lstStyle/>
          <a:p>
            <a:pPr marL="0" indent="0">
              <a:buNone/>
            </a:pPr>
            <a:r>
              <a:rPr lang="en-GB" sz="2000" dirty="0"/>
              <a:t>Exaggerates existing opportunities and threats of AI and machine learning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EC02832-5996-3CF6-DFF6-E6B4BD95458E}"/>
              </a:ext>
            </a:extLst>
          </p:cNvPr>
          <p:cNvSpPr txBox="1">
            <a:spLocks/>
          </p:cNvSpPr>
          <p:nvPr/>
        </p:nvSpPr>
        <p:spPr bwMode="auto">
          <a:xfrm>
            <a:off x="107504" y="2211710"/>
            <a:ext cx="4464496" cy="27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•"/>
              <a:defRPr sz="2400">
                <a:solidFill>
                  <a:srgbClr val="262626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–"/>
              <a:defRPr sz="2200">
                <a:solidFill>
                  <a:srgbClr val="262626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•"/>
              <a:defRPr sz="2000">
                <a:solidFill>
                  <a:srgbClr val="262626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–"/>
              <a:defRPr>
                <a:solidFill>
                  <a:srgbClr val="262626"/>
                </a:solidFill>
                <a:latin typeface="+mn-lt"/>
                <a:ea typeface="ＭＳ Ｐゴシック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»"/>
              <a:defRPr sz="1600">
                <a:solidFill>
                  <a:srgbClr val="262626"/>
                </a:solidFill>
                <a:latin typeface="+mn-lt"/>
                <a:ea typeface="ＭＳ Ｐゴシック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sz="2000" kern="0" dirty="0"/>
              <a:t>Enables new and innovative solutions/products</a:t>
            </a:r>
          </a:p>
          <a:p>
            <a:r>
              <a:rPr lang="en-GB" sz="2000" kern="0" dirty="0"/>
              <a:t>Automation</a:t>
            </a:r>
          </a:p>
          <a:p>
            <a:r>
              <a:rPr lang="en-GB" sz="2000" kern="0" dirty="0"/>
              <a:t>Speed</a:t>
            </a:r>
          </a:p>
          <a:p>
            <a:r>
              <a:rPr lang="en-GB" sz="2000" kern="0" dirty="0"/>
              <a:t>Accuracy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E9961E5-969B-A1CC-80AC-47CDE34A10BC}"/>
              </a:ext>
            </a:extLst>
          </p:cNvPr>
          <p:cNvSpPr txBox="1">
            <a:spLocks/>
          </p:cNvSpPr>
          <p:nvPr/>
        </p:nvSpPr>
        <p:spPr bwMode="auto">
          <a:xfrm>
            <a:off x="4572000" y="2211709"/>
            <a:ext cx="4464496" cy="27365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•"/>
              <a:defRPr sz="2400">
                <a:solidFill>
                  <a:srgbClr val="262626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–"/>
              <a:defRPr sz="2200">
                <a:solidFill>
                  <a:srgbClr val="262626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•"/>
              <a:defRPr sz="2000">
                <a:solidFill>
                  <a:srgbClr val="262626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–"/>
              <a:defRPr>
                <a:solidFill>
                  <a:srgbClr val="262626"/>
                </a:solidFill>
                <a:latin typeface="+mn-lt"/>
                <a:ea typeface="ＭＳ Ｐゴシック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»"/>
              <a:defRPr sz="1600">
                <a:solidFill>
                  <a:srgbClr val="262626"/>
                </a:solidFill>
                <a:latin typeface="+mn-lt"/>
                <a:ea typeface="ＭＳ Ｐゴシック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sz="2000" kern="0" dirty="0"/>
              <a:t>‘Garbage in Garbage out’</a:t>
            </a:r>
          </a:p>
          <a:p>
            <a:pPr lvl="1"/>
            <a:r>
              <a:rPr lang="en-GB" sz="1800" kern="0" dirty="0"/>
              <a:t>Bias</a:t>
            </a:r>
          </a:p>
          <a:p>
            <a:pPr lvl="1"/>
            <a:r>
              <a:rPr lang="en-GB" sz="1800" kern="0" dirty="0"/>
              <a:t>Difficult to interrogate</a:t>
            </a:r>
          </a:p>
          <a:p>
            <a:r>
              <a:rPr lang="en-GB" sz="2000" kern="0" dirty="0"/>
              <a:t>Poor general understanding</a:t>
            </a:r>
          </a:p>
          <a:p>
            <a:pPr lvl="1"/>
            <a:r>
              <a:rPr lang="en-GB" sz="1800" kern="0" dirty="0"/>
              <a:t>‘Computer says no’</a:t>
            </a:r>
          </a:p>
          <a:p>
            <a:r>
              <a:rPr lang="en-GB" sz="2000" kern="0" dirty="0"/>
              <a:t>No generally accepted ethics or regulation</a:t>
            </a:r>
          </a:p>
          <a:p>
            <a:pPr lvl="1"/>
            <a:r>
              <a:rPr lang="en-GB" sz="1800" kern="0" dirty="0"/>
              <a:t>Deep fakes</a:t>
            </a:r>
          </a:p>
        </p:txBody>
      </p:sp>
      <p:pic>
        <p:nvPicPr>
          <p:cNvPr id="11" name="Graphic 10" descr="Badge Cross outline">
            <a:extLst>
              <a:ext uri="{FF2B5EF4-FFF2-40B4-BE49-F238E27FC236}">
                <a16:creationId xmlns:a16="http://schemas.microsoft.com/office/drawing/2014/main" id="{B7AA276B-60B4-7871-1A07-819666CDDB6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139062" y="1692525"/>
            <a:ext cx="513248" cy="513248"/>
          </a:xfrm>
          <a:prstGeom prst="rect">
            <a:avLst/>
          </a:prstGeom>
        </p:spPr>
      </p:pic>
      <p:pic>
        <p:nvPicPr>
          <p:cNvPr id="13" name="Graphic 12" descr="Badge Tick outline">
            <a:extLst>
              <a:ext uri="{FF2B5EF4-FFF2-40B4-BE49-F238E27FC236}">
                <a16:creationId xmlns:a16="http://schemas.microsoft.com/office/drawing/2014/main" id="{42692D77-676E-EBE0-820C-47F14C25B43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475656" y="1692525"/>
            <a:ext cx="513248" cy="513248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DBADC6A-EFFC-0550-FB19-C0E0A265212C}"/>
              </a:ext>
            </a:extLst>
          </p:cNvPr>
          <p:cNvSpPr/>
          <p:nvPr/>
        </p:nvSpPr>
        <p:spPr bwMode="auto">
          <a:xfrm>
            <a:off x="0" y="1630681"/>
            <a:ext cx="4289996" cy="3512819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15" name="Picture 2">
            <a:extLst>
              <a:ext uri="{FF2B5EF4-FFF2-40B4-BE49-F238E27FC236}">
                <a16:creationId xmlns:a16="http://schemas.microsoft.com/office/drawing/2014/main" id="{F52082B6-0B2E-0614-8B53-A5AFD622FA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554" y="1683140"/>
            <a:ext cx="2611899" cy="3264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438650C9-A064-3E53-D802-2701A5CAD8EF}"/>
              </a:ext>
            </a:extLst>
          </p:cNvPr>
          <p:cNvSpPr/>
          <p:nvPr/>
        </p:nvSpPr>
        <p:spPr bwMode="auto">
          <a:xfrm>
            <a:off x="4593029" y="1540729"/>
            <a:ext cx="4289996" cy="3512819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002D8C19-A023-8911-C461-BDB02429A921}"/>
              </a:ext>
            </a:extLst>
          </p:cNvPr>
          <p:cNvSpPr txBox="1">
            <a:spLocks/>
          </p:cNvSpPr>
          <p:nvPr/>
        </p:nvSpPr>
        <p:spPr bwMode="auto">
          <a:xfrm>
            <a:off x="2411760" y="2436198"/>
            <a:ext cx="4320480" cy="950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•"/>
              <a:defRPr sz="2400">
                <a:solidFill>
                  <a:srgbClr val="262626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–"/>
              <a:defRPr sz="2200">
                <a:solidFill>
                  <a:srgbClr val="262626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•"/>
              <a:defRPr sz="2000">
                <a:solidFill>
                  <a:srgbClr val="262626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–"/>
              <a:defRPr>
                <a:solidFill>
                  <a:srgbClr val="262626"/>
                </a:solidFill>
                <a:latin typeface="+mn-lt"/>
                <a:ea typeface="ＭＳ Ｐゴシック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»"/>
              <a:defRPr sz="1600">
                <a:solidFill>
                  <a:srgbClr val="262626"/>
                </a:solidFill>
                <a:latin typeface="+mn-lt"/>
                <a:ea typeface="ＭＳ Ｐゴシック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Tx/>
              <a:buNone/>
            </a:pPr>
            <a:r>
              <a:rPr lang="en-GB" sz="2200" kern="0" dirty="0">
                <a:solidFill>
                  <a:schemeClr val="tx1"/>
                </a:solidFill>
              </a:rPr>
              <a:t>Both incredibly scary and incredibly exciting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B36B517-8464-69E7-ED39-A73046EC746B}"/>
              </a:ext>
            </a:extLst>
          </p:cNvPr>
          <p:cNvSpPr txBox="1"/>
          <p:nvPr/>
        </p:nvSpPr>
        <p:spPr>
          <a:xfrm>
            <a:off x="860835" y="4741583"/>
            <a:ext cx="156042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800" dirty="0">
                <a:solidFill>
                  <a:schemeClr val="bg1"/>
                </a:solidFill>
              </a:rPr>
              <a:t>Credit: Generated by AI</a:t>
            </a:r>
          </a:p>
        </p:txBody>
      </p:sp>
    </p:spTree>
    <p:extLst>
      <p:ext uri="{BB962C8B-B14F-4D97-AF65-F5344CB8AC3E}">
        <p14:creationId xmlns:p14="http://schemas.microsoft.com/office/powerpoint/2010/main" val="4279827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3FFA2C7F-83D0-40C6-A5BB-13E7A21FB118}" vid="{18DC078C-FCAF-4458-A6E5-E8AA0338CCE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CF0490655411B43A71EDA89C5C8EC2F" ma:contentTypeVersion="14" ma:contentTypeDescription="Create a new document." ma:contentTypeScope="" ma:versionID="08270ccba8ef1629690c1111c0fd2bf1">
  <xsd:schema xmlns:xsd="http://www.w3.org/2001/XMLSchema" xmlns:xs="http://www.w3.org/2001/XMLSchema" xmlns:p="http://schemas.microsoft.com/office/2006/metadata/properties" xmlns:ns3="89bfdd3c-0da7-4a4f-ac47-af96338c1fc2" xmlns:ns4="0db26f01-a7df-4c8a-b870-1e84f5a8c365" targetNamespace="http://schemas.microsoft.com/office/2006/metadata/properties" ma:root="true" ma:fieldsID="d9e0c73f81848d09eeedd56da23c4136" ns3:_="" ns4:_="">
    <xsd:import namespace="89bfdd3c-0da7-4a4f-ac47-af96338c1fc2"/>
    <xsd:import namespace="0db26f01-a7df-4c8a-b870-1e84f5a8c36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9bfdd3c-0da7-4a4f-ac47-af96338c1fc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b26f01-a7df-4c8a-b870-1e84f5a8c365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89bfdd3c-0da7-4a4f-ac47-af96338c1fc2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E4A90F0-4B70-4E64-9257-19CEA4E14CE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9bfdd3c-0da7-4a4f-ac47-af96338c1fc2"/>
    <ds:schemaRef ds:uri="0db26f01-a7df-4c8a-b870-1e84f5a8c36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9FDBC6C-749E-4946-9C0C-273D4E9FDBFF}">
  <ds:schemaRefs>
    <ds:schemaRef ds:uri="http://purl.org/dc/terms/"/>
    <ds:schemaRef ds:uri="http://schemas.openxmlformats.org/package/2006/metadata/core-properties"/>
    <ds:schemaRef ds:uri="http://purl.org/dc/dcmitype/"/>
    <ds:schemaRef ds:uri="89bfdd3c-0da7-4a4f-ac47-af96338c1fc2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0db26f01-a7df-4c8a-b870-1e84f5a8c365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6FE692FC-FDE8-4CD6-9F29-20052278EA7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SRA template</Template>
  <TotalTime>4553</TotalTime>
  <Words>206</Words>
  <Application>Microsoft Office PowerPoint</Application>
  <PresentationFormat>On-screen Show (16:9)</PresentationFormat>
  <Paragraphs>51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Default Design</vt:lpstr>
      <vt:lpstr>What is AI?</vt:lpstr>
      <vt:lpstr>What is Artificial Intelligence?</vt:lpstr>
      <vt:lpstr>Unsupervised Learning - Looking for patterns</vt:lpstr>
      <vt:lpstr>Supervised Learning - Predicting ‘the future’</vt:lpstr>
      <vt:lpstr>GPT (Other models are available)</vt:lpstr>
      <vt:lpstr>GPT (Other models are available)</vt:lpstr>
      <vt:lpstr>The Step Change</vt:lpstr>
      <vt:lpstr>Democratisation of AI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Artificial Intelligence</dc:title>
  <dc:creator>Solicitors Regulatiuon Authority (SRA)</dc:creator>
  <cp:lastModifiedBy>Matthew Maidment</cp:lastModifiedBy>
  <cp:revision>19</cp:revision>
  <dcterms:created xsi:type="dcterms:W3CDTF">2023-03-21T09:54:55Z</dcterms:created>
  <dcterms:modified xsi:type="dcterms:W3CDTF">2023-07-05T08:01:57Z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0143640-2c58-497f-98bf-5d03ac8b8df5_Enabled">
    <vt:lpwstr>true</vt:lpwstr>
  </property>
  <property fmtid="{D5CDD505-2E9C-101B-9397-08002B2CF9AE}" pid="3" name="MSIP_Label_d0143640-2c58-497f-98bf-5d03ac8b8df5_SetDate">
    <vt:lpwstr>2023-03-24T14:21:03Z</vt:lpwstr>
  </property>
  <property fmtid="{D5CDD505-2E9C-101B-9397-08002B2CF9AE}" pid="4" name="MSIP_Label_d0143640-2c58-497f-98bf-5d03ac8b8df5_Method">
    <vt:lpwstr>Standard</vt:lpwstr>
  </property>
  <property fmtid="{D5CDD505-2E9C-101B-9397-08002B2CF9AE}" pid="5" name="MSIP_Label_d0143640-2c58-497f-98bf-5d03ac8b8df5_Name">
    <vt:lpwstr>General</vt:lpwstr>
  </property>
  <property fmtid="{D5CDD505-2E9C-101B-9397-08002B2CF9AE}" pid="6" name="MSIP_Label_d0143640-2c58-497f-98bf-5d03ac8b8df5_SiteId">
    <vt:lpwstr>adecc3d0-610d-4060-a865-615f7f48c411</vt:lpwstr>
  </property>
  <property fmtid="{D5CDD505-2E9C-101B-9397-08002B2CF9AE}" pid="7" name="MSIP_Label_d0143640-2c58-497f-98bf-5d03ac8b8df5_ActionId">
    <vt:lpwstr>47cbc32f-9b3a-4655-a0f4-5265822532dc</vt:lpwstr>
  </property>
  <property fmtid="{D5CDD505-2E9C-101B-9397-08002B2CF9AE}" pid="8" name="MSIP_Label_d0143640-2c58-497f-98bf-5d03ac8b8df5_ContentBits">
    <vt:lpwstr>1</vt:lpwstr>
  </property>
  <property fmtid="{D5CDD505-2E9C-101B-9397-08002B2CF9AE}" pid="9" name="ClassificationContentMarkingHeaderLocations">
    <vt:lpwstr>Default Design:4</vt:lpwstr>
  </property>
  <property fmtid="{D5CDD505-2E9C-101B-9397-08002B2CF9AE}" pid="10" name="ClassificationContentMarkingHeaderText">
    <vt:lpwstr>Sensitivity: General</vt:lpwstr>
  </property>
  <property fmtid="{D5CDD505-2E9C-101B-9397-08002B2CF9AE}" pid="11" name="ContentTypeId">
    <vt:lpwstr>0x0101003CF0490655411B43A71EDA89C5C8EC2F</vt:lpwstr>
  </property>
</Properties>
</file>