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77" r:id="rId3"/>
    <p:sldId id="266" r:id="rId4"/>
    <p:sldId id="271" r:id="rId5"/>
    <p:sldId id="272" r:id="rId6"/>
    <p:sldId id="273" r:id="rId7"/>
    <p:sldId id="274" r:id="rId8"/>
    <p:sldId id="275" r:id="rId9"/>
    <p:sldId id="276" r:id="rId10"/>
    <p:sldId id="278" r:id="rId11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82" autoAdjust="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5C99B-2F3B-4E8A-9D34-F0B3E0BD4988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E2CAF-41EE-4E18-8571-119BDC7DA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61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42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89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608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25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3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278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84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088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06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EE2CAF-41EE-4E18-8571-119BDC7DA06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649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.org.uk/client-risk-assessment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31640" y="1268306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Anti-money laundering: client/matter risk assessments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643758"/>
            <a:ext cx="7920880" cy="1314450"/>
          </a:xfrm>
        </p:spPr>
        <p:txBody>
          <a:bodyPr/>
          <a:lstStyle/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Declan Brown, AML Regulatory Manager</a:t>
            </a:r>
          </a:p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Michelle Clement, AML Regulatory Manager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E804C-1009-A08C-09F0-2A59FC6C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3590E-CDA9-BECB-C21D-5EEB77DF1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Client and matter risk assessment guidance: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sra.org.uk/client-risk-assessments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0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BE6B4-C73A-2AC4-A2A7-E6FB770C6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6841455" cy="720303"/>
          </a:xfrm>
        </p:spPr>
        <p:txBody>
          <a:bodyPr/>
          <a:lstStyle/>
          <a:p>
            <a:r>
              <a:rPr lang="en-GB" dirty="0"/>
              <a:t>Client and matter risk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E2817-56FD-1CB5-755D-3410EE877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75606"/>
            <a:ext cx="8642350" cy="3357563"/>
          </a:xfrm>
        </p:spPr>
        <p:txBody>
          <a:bodyPr/>
          <a:lstStyle/>
          <a:p>
            <a:r>
              <a:rPr lang="en-GB" dirty="0"/>
              <a:t>SRA template</a:t>
            </a:r>
            <a:br>
              <a:rPr lang="en-GB" dirty="0"/>
            </a:br>
            <a:endParaRPr lang="en-GB" dirty="0"/>
          </a:p>
          <a:p>
            <a:r>
              <a:rPr lang="en-GB" dirty="0"/>
              <a:t>SRA guidance</a:t>
            </a:r>
            <a:br>
              <a:rPr lang="en-GB" dirty="0"/>
            </a:br>
            <a:endParaRPr lang="en-GB" dirty="0"/>
          </a:p>
          <a:p>
            <a:r>
              <a:rPr lang="en-GB" dirty="0"/>
              <a:t>Webinars</a:t>
            </a:r>
            <a:br>
              <a:rPr lang="en-GB" dirty="0"/>
            </a:br>
            <a:endParaRPr lang="en-GB" dirty="0"/>
          </a:p>
          <a:p>
            <a:r>
              <a:rPr lang="en-GB" dirty="0"/>
              <a:t>Warning notice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45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329287" cy="857250"/>
          </a:xfrm>
        </p:spPr>
        <p:txBody>
          <a:bodyPr/>
          <a:lstStyle/>
          <a:p>
            <a:r>
              <a:rPr lang="en-GB" b="1" dirty="0"/>
              <a:t>Why is it important?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83E539-C9BD-B06E-9406-A7FB097B9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750" y="3003799"/>
            <a:ext cx="1557698" cy="172154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B8B2CF-FA4C-B153-F297-ACEFF1E5FA9D}"/>
              </a:ext>
            </a:extLst>
          </p:cNvPr>
          <p:cNvSpPr txBox="1">
            <a:spLocks/>
          </p:cNvSpPr>
          <p:nvPr/>
        </p:nvSpPr>
        <p:spPr bwMode="auto">
          <a:xfrm>
            <a:off x="395536" y="1275606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GB" kern="0">
                <a:ea typeface="ＭＳ Ｐゴシック" pitchFamily="34" charset="-128"/>
              </a:rPr>
              <a:t>Regulatory requirement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sz="1200" kern="0">
              <a:ea typeface="ＭＳ Ｐゴシック" pitchFamily="34" charset="-128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kern="0">
                <a:ea typeface="ＭＳ Ｐゴシック" pitchFamily="34" charset="-128"/>
              </a:rPr>
              <a:t>Decide whether to accept instructions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sz="1200" kern="0">
              <a:ea typeface="ＭＳ Ｐゴシック" pitchFamily="34" charset="-128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kern="0">
                <a:ea typeface="ＭＳ Ｐゴシック" pitchFamily="34" charset="-128"/>
              </a:rPr>
              <a:t>Decide level of client due diligence required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sz="1200" kern="0">
              <a:ea typeface="ＭＳ Ｐゴシック" pitchFamily="34" charset="-128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kern="0">
                <a:ea typeface="ＭＳ Ｐゴシック" pitchFamily="34" charset="-128"/>
              </a:rPr>
              <a:t>Promote good business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GB" sz="1200" kern="0">
              <a:ea typeface="ＭＳ Ｐゴシック" pitchFamily="34" charset="-128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GB" kern="0">
                <a:ea typeface="ＭＳ Ｐゴシック" pitchFamily="34" charset="-128"/>
              </a:rPr>
              <a:t>Financial sanctions risks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GB" ker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88829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E547-55AB-2DBF-94FF-22808D3C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year on!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61FE5AD-5EC1-BE65-B4F3-E8836F37B9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213181"/>
              </p:ext>
            </p:extLst>
          </p:nvPr>
        </p:nvGraphicFramePr>
        <p:xfrm>
          <a:off x="250825" y="1419224"/>
          <a:ext cx="8642349" cy="2544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783">
                  <a:extLst>
                    <a:ext uri="{9D8B030D-6E8A-4147-A177-3AD203B41FA5}">
                      <a16:colId xmlns:a16="http://schemas.microsoft.com/office/drawing/2014/main" val="4284295531"/>
                    </a:ext>
                  </a:extLst>
                </a:gridCol>
                <a:gridCol w="2880783">
                  <a:extLst>
                    <a:ext uri="{9D8B030D-6E8A-4147-A177-3AD203B41FA5}">
                      <a16:colId xmlns:a16="http://schemas.microsoft.com/office/drawing/2014/main" val="3892505692"/>
                    </a:ext>
                  </a:extLst>
                </a:gridCol>
                <a:gridCol w="2880783">
                  <a:extLst>
                    <a:ext uri="{9D8B030D-6E8A-4147-A177-3AD203B41FA5}">
                      <a16:colId xmlns:a16="http://schemas.microsoft.com/office/drawing/2014/main" val="898091705"/>
                    </a:ext>
                  </a:extLst>
                </a:gridCol>
              </a:tblGrid>
              <a:tr h="576462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2022 -2023 </a:t>
                      </a:r>
                    </a:p>
                  </a:txBody>
                  <a:tcPr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2023 - 2024</a:t>
                      </a:r>
                    </a:p>
                  </a:txBody>
                  <a:tcPr>
                    <a:solidFill>
                      <a:srgbClr val="B500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156090"/>
                  </a:ext>
                </a:extLst>
              </a:tr>
              <a:tr h="98424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Missing on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31989"/>
                  </a:ext>
                </a:extLst>
              </a:tr>
              <a:tr h="98424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037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7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299A7-F775-F336-2F54-836A1C50A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Good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FABDD-15C5-C369-9B8E-6671A3ACD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099" y="1203598"/>
            <a:ext cx="8642350" cy="3357563"/>
          </a:xfrm>
        </p:spPr>
        <p:txBody>
          <a:bodyPr/>
          <a:lstStyle/>
          <a:p>
            <a:r>
              <a:rPr lang="en-GB" sz="2200" dirty="0"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ets out factors fee earners must consider when assessing client or matter risk</a:t>
            </a:r>
            <a:b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2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Client and matter risk assessments (CMRA) forms that were tailored to the firm’s risk exposure</a:t>
            </a:r>
            <a:b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2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CMRAs were reviewed</a:t>
            </a:r>
            <a:r>
              <a:rPr lang="en-GB" sz="2200" dirty="0">
                <a:latin typeface="Arial" panose="020B0604020202020204" pitchFamily="34" charset="0"/>
                <a:ea typeface="Times New Roman" panose="02020603050405020304" pitchFamily="18" charset="0"/>
              </a:rPr>
              <a:t> reactively </a:t>
            </a:r>
            <a:br>
              <a:rPr lang="en-GB" sz="22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2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2200" dirty="0"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GB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ollaborative effort by fee earners and risk teams to assess risk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5805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B513-1F66-02E1-F3DD-0DE034E47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70266-4D2D-FF76-31B4-2E1CA5BF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you expect to see the same risk level allocated to an area of work on the firm-wide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isk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ssessment (FWRA), duplicated on a client and matter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a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ssessment?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example, conveyancing is 'high' on the FWRA, but the matter is regarded as 'medium', or should they both be 'high’?</a:t>
            </a:r>
          </a:p>
          <a:p>
            <a:endParaRPr lang="en-GB" sz="18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800" i="1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15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99ADF-A502-1A28-B07F-31BE6EF12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5BAC6-5BE9-1081-5660-D08CBDF1D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am I required to do a client and matter risk assessment?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Is it absolutely required to have a formal document to show compliance? My files confirm source of funds, ID etc.</a:t>
            </a:r>
          </a:p>
          <a:p>
            <a:pPr marL="0" indent="0" algn="ctr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3578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F0F26-5BCF-CB88-632E-E1B7E450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22891-6F40-01D3-E850-8ABD0E7DF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75606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you expect to see a risk assessment for each client, separate to the risk assessments for each matter? Or can the matter risk assessment incorporate an assessment of the client risk?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091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02356-A25A-0A23-031F-BE6ED6EA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85DBD-F1F5-6A95-2EDA-290F7E9E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there is a suspicion around a client/matter do you expect to see details noted on CMRAs, for example, reports made to the MLRO/NCA?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821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</TotalTime>
  <Words>323</Words>
  <Application>Microsoft Office PowerPoint</Application>
  <PresentationFormat>On-screen Show (16:9)</PresentationFormat>
  <Paragraphs>59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Default Design</vt:lpstr>
      <vt:lpstr>Anti-money laundering: client/matter risk assessments</vt:lpstr>
      <vt:lpstr>Client and matter risk assessments</vt:lpstr>
      <vt:lpstr>Why is it important?</vt:lpstr>
      <vt:lpstr>A year on! </vt:lpstr>
      <vt:lpstr>Good practice</vt:lpstr>
      <vt:lpstr>FAQs</vt:lpstr>
      <vt:lpstr>FAQs</vt:lpstr>
      <vt:lpstr>FAQs</vt:lpstr>
      <vt:lpstr>FAQs</vt:lpstr>
      <vt:lpstr>Further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 client matter risk assessments</dc:title>
  <dc:creator>Solicitors Regulation Authority (SRA)</dc:creator>
  <cp:lastModifiedBy>Matthew Maidment</cp:lastModifiedBy>
  <cp:revision>62</cp:revision>
  <dcterms:created xsi:type="dcterms:W3CDTF">2002-05-21T16:15:24Z</dcterms:created>
  <dcterms:modified xsi:type="dcterms:W3CDTF">2024-11-25T08:24:23Z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1c2973-884d-45f9-a762-fe43cfb2c09b_Enabled">
    <vt:lpwstr>true</vt:lpwstr>
  </property>
  <property fmtid="{D5CDD505-2E9C-101B-9397-08002B2CF9AE}" pid="3" name="MSIP_Label_511c2973-884d-45f9-a762-fe43cfb2c09b_SetDate">
    <vt:lpwstr>2024-10-25T08:09:01Z</vt:lpwstr>
  </property>
  <property fmtid="{D5CDD505-2E9C-101B-9397-08002B2CF9AE}" pid="4" name="MSIP_Label_511c2973-884d-45f9-a762-fe43cfb2c09b_Method">
    <vt:lpwstr>Privileged</vt:lpwstr>
  </property>
  <property fmtid="{D5CDD505-2E9C-101B-9397-08002B2CF9AE}" pid="5" name="MSIP_Label_511c2973-884d-45f9-a762-fe43cfb2c09b_Name">
    <vt:lpwstr>Unclassified</vt:lpwstr>
  </property>
  <property fmtid="{D5CDD505-2E9C-101B-9397-08002B2CF9AE}" pid="6" name="MSIP_Label_511c2973-884d-45f9-a762-fe43cfb2c09b_SiteId">
    <vt:lpwstr>adecc3d0-610d-4060-a865-615f7f48c411</vt:lpwstr>
  </property>
  <property fmtid="{D5CDD505-2E9C-101B-9397-08002B2CF9AE}" pid="7" name="MSIP_Label_511c2973-884d-45f9-a762-fe43cfb2c09b_ActionId">
    <vt:lpwstr>77006b4c-5809-4167-8138-4d5ed2711fde</vt:lpwstr>
  </property>
  <property fmtid="{D5CDD505-2E9C-101B-9397-08002B2CF9AE}" pid="8" name="MSIP_Label_511c2973-884d-45f9-a762-fe43cfb2c09b_ContentBits">
    <vt:lpwstr>0</vt:lpwstr>
  </property>
</Properties>
</file>