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1" r:id="rId2"/>
    <p:sldId id="260" r:id="rId3"/>
    <p:sldId id="262" r:id="rId4"/>
    <p:sldId id="276" r:id="rId5"/>
    <p:sldId id="274" r:id="rId6"/>
    <p:sldId id="271" r:id="rId7"/>
    <p:sldId id="280" r:id="rId8"/>
    <p:sldId id="264" r:id="rId9"/>
    <p:sldId id="275" r:id="rId10"/>
    <p:sldId id="273" r:id="rId11"/>
    <p:sldId id="281" r:id="rId12"/>
    <p:sldId id="592" r:id="rId13"/>
  </p:sldIdLst>
  <p:sldSz cx="9144000" cy="5143500" type="screen16x9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34">
          <p15:clr>
            <a:srgbClr val="A4A3A4"/>
          </p15:clr>
        </p15:guide>
        <p15:guide id="2" pos="401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50038"/>
    <a:srgbClr val="9E1B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C18254-E3BD-4664-90B6-AFF53072FCC4}" v="23" dt="2024-10-09T13:47:54.487"/>
  </p1510:revLst>
</p1510:revInfo>
</file>

<file path=ppt/tableStyles.xml><?xml version="1.0" encoding="utf-8"?>
<a:tblStyleLst xmlns:a="http://schemas.openxmlformats.org/drawingml/2006/main" def="{5940675A-B579-460E-94D1-54222C63F5D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447" autoAdjust="0"/>
  </p:normalViewPr>
  <p:slideViewPr>
    <p:cSldViewPr>
      <p:cViewPr varScale="1">
        <p:scale>
          <a:sx n="102" d="100"/>
          <a:sy n="102" d="100"/>
        </p:scale>
        <p:origin x="926" y="72"/>
      </p:cViewPr>
      <p:guideLst>
        <p:guide orient="horz" pos="634"/>
        <p:guide pos="401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F71937B9-9BEB-4715-9929-27D5D50C9E9C}" type="datetimeFigureOut">
              <a:rPr lang="en-US"/>
              <a:pPr>
                <a:defRPr/>
              </a:pPr>
              <a:t>11/25/2024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45915B72-6729-4D09-98FB-FD8BA4F4A6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B4412-3A9E-4303-A8DC-D35553AE9730}" type="datetimeFigureOut">
              <a:rPr lang="en-GB" smtClean="0"/>
              <a:t>25/11/2024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9A9BE-7146-43F0-8F23-CD6B9F6C3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9370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4826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71162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0666BB-C4D4-493D-AB2D-0B1939343EE7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2242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4670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9764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2528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99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582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1049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46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C9A9BE-7146-43F0-8F23-CD6B9F6C34D3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260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:\mydocs\Images\square-background\sra_background_cubes_red_option.jpg"/>
          <p:cNvPicPr>
            <a:picLocks noChangeAspect="1" noChangeArrowheads="1"/>
          </p:cNvPicPr>
          <p:nvPr userDrawn="1"/>
        </p:nvPicPr>
        <p:blipFill>
          <a:blip r:embed="rId2" cstate="print"/>
          <a:srcRect l="8440"/>
          <a:stretch>
            <a:fillRect/>
          </a:stretch>
        </p:blipFill>
        <p:spPr bwMode="auto">
          <a:xfrm flipH="1" flipV="1">
            <a:off x="4420487" y="987574"/>
            <a:ext cx="4723507" cy="4155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I:\red-banner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92275" y="1491854"/>
            <a:ext cx="6694488" cy="1102519"/>
          </a:xfrm>
        </p:spPr>
        <p:txBody>
          <a:bodyPr/>
          <a:lstStyle>
            <a:lvl1pPr algn="ctr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4" y="2842022"/>
            <a:ext cx="6624637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5DD6084-95A3-4BB7-8923-648A28983EC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9926" y="94060"/>
            <a:ext cx="1895475" cy="469225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31913" y="94060"/>
            <a:ext cx="5535612" cy="469225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2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31913" y="1428750"/>
            <a:ext cx="3714750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99064" y="1428750"/>
            <a:ext cx="3716337" cy="3357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:\red-banner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5" y="195263"/>
            <a:ext cx="48958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Title of presentation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419225"/>
            <a:ext cx="8642350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pic>
        <p:nvPicPr>
          <p:cNvPr id="1029" name="Picture 3" descr="I:\mydocs\Images\logos\sra-white-logo.png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164388" y="176213"/>
            <a:ext cx="1655762" cy="66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E41A35C-E00E-4B04-97F8-B4BE76AEA5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56916-3026-4832-9292-F5DD05CE6D2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800">
          <a:solidFill>
            <a:srgbClr val="262626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 sz="2400">
          <a:solidFill>
            <a:srgbClr val="262626"/>
          </a:solidFill>
          <a:latin typeface="+mn-lt"/>
          <a:ea typeface="ＭＳ Ｐゴシック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•"/>
        <a:defRPr sz="2000">
          <a:solidFill>
            <a:srgbClr val="262626"/>
          </a:solidFill>
          <a:latin typeface="+mn-lt"/>
          <a:ea typeface="ＭＳ Ｐゴシック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–"/>
        <a:defRPr>
          <a:solidFill>
            <a:srgbClr val="262626"/>
          </a:solidFill>
          <a:latin typeface="+mn-lt"/>
          <a:ea typeface="ＭＳ Ｐゴシック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rgbClr val="262626"/>
          </a:solidFill>
          <a:latin typeface="+mn-lt"/>
          <a:ea typeface="ＭＳ Ｐゴシック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9E1B34"/>
        </a:buClr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aml-guidance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ra.org.uk/a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ra.org.uk/aml-annual-report-2022-23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187624" y="1131590"/>
            <a:ext cx="6981776" cy="1152128"/>
          </a:xfrm>
        </p:spPr>
        <p:txBody>
          <a:bodyPr/>
          <a:lstStyle/>
          <a:p>
            <a:r>
              <a:rPr lang="en-GB" b="1" dirty="0">
                <a:ea typeface="ＭＳ Ｐゴシック" pitchFamily="34" charset="-128"/>
              </a:rPr>
              <a:t>Anti-money laundering (AML): latest updates and guidance 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02197" y="2441956"/>
            <a:ext cx="6339605" cy="993890"/>
          </a:xfrm>
        </p:spPr>
        <p:txBody>
          <a:bodyPr/>
          <a:lstStyle/>
          <a:p>
            <a:pPr eaLnBrk="1" hangingPunct="1"/>
            <a:r>
              <a:rPr lang="en-GB" dirty="0">
                <a:solidFill>
                  <a:srgbClr val="262626"/>
                </a:solidFill>
                <a:ea typeface="ＭＳ Ｐゴシック" pitchFamily="34" charset="-128"/>
              </a:rPr>
              <a:t>Mandeep Sandhu, Head of AML Proactive Supervision, SRA</a:t>
            </a:r>
          </a:p>
          <a:p>
            <a:pPr eaLnBrk="1" hangingPunct="1"/>
            <a:endParaRPr lang="en-GB" dirty="0">
              <a:solidFill>
                <a:srgbClr val="262626"/>
              </a:solidFill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7B2C-F755-872B-0876-9B8C750C8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659" y="195486"/>
            <a:ext cx="6985471" cy="857250"/>
          </a:xfrm>
        </p:spPr>
        <p:txBody>
          <a:bodyPr/>
          <a:lstStyle/>
          <a:p>
            <a:r>
              <a:rPr lang="en-GB" dirty="0"/>
              <a:t>Trends in suspicious activity reporting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6D759-0464-A022-E0C4-BBF1DC7BB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68" y="1203598"/>
            <a:ext cx="8713663" cy="3528391"/>
          </a:xfrm>
        </p:spPr>
        <p:txBody>
          <a:bodyPr/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</a:t>
            </a: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ubmitted 23 SARs to the NCA </a:t>
            </a:r>
            <a:r>
              <a:rPr lang="en-GB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ea typeface="Times New Roman" panose="02020603050405020304" pitchFamily="18" charset="0"/>
              </a:rPr>
              <a:t>involving money laundering, relating to funds amounting to over £75 million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Conveyancing still the highest risk </a:t>
            </a:r>
            <a:r>
              <a:rPr lang="en-GB" sz="2400" dirty="0"/>
              <a:t>–</a:t>
            </a:r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73% involved conveyancing. The majority related to residential properties, with a small number of commercial properties</a:t>
            </a:r>
          </a:p>
          <a:p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Lack of sufficient due diligence and source of funds was a key contributor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4095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7B2C-F755-872B-0876-9B8C750C8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054" y="195486"/>
            <a:ext cx="6985471" cy="857250"/>
          </a:xfrm>
        </p:spPr>
        <p:txBody>
          <a:bodyPr/>
          <a:lstStyle/>
          <a:p>
            <a:r>
              <a:rPr lang="en-GB" dirty="0"/>
              <a:t>Trends in suspicious activity reporting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E6D759-0464-A022-E0C4-BBF1DC7BB2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5168" y="1203598"/>
            <a:ext cx="8713663" cy="3528391"/>
          </a:xfrm>
        </p:spPr>
        <p:txBody>
          <a:bodyPr/>
          <a:lstStyle/>
          <a:p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Some instances information obtained but not properly scrutinised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endParaRPr lang="en-GB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Other trends (not exhaustive):</a:t>
            </a:r>
          </a:p>
          <a:p>
            <a:pPr lvl="1"/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vendor fraud</a:t>
            </a:r>
          </a:p>
          <a:p>
            <a:pPr lvl="1"/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client account used no underlying legal transaction</a:t>
            </a:r>
          </a:p>
          <a:p>
            <a:pPr lvl="1"/>
            <a:r>
              <a:rPr lang="en-GB" dirty="0">
                <a:latin typeface="Arial" panose="020B0604020202020204" pitchFamily="34" charset="0"/>
                <a:ea typeface="Times New Roman" panose="02020603050405020304" pitchFamily="18" charset="0"/>
              </a:rPr>
              <a:t>f</a:t>
            </a: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unds from high-risk jurisdictions and involvement of third parties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8281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DD998-4358-E626-A30B-6395C21A6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Guidance	and resources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16FD2D-D297-A322-3059-023D8F9F3A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203598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Visit our website: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sra.org.uk/aml-guidance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sra.org.uk/aml</a:t>
            </a:r>
            <a:r>
              <a:rPr lang="en-GB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n-GB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6455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95263"/>
            <a:ext cx="4895850" cy="857250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To cover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530350"/>
            <a:ext cx="8353300" cy="3357563"/>
          </a:xfrm>
        </p:spPr>
        <p:txBody>
          <a:bodyPr/>
          <a:lstStyle/>
          <a:p>
            <a:pPr eaLnBrk="1" hangingPunct="1"/>
            <a:r>
              <a:rPr lang="en-GB" dirty="0">
                <a:ea typeface="ＭＳ Ｐゴシック" pitchFamily="34" charset="-128"/>
              </a:rPr>
              <a:t>Overview of AML supervision in the last year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What firms are getting right and issues we’re still seeing</a:t>
            </a:r>
          </a:p>
          <a:p>
            <a:pPr eaLnBrk="1" hangingPunct="1"/>
            <a:r>
              <a:rPr lang="en-GB" dirty="0">
                <a:ea typeface="ＭＳ Ｐゴシック" pitchFamily="34" charset="-128"/>
              </a:rPr>
              <a:t>Trends in suspicious activity reports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 the last year…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250825" y="1275607"/>
            <a:ext cx="8642350" cy="3501182"/>
          </a:xfrm>
        </p:spPr>
        <p:txBody>
          <a:bodyPr/>
          <a:lstStyle/>
          <a:p>
            <a:r>
              <a:rPr lang="en-US" sz="2200" dirty="0">
                <a:ea typeface="ＭＳ Ｐゴシック" pitchFamily="34" charset="-128"/>
              </a:rPr>
              <a:t>Three functions – proactive supervision, policy and investigations</a:t>
            </a:r>
          </a:p>
          <a:p>
            <a:pPr algn="just"/>
            <a:r>
              <a:rPr lang="en-US" sz="2200" dirty="0">
                <a:ea typeface="ＭＳ Ｐゴシック" pitchFamily="34" charset="-128"/>
              </a:rPr>
              <a:t>Doubled AML proactive work:</a:t>
            </a:r>
          </a:p>
          <a:p>
            <a:pPr lvl="1" algn="just"/>
            <a:r>
              <a:rPr lang="en-US" sz="2000" dirty="0">
                <a:ea typeface="ＭＳ Ｐゴシック" pitchFamily="34" charset="-128"/>
              </a:rPr>
              <a:t>545 AML inspections/reviews compared to 273 last year</a:t>
            </a:r>
          </a:p>
          <a:p>
            <a:pPr lvl="1" algn="just"/>
            <a:r>
              <a:rPr lang="en-US" sz="2000" dirty="0">
                <a:ea typeface="ＭＳ Ｐゴシック" pitchFamily="34" charset="-128"/>
              </a:rPr>
              <a:t>increasing again this year</a:t>
            </a:r>
          </a:p>
          <a:p>
            <a:r>
              <a:rPr lang="en-US" sz="2200" dirty="0">
                <a:ea typeface="ＭＳ Ｐゴシック" pitchFamily="34" charset="-128"/>
              </a:rPr>
              <a:t>227 reports to us of AML breaches </a:t>
            </a:r>
          </a:p>
          <a:p>
            <a:r>
              <a:rPr lang="en-US" sz="2200" dirty="0">
                <a:ea typeface="ＭＳ Ｐゴシック" pitchFamily="34" charset="-128"/>
              </a:rPr>
              <a:t>Started proactive sanctions inspections </a:t>
            </a:r>
          </a:p>
          <a:p>
            <a:r>
              <a:rPr lang="en-US" sz="2200" dirty="0">
                <a:ea typeface="ＭＳ Ｐゴシック" pitchFamily="34" charset="-128"/>
              </a:rPr>
              <a:t>Thematic review – training  </a:t>
            </a:r>
          </a:p>
          <a:p>
            <a:r>
              <a:rPr lang="en-US" sz="2200" dirty="0">
                <a:ea typeface="ＭＳ Ｐゴシック" pitchFamily="34" charset="-128"/>
              </a:rPr>
              <a:t>Review of the results from independent audits</a:t>
            </a:r>
          </a:p>
          <a:p>
            <a:endParaRPr lang="en-US" dirty="0">
              <a:ea typeface="ＭＳ Ｐゴシック" pitchFamily="34" charset="-128"/>
            </a:endParaRPr>
          </a:p>
          <a:p>
            <a:endParaRPr lang="en-US" dirty="0"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E2150-3C87-7AF3-3A81-D106C3A7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sanctions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023C14-E756-AE1D-45B9-DA3426510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b="1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sz="2000" dirty="0"/>
          </a:p>
          <a:p>
            <a:r>
              <a:rPr lang="en-GB" sz="2000" dirty="0"/>
              <a:t>Next round of sanctions inspections</a:t>
            </a:r>
          </a:p>
          <a:p>
            <a:r>
              <a:rPr lang="en-GB" sz="2000" dirty="0"/>
              <a:t>Look out for our webinar </a:t>
            </a:r>
          </a:p>
          <a:p>
            <a:r>
              <a:rPr lang="en-GB" sz="2000" dirty="0"/>
              <a:t>Sanctions risk assessment</a:t>
            </a:r>
          </a:p>
          <a:p>
            <a:endParaRPr lang="en-GB" sz="2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DA703F7-FFB3-F565-CAA0-040B3F99F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8279058"/>
              </p:ext>
            </p:extLst>
          </p:nvPr>
        </p:nvGraphicFramePr>
        <p:xfrm>
          <a:off x="683568" y="1563638"/>
          <a:ext cx="8064897" cy="159926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08554">
                  <a:extLst>
                    <a:ext uri="{9D8B030D-6E8A-4147-A177-3AD203B41FA5}">
                      <a16:colId xmlns:a16="http://schemas.microsoft.com/office/drawing/2014/main" val="1778621279"/>
                    </a:ext>
                  </a:extLst>
                </a:gridCol>
                <a:gridCol w="1765614">
                  <a:extLst>
                    <a:ext uri="{9D8B030D-6E8A-4147-A177-3AD203B41FA5}">
                      <a16:colId xmlns:a16="http://schemas.microsoft.com/office/drawing/2014/main" val="945767000"/>
                    </a:ext>
                  </a:extLst>
                </a:gridCol>
                <a:gridCol w="2553263">
                  <a:extLst>
                    <a:ext uri="{9D8B030D-6E8A-4147-A177-3AD203B41FA5}">
                      <a16:colId xmlns:a16="http://schemas.microsoft.com/office/drawing/2014/main" val="357530942"/>
                    </a:ext>
                  </a:extLst>
                </a:gridCol>
                <a:gridCol w="2237466">
                  <a:extLst>
                    <a:ext uri="{9D8B030D-6E8A-4147-A177-3AD203B41FA5}">
                      <a16:colId xmlns:a16="http://schemas.microsoft.com/office/drawing/2014/main" val="3060443763"/>
                    </a:ext>
                  </a:extLst>
                </a:gridCol>
              </a:tblGrid>
              <a:tr h="1324947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 b="1" dirty="0">
                          <a:effectLst/>
                        </a:rPr>
                        <a:t>Letter of guidance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 b="1" dirty="0">
                          <a:effectLst/>
                        </a:rPr>
                        <a:t>Sanctions inspections 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 b="1" dirty="0">
                          <a:effectLst/>
                        </a:rPr>
                        <a:t>Sanctions controls checks – AML inspection  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 b="1" dirty="0">
                          <a:effectLst/>
                        </a:rPr>
                        <a:t>Sanctions controls checks – Forensic Investigation  </a:t>
                      </a:r>
                      <a:endParaRPr lang="en-GB" sz="18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75300569"/>
                  </a:ext>
                </a:extLst>
              </a:tr>
              <a:tr h="259229"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</a:rPr>
                        <a:t>1,087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>
                          <a:effectLst/>
                        </a:rPr>
                        <a:t>55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</a:rPr>
                        <a:t>237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800" dirty="0">
                          <a:effectLst/>
                        </a:rPr>
                        <a:t>106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9004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4172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68E0F-A154-92B2-E784-267D9C8E73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5" y="195263"/>
            <a:ext cx="4895850" cy="85725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r>
              <a:rPr lang="en-GB" dirty="0"/>
              <a:t>Levels of compliance - AML</a:t>
            </a:r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21CF1BFD-644B-71C8-5A0D-455714886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180" y="3795886"/>
            <a:ext cx="8208912" cy="100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342900" marR="0" lvl="0" indent="-342900" algn="l" defTabSz="914400" latinLnBrk="0">
              <a:spcBef>
                <a:spcPct val="20000"/>
              </a:spcBef>
              <a:buClr>
                <a:srgbClr val="9E1B34"/>
              </a:buClr>
              <a:buSzTx/>
              <a:buFontTx/>
              <a:buChar char="•"/>
              <a:tabLst/>
            </a:pPr>
            <a:r>
              <a:rPr lang="en-US" altLang="en-US" sz="2000" dirty="0">
                <a:solidFill>
                  <a:srgbClr val="262626"/>
                </a:solidFill>
                <a:latin typeface="+mn-lt"/>
                <a:ea typeface="ＭＳ Ｐゴシック" charset="0"/>
              </a:rPr>
              <a:t>254 inspections</a:t>
            </a:r>
          </a:p>
          <a:p>
            <a:pPr marL="342900" marR="0" lvl="0" indent="-342900" algn="l" defTabSz="914400" latinLnBrk="0">
              <a:spcBef>
                <a:spcPct val="20000"/>
              </a:spcBef>
              <a:buClr>
                <a:srgbClr val="9E1B34"/>
              </a:buClr>
              <a:buSzTx/>
              <a:buFontTx/>
              <a:buChar char="•"/>
              <a:tabLst/>
            </a:pPr>
            <a:r>
              <a:rPr lang="en-US" altLang="en-US" sz="2000" dirty="0">
                <a:solidFill>
                  <a:srgbClr val="262626"/>
                </a:solidFill>
                <a:latin typeface="+mn-lt"/>
                <a:ea typeface="ＭＳ Ｐゴシック" charset="0"/>
              </a:rPr>
              <a:t>258 desk-based reviews </a:t>
            </a:r>
          </a:p>
          <a:p>
            <a:pPr marL="342900" marR="0" lvl="0" indent="-342900" algn="l" defTabSz="914400" latinLnBrk="0">
              <a:spcBef>
                <a:spcPct val="20000"/>
              </a:spcBef>
              <a:buClr>
                <a:srgbClr val="9E1B34"/>
              </a:buClr>
              <a:buSzTx/>
              <a:buChar char="•"/>
              <a:tabLst/>
            </a:pPr>
            <a:r>
              <a:rPr lang="en-US" altLang="en-US" sz="2000" dirty="0">
                <a:solidFill>
                  <a:srgbClr val="262626"/>
                </a:solidFill>
                <a:latin typeface="+mn-lt"/>
                <a:ea typeface="ＭＳ Ｐゴシック" charset="0"/>
              </a:rPr>
              <a:t>We helped 394 firms be compliant 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25866C-C19E-E11C-B8EE-33132E5BB807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79599142"/>
              </p:ext>
            </p:extLst>
          </p:nvPr>
        </p:nvGraphicFramePr>
        <p:xfrm>
          <a:off x="683568" y="1203598"/>
          <a:ext cx="7776864" cy="2254342"/>
        </p:xfrm>
        <a:graphic>
          <a:graphicData uri="http://schemas.openxmlformats.org/drawingml/2006/table">
            <a:tbl>
              <a:tblPr firstRow="1" firstCol="1" bandRow="1"/>
              <a:tblGrid>
                <a:gridCol w="2114215">
                  <a:extLst>
                    <a:ext uri="{9D8B030D-6E8A-4147-A177-3AD203B41FA5}">
                      <a16:colId xmlns:a16="http://schemas.microsoft.com/office/drawing/2014/main" val="2583961262"/>
                    </a:ext>
                  </a:extLst>
                </a:gridCol>
                <a:gridCol w="1630201">
                  <a:extLst>
                    <a:ext uri="{9D8B030D-6E8A-4147-A177-3AD203B41FA5}">
                      <a16:colId xmlns:a16="http://schemas.microsoft.com/office/drawing/2014/main" val="2467757386"/>
                    </a:ext>
                  </a:extLst>
                </a:gridCol>
                <a:gridCol w="2161089">
                  <a:extLst>
                    <a:ext uri="{9D8B030D-6E8A-4147-A177-3AD203B41FA5}">
                      <a16:colId xmlns:a16="http://schemas.microsoft.com/office/drawing/2014/main" val="2249769285"/>
                    </a:ext>
                  </a:extLst>
                </a:gridCol>
                <a:gridCol w="1871359">
                  <a:extLst>
                    <a:ext uri="{9D8B030D-6E8A-4147-A177-3AD203B41FA5}">
                      <a16:colId xmlns:a16="http://schemas.microsoft.com/office/drawing/2014/main" val="416881034"/>
                    </a:ext>
                  </a:extLst>
                </a:gridCol>
              </a:tblGrid>
              <a:tr h="777071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 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Compliant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Partially compliant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Not compliant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8666899"/>
                  </a:ext>
                </a:extLst>
              </a:tr>
              <a:tr h="777071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Desk-based reviews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29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160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69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21280414"/>
                  </a:ext>
                </a:extLst>
              </a:tr>
              <a:tr h="262752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Inspections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81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124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0" i="0" u="none" strike="noStrike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49</a:t>
                      </a:r>
                      <a:endParaRPr lang="en-GB" sz="1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60456633"/>
                  </a:ext>
                </a:extLst>
              </a:tr>
              <a:tr h="429989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Total</a:t>
                      </a:r>
                      <a:endParaRPr lang="en-GB" sz="1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110</a:t>
                      </a:r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284</a:t>
                      </a:r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600" b="1" i="0" u="none" strike="noStrike" dirty="0">
                          <a:effectLst/>
                          <a:latin typeface="Arial" panose="020B0604020202020204" pitchFamily="34" charset="0"/>
                          <a:ea typeface="Aptos" panose="020B0004020202020204" pitchFamily="34" charset="0"/>
                        </a:rPr>
                        <a:t>118</a:t>
                      </a:r>
                      <a:endParaRPr lang="en-GB" sz="1600" b="1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6884" marR="66884" marT="9289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4533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306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CA32702-0D8E-48B8-EE91-7EB227CD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Improvements seen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5AA05BB9-A5F5-4F03-A67F-8A5665293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Client and matter risk assessments </a:t>
            </a:r>
            <a:r>
              <a:rPr lang="en-GB" dirty="0"/>
              <a:t>–</a:t>
            </a:r>
            <a:r>
              <a:rPr lang="en-GB" dirty="0">
                <a:ea typeface="ＭＳ Ｐゴシック" pitchFamily="34" charset="-128"/>
              </a:rPr>
              <a:t> 51% ineffective last year compared to 12% this year</a:t>
            </a:r>
          </a:p>
          <a:p>
            <a:r>
              <a:rPr lang="en-GB" dirty="0">
                <a:ea typeface="ＭＳ Ｐゴシック" pitchFamily="34" charset="-128"/>
              </a:rPr>
              <a:t>Adequacy of identification and verification checks increased from 88% to 96%</a:t>
            </a:r>
          </a:p>
          <a:p>
            <a:r>
              <a:rPr lang="en-GB" dirty="0">
                <a:solidFill>
                  <a:srgbClr val="212529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Improvements seen but still some way to go: </a:t>
            </a:r>
            <a:endParaRPr lang="en-GB" dirty="0">
              <a:solidFill>
                <a:srgbClr val="212529"/>
              </a:solidFill>
              <a:highlight>
                <a:srgbClr val="FFFFFF"/>
              </a:highlight>
              <a:ea typeface="Times New Roman" panose="02020603050405020304" pitchFamily="18" charset="0"/>
            </a:endParaRPr>
          </a:p>
          <a:p>
            <a:pPr lvl="1"/>
            <a:r>
              <a:rPr lang="en-GB" dirty="0">
                <a:ea typeface="ＭＳ Ｐゴシック" pitchFamily="34" charset="-128"/>
              </a:rPr>
              <a:t>firm-wide risk assessments increased from 53% to 60%</a:t>
            </a:r>
          </a:p>
          <a:p>
            <a:pPr lvl="1"/>
            <a:r>
              <a:rPr lang="en-GB" dirty="0">
                <a:ea typeface="ＭＳ Ｐゴシック" pitchFamily="34" charset="-128"/>
              </a:rPr>
              <a:t>AML policies increased from 35% to 51%</a:t>
            </a:r>
          </a:p>
        </p:txBody>
      </p:sp>
    </p:spTree>
    <p:extLst>
      <p:ext uri="{BB962C8B-B14F-4D97-AF65-F5344CB8AC3E}">
        <p14:creationId xmlns:p14="http://schemas.microsoft.com/office/powerpoint/2010/main" val="8799740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395CC0-19EE-AB57-BE7D-47E58D18A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195263"/>
            <a:ext cx="6841456" cy="857250"/>
          </a:xfrm>
        </p:spPr>
        <p:txBody>
          <a:bodyPr/>
          <a:lstStyle/>
          <a:p>
            <a:r>
              <a:rPr lang="en-GB" dirty="0"/>
              <a:t>Firm-wide risk assessments (FWRA)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B22BF-BD63-844B-ACCA-59171635A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Reason why a firm would to be rated ‘not compliant’:</a:t>
            </a:r>
          </a:p>
          <a:p>
            <a:pPr lvl="1"/>
            <a:r>
              <a:rPr lang="en-GB" dirty="0"/>
              <a:t>template that is not tailored</a:t>
            </a:r>
          </a:p>
          <a:p>
            <a:pPr lvl="1"/>
            <a:r>
              <a:rPr lang="en-GB" dirty="0"/>
              <a:t>one or more of the mandatory risks missing</a:t>
            </a:r>
          </a:p>
          <a:p>
            <a:r>
              <a:rPr lang="en-GB" dirty="0"/>
              <a:t>Important control – feed into client and matter risk</a:t>
            </a:r>
          </a:p>
          <a:p>
            <a:r>
              <a:rPr lang="en-GB" dirty="0"/>
              <a:t>Updated our template and guidance</a:t>
            </a:r>
          </a:p>
          <a:p>
            <a:r>
              <a:rPr lang="en-GB"/>
              <a:t>12 </a:t>
            </a:r>
            <a:r>
              <a:rPr lang="en-GB" dirty="0"/>
              <a:t>firms did not have a FWRA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9166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D9F0C-4A39-2896-1453-E866030E60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24" y="97744"/>
            <a:ext cx="6913464" cy="857250"/>
          </a:xfrm>
        </p:spPr>
        <p:txBody>
          <a:bodyPr/>
          <a:lstStyle/>
          <a:p>
            <a:r>
              <a:rPr lang="en-GB" dirty="0"/>
              <a:t>Policies, controls and procedures – Common issues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C9D641-4901-4DB5-F510-FCE5279F30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4" y="1131590"/>
            <a:ext cx="8642351" cy="3816423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Out of date or not covering mandatory requirements 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pPr marL="0" indent="0">
              <a:buNone/>
            </a:pPr>
            <a:r>
              <a:rPr lang="en-GB" sz="2000" dirty="0"/>
              <a:t>Tip: Look at our annual report  for common missing areas: </a:t>
            </a:r>
          </a:p>
          <a:p>
            <a:pPr marL="0" indent="0">
              <a:buNone/>
            </a:pPr>
            <a:r>
              <a:rPr lang="en-GB" sz="2200" dirty="0">
                <a:solidFill>
                  <a:schemeClr val="accent6">
                    <a:lumMod val="60000"/>
                    <a:lumOff val="40000"/>
                  </a:schemeClr>
                </a:solidFill>
                <a:hlinkClick r:id="rId3" tooltip="https://www.sra.org.uk/aml-annual-report-2022-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sra.org.uk/aml-annual-report-2022-23</a:t>
            </a:r>
            <a:endParaRPr lang="en-GB" sz="22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GB" sz="2000" dirty="0"/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C1D528-E6E4-751C-4833-852276BC66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264392"/>
              </p:ext>
            </p:extLst>
          </p:nvPr>
        </p:nvGraphicFramePr>
        <p:xfrm>
          <a:off x="467544" y="1674336"/>
          <a:ext cx="7920880" cy="17948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4446810">
                  <a:extLst>
                    <a:ext uri="{9D8B030D-6E8A-4147-A177-3AD203B41FA5}">
                      <a16:colId xmlns:a16="http://schemas.microsoft.com/office/drawing/2014/main" val="4259971571"/>
                    </a:ext>
                  </a:extLst>
                </a:gridCol>
                <a:gridCol w="2084442">
                  <a:extLst>
                    <a:ext uri="{9D8B030D-6E8A-4147-A177-3AD203B41FA5}">
                      <a16:colId xmlns:a16="http://schemas.microsoft.com/office/drawing/2014/main" val="977982719"/>
                    </a:ext>
                  </a:extLst>
                </a:gridCol>
                <a:gridCol w="1389628">
                  <a:extLst>
                    <a:ext uri="{9D8B030D-6E8A-4147-A177-3AD203B41FA5}">
                      <a16:colId xmlns:a16="http://schemas.microsoft.com/office/drawing/2014/main" val="34238692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Area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00">
                          <a:effectLst/>
                        </a:rPr>
                        <a:t>Desk-based reviews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Inspections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06540426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5MLD - Assessment and mitigation of the risks associated with new products and business practices 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54%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900"/>
                        </a:spcBef>
                        <a:spcAft>
                          <a:spcPts val="900"/>
                        </a:spcAft>
                      </a:pPr>
                      <a:r>
                        <a:rPr lang="en-GB" sz="1400" kern="100" dirty="0">
                          <a:effectLst/>
                        </a:rPr>
                        <a:t>60%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209772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 dirty="0">
                          <a:effectLst/>
                        </a:rPr>
                        <a:t>5MLD - Reporting discrepancies to Companies House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48%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32%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1520713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Reliance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37%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30%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4092879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Simplified due diligence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>
                          <a:effectLst/>
                        </a:rPr>
                        <a:t>37%</a:t>
                      </a:r>
                      <a:endParaRPr lang="en-GB" sz="1400" kern="1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GB" sz="1400" kern="100" dirty="0">
                          <a:effectLst/>
                        </a:rPr>
                        <a:t>22%</a:t>
                      </a:r>
                      <a:endParaRPr lang="en-GB" sz="1400" kern="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50800" marR="50800" marT="50800" marB="50800"/>
                </a:tc>
                <a:extLst>
                  <a:ext uri="{0D108BD9-81ED-4DB2-BD59-A6C34878D82A}">
                    <a16:rowId xmlns:a16="http://schemas.microsoft.com/office/drawing/2014/main" val="3530579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22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BE10A-0CC4-3883-C035-86CFA155BD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Source of funds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CEBCB-1B65-BFB2-4FB5-4922F1D98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00" y="1275606"/>
            <a:ext cx="8642350" cy="3357563"/>
          </a:xfrm>
        </p:spPr>
        <p:txBody>
          <a:bodyPr/>
          <a:lstStyle/>
          <a:p>
            <a:pPr marL="0" indent="0">
              <a:buNone/>
            </a:pPr>
            <a:r>
              <a:rPr lang="en-GB" sz="2200" dirty="0"/>
              <a:t>Next thematic review: </a:t>
            </a:r>
          </a:p>
          <a:p>
            <a:r>
              <a:rPr lang="en-GB" sz="2200" dirty="0">
                <a:effectLst/>
                <a:ea typeface="Times New Roman" panose="02020603050405020304" pitchFamily="18" charset="0"/>
              </a:rPr>
              <a:t>25% of files we reviewed did not contain information or evidence of source of funds </a:t>
            </a:r>
          </a:p>
          <a:p>
            <a:r>
              <a:rPr lang="en-GB" sz="2200" dirty="0">
                <a:ea typeface="Times New Roman" panose="02020603050405020304" pitchFamily="18" charset="0"/>
              </a:rPr>
              <a:t>S</a:t>
            </a:r>
            <a:r>
              <a:rPr lang="en-GB" sz="2200" dirty="0">
                <a:effectLst/>
                <a:ea typeface="Times New Roman" panose="02020603050405020304" pitchFamily="18" charset="0"/>
              </a:rPr>
              <a:t>everal firms were able to provide an explanation of the enquiries they made </a:t>
            </a:r>
            <a:r>
              <a:rPr lang="en-GB" sz="2800" dirty="0"/>
              <a:t>–</a:t>
            </a:r>
            <a:r>
              <a:rPr lang="en-GB" sz="2200" dirty="0">
                <a:effectLst/>
                <a:ea typeface="Times New Roman" panose="02020603050405020304" pitchFamily="18" charset="0"/>
              </a:rPr>
              <a:t> but no audit trail </a:t>
            </a:r>
          </a:p>
          <a:p>
            <a:r>
              <a:rPr lang="en-GB" sz="2200" dirty="0">
                <a:effectLst/>
                <a:ea typeface="Times New Roman" panose="02020603050405020304" pitchFamily="18" charset="0"/>
              </a:rPr>
              <a:t>In several cases, the transactions involved high risk work such as property purchases and cash transactions</a:t>
            </a:r>
          </a:p>
          <a:p>
            <a:r>
              <a:rPr lang="en-GB" sz="2200" dirty="0">
                <a:effectLst/>
                <a:ea typeface="Times New Roman" panose="02020603050405020304" pitchFamily="18" charset="0"/>
              </a:rPr>
              <a:t>Both of which have been highlighted as high risk for money laundering in our sectoral risk assessment</a:t>
            </a:r>
          </a:p>
        </p:txBody>
      </p:sp>
    </p:spTree>
    <p:extLst>
      <p:ext uri="{BB962C8B-B14F-4D97-AF65-F5344CB8AC3E}">
        <p14:creationId xmlns:p14="http://schemas.microsoft.com/office/powerpoint/2010/main" val="336585373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3FFA2C7F-83D0-40C6-A5BB-13E7A21FB118}" vid="{18DC078C-FCAF-4458-A6E5-E8AA0338CC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SRA template</Template>
  <TotalTime>2389</TotalTime>
  <Words>571</Words>
  <Application>Microsoft Office PowerPoint</Application>
  <PresentationFormat>On-screen Show (16:9)</PresentationFormat>
  <Paragraphs>130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Calibri</vt:lpstr>
      <vt:lpstr>Times New Roman</vt:lpstr>
      <vt:lpstr>Default Design</vt:lpstr>
      <vt:lpstr>Anti-money laundering (AML): latest updates and guidance </vt:lpstr>
      <vt:lpstr>To cover</vt:lpstr>
      <vt:lpstr>In the last year…</vt:lpstr>
      <vt:lpstr>Financial sanctions</vt:lpstr>
      <vt:lpstr>Levels of compliance - AML</vt:lpstr>
      <vt:lpstr>Improvements seen</vt:lpstr>
      <vt:lpstr>Firm-wide risk assessments (FWRA)</vt:lpstr>
      <vt:lpstr>Policies, controls and procedures – Common issues </vt:lpstr>
      <vt:lpstr>Source of funds</vt:lpstr>
      <vt:lpstr>Trends in suspicious activity reporting </vt:lpstr>
      <vt:lpstr>Trends in suspicious activity reporting </vt:lpstr>
      <vt:lpstr>Guidance and resources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AML latest updates and guidance</dc:title>
  <dc:creator>Solicitors Regulation Authority (SRA)</dc:creator>
  <cp:lastModifiedBy>Matthew Maidment</cp:lastModifiedBy>
  <cp:revision>29</cp:revision>
  <dcterms:created xsi:type="dcterms:W3CDTF">2023-09-21T08:27:10Z</dcterms:created>
  <dcterms:modified xsi:type="dcterms:W3CDTF">2024-11-25T08:25:13Z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11c2973-884d-45f9-a762-fe43cfb2c09b_Enabled">
    <vt:lpwstr>true</vt:lpwstr>
  </property>
  <property fmtid="{D5CDD505-2E9C-101B-9397-08002B2CF9AE}" pid="3" name="MSIP_Label_511c2973-884d-45f9-a762-fe43cfb2c09b_SetDate">
    <vt:lpwstr>2024-10-23T08:35:29Z</vt:lpwstr>
  </property>
  <property fmtid="{D5CDD505-2E9C-101B-9397-08002B2CF9AE}" pid="4" name="MSIP_Label_511c2973-884d-45f9-a762-fe43cfb2c09b_Method">
    <vt:lpwstr>Privileged</vt:lpwstr>
  </property>
  <property fmtid="{D5CDD505-2E9C-101B-9397-08002B2CF9AE}" pid="5" name="MSIP_Label_511c2973-884d-45f9-a762-fe43cfb2c09b_Name">
    <vt:lpwstr>Unclassified</vt:lpwstr>
  </property>
  <property fmtid="{D5CDD505-2E9C-101B-9397-08002B2CF9AE}" pid="6" name="MSIP_Label_511c2973-884d-45f9-a762-fe43cfb2c09b_SiteId">
    <vt:lpwstr>adecc3d0-610d-4060-a865-615f7f48c411</vt:lpwstr>
  </property>
  <property fmtid="{D5CDD505-2E9C-101B-9397-08002B2CF9AE}" pid="7" name="MSIP_Label_511c2973-884d-45f9-a762-fe43cfb2c09b_ActionId">
    <vt:lpwstr>37027bbd-2733-422b-909e-068cb4bf2093</vt:lpwstr>
  </property>
  <property fmtid="{D5CDD505-2E9C-101B-9397-08002B2CF9AE}" pid="8" name="MSIP_Label_511c2973-884d-45f9-a762-fe43cfb2c09b_ContentBits">
    <vt:lpwstr>0</vt:lpwstr>
  </property>
</Properties>
</file>