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27"/>
  </p:notesMasterIdLst>
  <p:sldIdLst>
    <p:sldId id="261" r:id="rId5"/>
    <p:sldId id="1001" r:id="rId6"/>
    <p:sldId id="1010" r:id="rId7"/>
    <p:sldId id="994" r:id="rId8"/>
    <p:sldId id="1021" r:id="rId9"/>
    <p:sldId id="1022" r:id="rId10"/>
    <p:sldId id="1023" r:id="rId11"/>
    <p:sldId id="1020" r:id="rId12"/>
    <p:sldId id="1002" r:id="rId13"/>
    <p:sldId id="1006" r:id="rId14"/>
    <p:sldId id="996" r:id="rId15"/>
    <p:sldId id="1005" r:id="rId16"/>
    <p:sldId id="1011" r:id="rId17"/>
    <p:sldId id="1003" r:id="rId18"/>
    <p:sldId id="1009" r:id="rId19"/>
    <p:sldId id="1014" r:id="rId20"/>
    <p:sldId id="1018" r:id="rId21"/>
    <p:sldId id="998" r:id="rId22"/>
    <p:sldId id="1016" r:id="rId23"/>
    <p:sldId id="999" r:id="rId24"/>
    <p:sldId id="1024" r:id="rId25"/>
    <p:sldId id="1004"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1118" userDrawn="1">
          <p15:clr>
            <a:srgbClr val="A4A3A4"/>
          </p15:clr>
        </p15:guide>
        <p15:guide id="3" pos="325" userDrawn="1">
          <p15:clr>
            <a:srgbClr val="A4A3A4"/>
          </p15:clr>
        </p15:guide>
        <p15:guide id="4" orient="horz" pos="278" userDrawn="1">
          <p15:clr>
            <a:srgbClr val="A4A3A4"/>
          </p15:clr>
        </p15:guide>
        <p15:guide id="5" orient="horz" pos="3997" userDrawn="1">
          <p15:clr>
            <a:srgbClr val="A4A3A4"/>
          </p15:clr>
        </p15:guide>
        <p15:guide id="6" pos="7333" userDrawn="1">
          <p15:clr>
            <a:srgbClr val="A4A3A4"/>
          </p15:clr>
        </p15:guide>
        <p15:guide id="7" pos="960" userDrawn="1">
          <p15:clr>
            <a:srgbClr val="A4A3A4"/>
          </p15:clr>
        </p15:guide>
        <p15:guide id="8" pos="1753" userDrawn="1">
          <p15:clr>
            <a:srgbClr val="A4A3A4"/>
          </p15:clr>
        </p15:guide>
        <p15:guide id="9" pos="1912" userDrawn="1">
          <p15:clr>
            <a:srgbClr val="A4A3A4"/>
          </p15:clr>
        </p15:guide>
        <p15:guide id="10" pos="2547" userDrawn="1">
          <p15:clr>
            <a:srgbClr val="A4A3A4"/>
          </p15:clr>
        </p15:guide>
        <p15:guide id="11" pos="2706" userDrawn="1">
          <p15:clr>
            <a:srgbClr val="A4A3A4"/>
          </p15:clr>
        </p15:guide>
        <p15:guide id="12" pos="3364" userDrawn="1">
          <p15:clr>
            <a:srgbClr val="A4A3A4"/>
          </p15:clr>
        </p15:guide>
        <p15:guide id="13" pos="3522" userDrawn="1">
          <p15:clr>
            <a:srgbClr val="A4A3A4"/>
          </p15:clr>
        </p15:guide>
        <p15:guide id="14" pos="4158" userDrawn="1">
          <p15:clr>
            <a:srgbClr val="A4A3A4"/>
          </p15:clr>
        </p15:guide>
        <p15:guide id="15" pos="4316" userDrawn="1">
          <p15:clr>
            <a:srgbClr val="A4A3A4"/>
          </p15:clr>
        </p15:guide>
        <p15:guide id="16" pos="4951" userDrawn="1">
          <p15:clr>
            <a:srgbClr val="A4A3A4"/>
          </p15:clr>
        </p15:guide>
        <p15:guide id="17" pos="5110" userDrawn="1">
          <p15:clr>
            <a:srgbClr val="A4A3A4"/>
          </p15:clr>
        </p15:guide>
        <p15:guide id="18" pos="5745" userDrawn="1">
          <p15:clr>
            <a:srgbClr val="A4A3A4"/>
          </p15:clr>
        </p15:guide>
        <p15:guide id="19" pos="5904" userDrawn="1">
          <p15:clr>
            <a:srgbClr val="A4A3A4"/>
          </p15:clr>
        </p15:guide>
        <p15:guide id="20" pos="6562" userDrawn="1">
          <p15:clr>
            <a:srgbClr val="A4A3A4"/>
          </p15:clr>
        </p15:guide>
        <p15:guide id="21" pos="6720" userDrawn="1">
          <p15:clr>
            <a:srgbClr val="A4A3A4"/>
          </p15:clr>
        </p15:guide>
        <p15:guide id="22" orient="horz" pos="1117" userDrawn="1">
          <p15:clr>
            <a:srgbClr val="A4A3A4"/>
          </p15:clr>
        </p15:guide>
        <p15:guide id="24" orient="horz" pos="61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k Boyle" initials="MB" lastIdx="1" clrIdx="0">
    <p:extLst>
      <p:ext uri="{19B8F6BF-5375-455C-9EA6-DF929625EA0E}">
        <p15:presenceInfo xmlns:p15="http://schemas.microsoft.com/office/powerpoint/2012/main" userId="S::Mark.Boyle@sra.org.uk::261e12ce-1bcd-4eb5-b9cb-7eb9f918365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10035"/>
    <a:srgbClr val="006C61"/>
    <a:srgbClr val="00A68D"/>
    <a:srgbClr val="FFCC00"/>
    <a:srgbClr val="DDDE3A"/>
    <a:srgbClr val="DE007E"/>
    <a:srgbClr val="E62336"/>
    <a:srgbClr val="7A2182"/>
    <a:srgbClr val="EA5B0C"/>
    <a:srgbClr val="00A5C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5F964FB-AD2A-410C-ABCC-D3EFAE0A9F72}" v="2" dt="2024-02-02T10:34:50.20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75911" autoAdjust="0"/>
  </p:normalViewPr>
  <p:slideViewPr>
    <p:cSldViewPr snapToGrid="0" snapToObjects="1" showGuides="1">
      <p:cViewPr varScale="1">
        <p:scale>
          <a:sx n="78" d="100"/>
          <a:sy n="78" d="100"/>
        </p:scale>
        <p:origin x="878" y="72"/>
      </p:cViewPr>
      <p:guideLst>
        <p:guide orient="horz" pos="2183"/>
        <p:guide pos="1118"/>
        <p:guide pos="325"/>
        <p:guide orient="horz" pos="278"/>
        <p:guide orient="horz" pos="3997"/>
        <p:guide pos="7333"/>
        <p:guide pos="960"/>
        <p:guide pos="1753"/>
        <p:guide pos="1912"/>
        <p:guide pos="2547"/>
        <p:guide pos="2706"/>
        <p:guide pos="3364"/>
        <p:guide pos="3522"/>
        <p:guide pos="4158"/>
        <p:guide pos="4316"/>
        <p:guide pos="4951"/>
        <p:guide pos="5110"/>
        <p:guide pos="5745"/>
        <p:guide pos="5904"/>
        <p:guide pos="6562"/>
        <p:guide pos="6720"/>
        <p:guide orient="horz" pos="1117"/>
        <p:guide orient="horz" pos="618"/>
      </p:guideLst>
    </p:cSldViewPr>
  </p:slideViewPr>
  <p:notesTextViewPr>
    <p:cViewPr>
      <p:scale>
        <a:sx n="1" d="1"/>
        <a:sy n="1" d="1"/>
      </p:scale>
      <p:origin x="0" y="0"/>
    </p:cViewPr>
  </p:notesTextViewPr>
  <p:notesViewPr>
    <p:cSldViewPr snapToGrid="0" snapToObjects="1">
      <p:cViewPr varScale="1">
        <p:scale>
          <a:sx n="69" d="100"/>
          <a:sy n="69" d="100"/>
        </p:scale>
        <p:origin x="2846" y="7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ti Kalia-Hona" userId="c0de5b5d-1d47-400e-8f3b-97e7897f9d85" providerId="ADAL" clId="{95F964FB-AD2A-410C-ABCC-D3EFAE0A9F72}"/>
    <pc:docChg chg="addSld delSld modSld sldOrd">
      <pc:chgData name="Kati Kalia-Hona" userId="c0de5b5d-1d47-400e-8f3b-97e7897f9d85" providerId="ADAL" clId="{95F964FB-AD2A-410C-ABCC-D3EFAE0A9F72}" dt="2024-02-02T10:36:55.534" v="99" actId="20577"/>
      <pc:docMkLst>
        <pc:docMk/>
      </pc:docMkLst>
      <pc:sldChg chg="modSp mod">
        <pc:chgData name="Kati Kalia-Hona" userId="c0de5b5d-1d47-400e-8f3b-97e7897f9d85" providerId="ADAL" clId="{95F964FB-AD2A-410C-ABCC-D3EFAE0A9F72}" dt="2024-02-02T10:33:53.023" v="44" actId="20577"/>
        <pc:sldMkLst>
          <pc:docMk/>
          <pc:sldMk cId="988714601" sldId="1006"/>
        </pc:sldMkLst>
        <pc:spChg chg="mod">
          <ac:chgData name="Kati Kalia-Hona" userId="c0de5b5d-1d47-400e-8f3b-97e7897f9d85" providerId="ADAL" clId="{95F964FB-AD2A-410C-ABCC-D3EFAE0A9F72}" dt="2024-02-02T10:33:53.023" v="44" actId="20577"/>
          <ac:spMkLst>
            <pc:docMk/>
            <pc:sldMk cId="988714601" sldId="1006"/>
            <ac:spMk id="2" creationId="{B0C63D39-277E-E165-2797-7F6A5D884627}"/>
          </ac:spMkLst>
        </pc:spChg>
      </pc:sldChg>
      <pc:sldChg chg="modSp del">
        <pc:chgData name="Kati Kalia-Hona" userId="c0de5b5d-1d47-400e-8f3b-97e7897f9d85" providerId="ADAL" clId="{95F964FB-AD2A-410C-ABCC-D3EFAE0A9F72}" dt="2024-02-02T10:35:55.938" v="90" actId="2696"/>
        <pc:sldMkLst>
          <pc:docMk/>
          <pc:sldMk cId="4046621730" sldId="1013"/>
        </pc:sldMkLst>
        <pc:graphicFrameChg chg="mod">
          <ac:chgData name="Kati Kalia-Hona" userId="c0de5b5d-1d47-400e-8f3b-97e7897f9d85" providerId="ADAL" clId="{95F964FB-AD2A-410C-ABCC-D3EFAE0A9F72}" dt="2024-02-02T10:34:50.200" v="54" actId="21"/>
          <ac:graphicFrameMkLst>
            <pc:docMk/>
            <pc:sldMk cId="4046621730" sldId="1013"/>
            <ac:graphicFrameMk id="2" creationId="{E204277F-6AE9-A1C1-2FC2-D373CFA1644B}"/>
          </ac:graphicFrameMkLst>
        </pc:graphicFrameChg>
      </pc:sldChg>
      <pc:sldChg chg="modSp new mod ord">
        <pc:chgData name="Kati Kalia-Hona" userId="c0de5b5d-1d47-400e-8f3b-97e7897f9d85" providerId="ADAL" clId="{95F964FB-AD2A-410C-ABCC-D3EFAE0A9F72}" dt="2024-02-02T10:36:55.534" v="99" actId="20577"/>
        <pc:sldMkLst>
          <pc:docMk/>
          <pc:sldMk cId="3218204267" sldId="1021"/>
        </pc:sldMkLst>
        <pc:spChg chg="mod">
          <ac:chgData name="Kati Kalia-Hona" userId="c0de5b5d-1d47-400e-8f3b-97e7897f9d85" providerId="ADAL" clId="{95F964FB-AD2A-410C-ABCC-D3EFAE0A9F72}" dt="2024-02-02T10:34:29.736" v="52" actId="20577"/>
          <ac:spMkLst>
            <pc:docMk/>
            <pc:sldMk cId="3218204267" sldId="1021"/>
            <ac:spMk id="2" creationId="{C5EB9C6B-4AAC-BF2F-B5F3-8A8FD1FC6A27}"/>
          </ac:spMkLst>
        </pc:spChg>
        <pc:spChg chg="mod">
          <ac:chgData name="Kati Kalia-Hona" userId="c0de5b5d-1d47-400e-8f3b-97e7897f9d85" providerId="ADAL" clId="{95F964FB-AD2A-410C-ABCC-D3EFAE0A9F72}" dt="2024-02-02T10:36:55.534" v="99" actId="20577"/>
          <ac:spMkLst>
            <pc:docMk/>
            <pc:sldMk cId="3218204267" sldId="1021"/>
            <ac:spMk id="3" creationId="{ED8485F7-4212-9144-F449-152DC6C3C85F}"/>
          </ac:spMkLst>
        </pc:spChg>
      </pc:sldChg>
      <pc:sldChg chg="modSp new mod">
        <pc:chgData name="Kati Kalia-Hona" userId="c0de5b5d-1d47-400e-8f3b-97e7897f9d85" providerId="ADAL" clId="{95F964FB-AD2A-410C-ABCC-D3EFAE0A9F72}" dt="2024-02-02T10:35:32.592" v="89" actId="6549"/>
        <pc:sldMkLst>
          <pc:docMk/>
          <pc:sldMk cId="2579684538" sldId="1022"/>
        </pc:sldMkLst>
        <pc:spChg chg="mod">
          <ac:chgData name="Kati Kalia-Hona" userId="c0de5b5d-1d47-400e-8f3b-97e7897f9d85" providerId="ADAL" clId="{95F964FB-AD2A-410C-ABCC-D3EFAE0A9F72}" dt="2024-02-02T10:35:21.620" v="87" actId="20577"/>
          <ac:spMkLst>
            <pc:docMk/>
            <pc:sldMk cId="2579684538" sldId="1022"/>
            <ac:spMk id="2" creationId="{62222A26-58C4-2DEF-B954-A3017C3E21F3}"/>
          </ac:spMkLst>
        </pc:spChg>
        <pc:spChg chg="mod">
          <ac:chgData name="Kati Kalia-Hona" userId="c0de5b5d-1d47-400e-8f3b-97e7897f9d85" providerId="ADAL" clId="{95F964FB-AD2A-410C-ABCC-D3EFAE0A9F72}" dt="2024-02-02T10:35:32.592" v="89" actId="6549"/>
          <ac:spMkLst>
            <pc:docMk/>
            <pc:sldMk cId="2579684538" sldId="1022"/>
            <ac:spMk id="3" creationId="{67258C7F-F2B4-95B1-2298-1E86610EE3B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BB26A3-8A94-924B-86FE-3B7889EA4F7D}" type="datetimeFigureOut">
              <a:rPr lang="en-US" smtClean="0"/>
              <a:t>2/7/2024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C537D0-44EB-174D-BC81-099185DD768D}" type="slidenum">
              <a:rPr lang="en-US" smtClean="0"/>
              <a:t>‹#›</a:t>
            </a:fld>
            <a:endParaRPr lang="en-US"/>
          </a:p>
        </p:txBody>
      </p:sp>
    </p:spTree>
    <p:extLst>
      <p:ext uri="{BB962C8B-B14F-4D97-AF65-F5344CB8AC3E}">
        <p14:creationId xmlns:p14="http://schemas.microsoft.com/office/powerpoint/2010/main" val="15948951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24F30AF-DF9D-4FD4-9F68-559E4844A327}" type="slidenum">
              <a:rPr kumimoji="0" lang="en-GB" sz="1200" b="0" i="0" u="none" strike="noStrike" kern="1200" cap="none" spc="0" normalizeH="0" baseline="0" noProof="0" smtClean="0">
                <a:ln>
                  <a:noFill/>
                </a:ln>
                <a:solidFill>
                  <a:prstClr val="black"/>
                </a:solidFill>
                <a:effectLst/>
                <a:uLnTx/>
                <a:uFillTx/>
                <a:latin typeface="Arial"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GB" sz="12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2522119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C537D0-44EB-174D-BC81-099185DD768D}" type="slidenum">
              <a:rPr lang="en-US" smtClean="0"/>
              <a:t>2</a:t>
            </a:fld>
            <a:endParaRPr lang="en-US"/>
          </a:p>
        </p:txBody>
      </p:sp>
    </p:spTree>
    <p:extLst>
      <p:ext uri="{BB962C8B-B14F-4D97-AF65-F5344CB8AC3E}">
        <p14:creationId xmlns:p14="http://schemas.microsoft.com/office/powerpoint/2010/main" val="1951448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C537D0-44EB-174D-BC81-099185DD768D}" type="slidenum">
              <a:rPr lang="en-US" smtClean="0"/>
              <a:t>3</a:t>
            </a:fld>
            <a:endParaRPr lang="en-US"/>
          </a:p>
        </p:txBody>
      </p:sp>
    </p:spTree>
    <p:extLst>
      <p:ext uri="{BB962C8B-B14F-4D97-AF65-F5344CB8AC3E}">
        <p14:creationId xmlns:p14="http://schemas.microsoft.com/office/powerpoint/2010/main" val="12798527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C537D0-44EB-174D-BC81-099185DD768D}" type="slidenum">
              <a:rPr lang="en-US" smtClean="0"/>
              <a:t>9</a:t>
            </a:fld>
            <a:endParaRPr lang="en-US"/>
          </a:p>
        </p:txBody>
      </p:sp>
    </p:spTree>
    <p:extLst>
      <p:ext uri="{BB962C8B-B14F-4D97-AF65-F5344CB8AC3E}">
        <p14:creationId xmlns:p14="http://schemas.microsoft.com/office/powerpoint/2010/main" val="28271022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C537D0-44EB-174D-BC81-099185DD768D}" type="slidenum">
              <a:rPr lang="en-US" smtClean="0"/>
              <a:t>10</a:t>
            </a:fld>
            <a:endParaRPr lang="en-US"/>
          </a:p>
        </p:txBody>
      </p:sp>
    </p:spTree>
    <p:extLst>
      <p:ext uri="{BB962C8B-B14F-4D97-AF65-F5344CB8AC3E}">
        <p14:creationId xmlns:p14="http://schemas.microsoft.com/office/powerpoint/2010/main" val="8174399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C537D0-44EB-174D-BC81-099185DD768D}" type="slidenum">
              <a:rPr lang="en-US" smtClean="0"/>
              <a:t>11</a:t>
            </a:fld>
            <a:endParaRPr lang="en-US"/>
          </a:p>
        </p:txBody>
      </p:sp>
    </p:spTree>
    <p:extLst>
      <p:ext uri="{BB962C8B-B14F-4D97-AF65-F5344CB8AC3E}">
        <p14:creationId xmlns:p14="http://schemas.microsoft.com/office/powerpoint/2010/main" val="23680829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C537D0-44EB-174D-BC81-099185DD768D}" type="slidenum">
              <a:rPr lang="en-US" smtClean="0"/>
              <a:t>18</a:t>
            </a:fld>
            <a:endParaRPr lang="en-US"/>
          </a:p>
        </p:txBody>
      </p:sp>
    </p:spTree>
    <p:extLst>
      <p:ext uri="{BB962C8B-B14F-4D97-AF65-F5344CB8AC3E}">
        <p14:creationId xmlns:p14="http://schemas.microsoft.com/office/powerpoint/2010/main" val="23959701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C537D0-44EB-174D-BC81-099185DD768D}" type="slidenum">
              <a:rPr lang="en-US" smtClean="0"/>
              <a:t>20</a:t>
            </a:fld>
            <a:endParaRPr lang="en-US"/>
          </a:p>
        </p:txBody>
      </p:sp>
    </p:spTree>
    <p:extLst>
      <p:ext uri="{BB962C8B-B14F-4D97-AF65-F5344CB8AC3E}">
        <p14:creationId xmlns:p14="http://schemas.microsoft.com/office/powerpoint/2010/main" val="185949048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 descr="I:\mydocs\Images\square-background\sra_background_cubes_red_option.jpg"/>
          <p:cNvPicPr>
            <a:picLocks noChangeAspect="1" noChangeArrowheads="1"/>
          </p:cNvPicPr>
          <p:nvPr userDrawn="1"/>
        </p:nvPicPr>
        <p:blipFill>
          <a:blip r:embed="rId2" cstate="print"/>
          <a:srcRect l="8440"/>
          <a:stretch>
            <a:fillRect/>
          </a:stretch>
        </p:blipFill>
        <p:spPr bwMode="auto">
          <a:xfrm flipH="1" flipV="1">
            <a:off x="5893984" y="1316765"/>
            <a:ext cx="6298009" cy="5541235"/>
          </a:xfrm>
          <a:prstGeom prst="rect">
            <a:avLst/>
          </a:prstGeom>
          <a:noFill/>
          <a:ln w="9525">
            <a:noFill/>
            <a:miter lim="800000"/>
            <a:headEnd/>
            <a:tailEnd/>
          </a:ln>
        </p:spPr>
      </p:pic>
      <p:pic>
        <p:nvPicPr>
          <p:cNvPr id="5" name="Picture 2" descr="I:\red-banner.jpg"/>
          <p:cNvPicPr>
            <a:picLocks noChangeAspect="1" noChangeArrowheads="1"/>
          </p:cNvPicPr>
          <p:nvPr userDrawn="1"/>
        </p:nvPicPr>
        <p:blipFill>
          <a:blip r:embed="rId3" cstate="print"/>
          <a:srcRect/>
          <a:stretch>
            <a:fillRect/>
          </a:stretch>
        </p:blipFill>
        <p:spPr bwMode="auto">
          <a:xfrm>
            <a:off x="0" y="1"/>
            <a:ext cx="12192000" cy="1361017"/>
          </a:xfrm>
          <a:prstGeom prst="rect">
            <a:avLst/>
          </a:prstGeom>
          <a:noFill/>
          <a:ln w="9525">
            <a:noFill/>
            <a:miter lim="800000"/>
            <a:headEnd/>
            <a:tailEnd/>
          </a:ln>
        </p:spPr>
      </p:pic>
      <p:pic>
        <p:nvPicPr>
          <p:cNvPr id="6" name="Picture 3" descr="I:\mydocs\Images\logos\sra-white-logo.png"/>
          <p:cNvPicPr>
            <a:picLocks noChangeAspect="1" noChangeArrowheads="1"/>
          </p:cNvPicPr>
          <p:nvPr userDrawn="1"/>
        </p:nvPicPr>
        <p:blipFill>
          <a:blip r:embed="rId4" cstate="print"/>
          <a:srcRect/>
          <a:stretch>
            <a:fillRect/>
          </a:stretch>
        </p:blipFill>
        <p:spPr bwMode="auto">
          <a:xfrm>
            <a:off x="9552517" y="234952"/>
            <a:ext cx="2207683" cy="882649"/>
          </a:xfrm>
          <a:prstGeom prst="rect">
            <a:avLst/>
          </a:prstGeom>
          <a:noFill/>
          <a:ln w="9525">
            <a:noFill/>
            <a:miter lim="800000"/>
            <a:headEnd/>
            <a:tailEnd/>
          </a:ln>
        </p:spPr>
      </p:pic>
      <p:sp>
        <p:nvSpPr>
          <p:cNvPr id="60418" name="Rectangle 2"/>
          <p:cNvSpPr>
            <a:spLocks noGrp="1" noChangeArrowheads="1"/>
          </p:cNvSpPr>
          <p:nvPr>
            <p:ph type="ctrTitle"/>
          </p:nvPr>
        </p:nvSpPr>
        <p:spPr>
          <a:xfrm>
            <a:off x="2256367" y="1989140"/>
            <a:ext cx="8925984" cy="1470025"/>
          </a:xfrm>
        </p:spPr>
        <p:txBody>
          <a:bodyPr/>
          <a:lstStyle>
            <a:lvl1pPr algn="ctr">
              <a:defRPr>
                <a:solidFill>
                  <a:schemeClr val="tx1">
                    <a:lumMod val="85000"/>
                    <a:lumOff val="15000"/>
                  </a:schemeClr>
                </a:solidFill>
              </a:defRPr>
            </a:lvl1pPr>
          </a:lstStyle>
          <a:p>
            <a:r>
              <a:rPr lang="en-US"/>
              <a:t>Click to edit Master title style</a:t>
            </a:r>
            <a:endParaRPr lang="en-GB" dirty="0"/>
          </a:p>
        </p:txBody>
      </p:sp>
      <p:sp>
        <p:nvSpPr>
          <p:cNvPr id="60419" name="Rectangle 3"/>
          <p:cNvSpPr>
            <a:spLocks noGrp="1" noChangeArrowheads="1"/>
          </p:cNvSpPr>
          <p:nvPr>
            <p:ph type="subTitle" idx="1"/>
          </p:nvPr>
        </p:nvSpPr>
        <p:spPr>
          <a:xfrm>
            <a:off x="2351620" y="3789363"/>
            <a:ext cx="8832849" cy="1752600"/>
          </a:xfrm>
        </p:spPr>
        <p:txBody>
          <a:bodyPr/>
          <a:lstStyle>
            <a:lvl1pPr marL="0" indent="0" algn="ctr">
              <a:buFontTx/>
              <a:buNone/>
              <a:defRPr>
                <a:solidFill>
                  <a:schemeClr val="tx1">
                    <a:lumMod val="85000"/>
                    <a:lumOff val="15000"/>
                  </a:schemeClr>
                </a:solidFill>
              </a:defRPr>
            </a:lvl1pPr>
          </a:lstStyle>
          <a:p>
            <a:r>
              <a:rPr lang="en-US"/>
              <a:t>Click to edit Master subtitle style</a:t>
            </a:r>
            <a:endParaRPr lang="en-GB" dirty="0"/>
          </a:p>
        </p:txBody>
      </p:sp>
      <p:sp>
        <p:nvSpPr>
          <p:cNvPr id="2" name="Slide Number Placeholder 1">
            <a:extLst>
              <a:ext uri="{FF2B5EF4-FFF2-40B4-BE49-F238E27FC236}">
                <a16:creationId xmlns:a16="http://schemas.microsoft.com/office/drawing/2014/main" id="{85DD6084-95A3-4BB7-8923-648A28983EC1}"/>
              </a:ext>
            </a:extLst>
          </p:cNvPr>
          <p:cNvSpPr>
            <a:spLocks noGrp="1"/>
          </p:cNvSpPr>
          <p:nvPr>
            <p:ph type="sldNum" sz="quarter" idx="10"/>
          </p:nvPr>
        </p:nvSpPr>
        <p:spPr/>
        <p:txBody>
          <a:bodyPr/>
          <a:lstStyle/>
          <a:p>
            <a:fld id="{71556916-3026-4832-9292-F5DD05CE6D2D}" type="slidenum">
              <a:rPr lang="en-GB" smtClean="0"/>
              <a:t>‹#›</a:t>
            </a:fld>
            <a:endParaRPr lang="en-GB" dirty="0"/>
          </a:p>
        </p:txBody>
      </p:sp>
    </p:spTree>
    <p:extLst>
      <p:ext uri="{BB962C8B-B14F-4D97-AF65-F5344CB8AC3E}">
        <p14:creationId xmlns:p14="http://schemas.microsoft.com/office/powerpoint/2010/main" val="2280105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607584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59902" y="125414"/>
            <a:ext cx="2527300" cy="6256337"/>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1775884" y="125414"/>
            <a:ext cx="7380816" cy="625633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049009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defRPr sz="3200"/>
            </a:lvl1pPr>
            <a:lvl2pPr>
              <a:defRPr sz="2933"/>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3502806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5333"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667"/>
            </a:lvl1pPr>
            <a:lvl2pPr marL="609585" indent="0">
              <a:buNone/>
              <a:defRPr sz="2400"/>
            </a:lvl2pPr>
            <a:lvl3pPr marL="1219170" indent="0">
              <a:buNone/>
              <a:defRPr sz="2133"/>
            </a:lvl3pPr>
            <a:lvl4pPr marL="1828754" indent="0">
              <a:buNone/>
              <a:defRPr sz="1867"/>
            </a:lvl4pPr>
            <a:lvl5pPr marL="2438339" indent="0">
              <a:buNone/>
              <a:defRPr sz="1867"/>
            </a:lvl5pPr>
            <a:lvl6pPr marL="3047924" indent="0">
              <a:buNone/>
              <a:defRPr sz="1867"/>
            </a:lvl6pPr>
            <a:lvl7pPr marL="3657509" indent="0">
              <a:buNone/>
              <a:defRPr sz="1867"/>
            </a:lvl7pPr>
            <a:lvl8pPr marL="4267093" indent="0">
              <a:buNone/>
              <a:defRPr sz="1867"/>
            </a:lvl8pPr>
            <a:lvl9pPr marL="4876678" indent="0">
              <a:buNone/>
              <a:defRPr sz="1867"/>
            </a:lvl9pPr>
          </a:lstStyle>
          <a:p>
            <a:pPr lvl="0"/>
            <a:r>
              <a:rPr lang="en-US"/>
              <a:t>Edit Master text styles</a:t>
            </a:r>
          </a:p>
        </p:txBody>
      </p:sp>
    </p:spTree>
    <p:extLst>
      <p:ext uri="{BB962C8B-B14F-4D97-AF65-F5344CB8AC3E}">
        <p14:creationId xmlns:p14="http://schemas.microsoft.com/office/powerpoint/2010/main" val="248289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1775884" y="1905000"/>
            <a:ext cx="4953000" cy="4476751"/>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932086" y="1905000"/>
            <a:ext cx="4955116" cy="4476751"/>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993958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078473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001580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652697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49"/>
            <a:ext cx="4011084" cy="1162051"/>
          </a:xfrm>
        </p:spPr>
        <p:txBody>
          <a:bodyPr anchor="b"/>
          <a:lstStyle>
            <a:lvl1pPr algn="l">
              <a:defRPr sz="2667" b="1"/>
            </a:lvl1pPr>
          </a:lstStyle>
          <a:p>
            <a:r>
              <a:rPr lang="en-US"/>
              <a:t>Click to edit Master title style</a:t>
            </a:r>
            <a:endParaRPr lang="en-GB"/>
          </a:p>
        </p:txBody>
      </p:sp>
      <p:sp>
        <p:nvSpPr>
          <p:cNvPr id="3" name="Content Placeholder 2"/>
          <p:cNvSpPr>
            <a:spLocks noGrp="1"/>
          </p:cNvSpPr>
          <p:nvPr>
            <p:ph idx="1"/>
          </p:nvPr>
        </p:nvSpPr>
        <p:spPr>
          <a:xfrm>
            <a:off x="4766733" y="273052"/>
            <a:ext cx="6815667" cy="5853113"/>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2" y="1435102"/>
            <a:ext cx="4011084" cy="46910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Edit Master text styles</a:t>
            </a:r>
          </a:p>
        </p:txBody>
      </p:sp>
    </p:spTree>
    <p:extLst>
      <p:ext uri="{BB962C8B-B14F-4D97-AF65-F5344CB8AC3E}">
        <p14:creationId xmlns:p14="http://schemas.microsoft.com/office/powerpoint/2010/main" val="1984498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p:spPr>
        <p:txBody>
          <a:bodyPr anchor="b"/>
          <a:lstStyle>
            <a:lvl1pPr algn="l">
              <a:defRPr sz="2667"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pPr lvl="0"/>
            <a:r>
              <a:rPr lang="en-US" noProof="0" dirty="0"/>
              <a:t>Click icon to add picture</a:t>
            </a:r>
            <a:endParaRPr lang="en-GB" noProof="0" dirty="0"/>
          </a:p>
        </p:txBody>
      </p:sp>
      <p:sp>
        <p:nvSpPr>
          <p:cNvPr id="4" name="Text Placeholder 3"/>
          <p:cNvSpPr>
            <a:spLocks noGrp="1"/>
          </p:cNvSpPr>
          <p:nvPr>
            <p:ph type="body" sz="half" idx="2"/>
          </p:nvPr>
        </p:nvSpPr>
        <p:spPr>
          <a:xfrm>
            <a:off x="2389717" y="5367338"/>
            <a:ext cx="7315200" cy="8048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Edit Master text styles</a:t>
            </a:r>
          </a:p>
        </p:txBody>
      </p:sp>
    </p:spTree>
    <p:extLst>
      <p:ext uri="{BB962C8B-B14F-4D97-AF65-F5344CB8AC3E}">
        <p14:creationId xmlns:p14="http://schemas.microsoft.com/office/powerpoint/2010/main" val="16488537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I:\red-banner.jpg"/>
          <p:cNvPicPr>
            <a:picLocks noChangeAspect="1" noChangeArrowheads="1"/>
          </p:cNvPicPr>
          <p:nvPr userDrawn="1"/>
        </p:nvPicPr>
        <p:blipFill>
          <a:blip r:embed="rId13" cstate="print"/>
          <a:srcRect/>
          <a:stretch>
            <a:fillRect/>
          </a:stretch>
        </p:blipFill>
        <p:spPr bwMode="auto">
          <a:xfrm>
            <a:off x="0" y="1"/>
            <a:ext cx="12192000" cy="1361017"/>
          </a:xfrm>
          <a:prstGeom prst="rect">
            <a:avLst/>
          </a:prstGeom>
          <a:noFill/>
          <a:ln w="9525">
            <a:noFill/>
            <a:miter lim="800000"/>
            <a:headEnd/>
            <a:tailEnd/>
          </a:ln>
        </p:spPr>
      </p:pic>
      <p:sp>
        <p:nvSpPr>
          <p:cNvPr id="1027" name="Rectangle 2"/>
          <p:cNvSpPr>
            <a:spLocks noGrp="1" noChangeArrowheads="1"/>
          </p:cNvSpPr>
          <p:nvPr>
            <p:ph type="title"/>
          </p:nvPr>
        </p:nvSpPr>
        <p:spPr bwMode="auto">
          <a:xfrm>
            <a:off x="334433" y="260351"/>
            <a:ext cx="6527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Title of presentation</a:t>
            </a:r>
          </a:p>
        </p:txBody>
      </p:sp>
      <p:sp>
        <p:nvSpPr>
          <p:cNvPr id="1028" name="Rectangle 3"/>
          <p:cNvSpPr>
            <a:spLocks noGrp="1" noChangeArrowheads="1"/>
          </p:cNvSpPr>
          <p:nvPr>
            <p:ph type="body" idx="1"/>
          </p:nvPr>
        </p:nvSpPr>
        <p:spPr bwMode="auto">
          <a:xfrm>
            <a:off x="334434" y="1892301"/>
            <a:ext cx="11523133" cy="447675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1029" name="Picture 3" descr="I:\mydocs\Images\logos\sra-white-logo.png"/>
          <p:cNvPicPr>
            <a:picLocks noChangeAspect="1" noChangeArrowheads="1"/>
          </p:cNvPicPr>
          <p:nvPr userDrawn="1"/>
        </p:nvPicPr>
        <p:blipFill>
          <a:blip r:embed="rId14" cstate="print"/>
          <a:srcRect/>
          <a:stretch>
            <a:fillRect/>
          </a:stretch>
        </p:blipFill>
        <p:spPr bwMode="auto">
          <a:xfrm>
            <a:off x="9552517" y="234952"/>
            <a:ext cx="2207683" cy="882649"/>
          </a:xfrm>
          <a:prstGeom prst="rect">
            <a:avLst/>
          </a:prstGeom>
          <a:noFill/>
          <a:ln w="9525">
            <a:noFill/>
            <a:miter lim="800000"/>
            <a:headEnd/>
            <a:tailEnd/>
          </a:ln>
        </p:spPr>
      </p:pic>
      <p:sp>
        <p:nvSpPr>
          <p:cNvPr id="2" name="Slide Number Placeholder 1">
            <a:extLst>
              <a:ext uri="{FF2B5EF4-FFF2-40B4-BE49-F238E27FC236}">
                <a16:creationId xmlns:a16="http://schemas.microsoft.com/office/drawing/2014/main" id="{EE41A35C-E00E-4B04-97F8-B4BE76AEA5DA}"/>
              </a:ext>
            </a:extLst>
          </p:cNvPr>
          <p:cNvSpPr>
            <a:spLocks noGrp="1"/>
          </p:cNvSpPr>
          <p:nvPr>
            <p:ph type="sldNum" sz="quarter" idx="4"/>
          </p:nvPr>
        </p:nvSpPr>
        <p:spPr>
          <a:xfrm>
            <a:off x="8610600" y="6356351"/>
            <a:ext cx="2743200" cy="366183"/>
          </a:xfrm>
          <a:prstGeom prst="rect">
            <a:avLst/>
          </a:prstGeom>
        </p:spPr>
        <p:txBody>
          <a:bodyPr vert="horz" lIns="91440" tIns="45720" rIns="91440" bIns="45720" rtlCol="0" anchor="ctr"/>
          <a:lstStyle>
            <a:lvl1pPr algn="r">
              <a:defRPr sz="1600">
                <a:solidFill>
                  <a:schemeClr val="tx1">
                    <a:tint val="75000"/>
                  </a:schemeClr>
                </a:solidFill>
              </a:defRPr>
            </a:lvl1pPr>
          </a:lstStyle>
          <a:p>
            <a:fld id="{71556916-3026-4832-9292-F5DD05CE6D2D}" type="slidenum">
              <a:rPr lang="en-GB" smtClean="0"/>
              <a:t>‹#›</a:t>
            </a:fld>
            <a:endParaRPr lang="en-GB" dirty="0"/>
          </a:p>
        </p:txBody>
      </p:sp>
      <p:sp>
        <p:nvSpPr>
          <p:cNvPr id="3" name="MSIPCMContentMarking" descr="{&quot;HashCode&quot;:-630657222,&quot;Placement&quot;:&quot;Header&quot;}">
            <a:extLst>
              <a:ext uri="{FF2B5EF4-FFF2-40B4-BE49-F238E27FC236}">
                <a16:creationId xmlns:a16="http://schemas.microsoft.com/office/drawing/2014/main" id="{7C59A68C-85D1-4E9E-88D8-28FBBC27FC33}"/>
              </a:ext>
            </a:extLst>
          </p:cNvPr>
          <p:cNvSpPr txBox="1"/>
          <p:nvPr userDrawn="1"/>
        </p:nvSpPr>
        <p:spPr>
          <a:xfrm>
            <a:off x="5337330" y="0"/>
            <a:ext cx="1517339" cy="264974"/>
          </a:xfrm>
          <a:prstGeom prst="rect">
            <a:avLst/>
          </a:prstGeom>
          <a:noFill/>
        </p:spPr>
        <p:txBody>
          <a:bodyPr vert="horz" wrap="square" lIns="0" tIns="0" rIns="0" bIns="0" rtlCol="0" anchor="ctr" anchorCtr="1">
            <a:spAutoFit/>
          </a:bodyPr>
          <a:lstStyle/>
          <a:p>
            <a:pPr algn="ctr">
              <a:spcBef>
                <a:spcPts val="0"/>
              </a:spcBef>
              <a:spcAft>
                <a:spcPts val="0"/>
              </a:spcAft>
            </a:pPr>
            <a:r>
              <a:rPr lang="en-GB" sz="1100">
                <a:solidFill>
                  <a:srgbClr val="000000"/>
                </a:solidFill>
                <a:latin typeface="Arial" panose="020B0604020202020204" pitchFamily="34" charset="0"/>
              </a:rPr>
              <a:t>Sensitivity: General</a:t>
            </a:r>
          </a:p>
        </p:txBody>
      </p:sp>
    </p:spTree>
    <p:extLst>
      <p:ext uri="{BB962C8B-B14F-4D97-AF65-F5344CB8AC3E}">
        <p14:creationId xmlns:p14="http://schemas.microsoft.com/office/powerpoint/2010/main" val="33403096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4267">
          <a:solidFill>
            <a:schemeClr val="bg1"/>
          </a:solidFill>
          <a:latin typeface="+mj-lt"/>
          <a:ea typeface="ＭＳ Ｐゴシック" charset="0"/>
          <a:cs typeface="ＭＳ Ｐゴシック" charset="0"/>
        </a:defRPr>
      </a:lvl1pPr>
      <a:lvl2pPr algn="l" rtl="0" eaLnBrk="1" fontAlgn="base" hangingPunct="1">
        <a:spcBef>
          <a:spcPct val="0"/>
        </a:spcBef>
        <a:spcAft>
          <a:spcPct val="0"/>
        </a:spcAft>
        <a:defRPr sz="4267">
          <a:solidFill>
            <a:schemeClr val="bg1"/>
          </a:solidFill>
          <a:latin typeface="Arial" charset="0"/>
          <a:ea typeface="ＭＳ Ｐゴシック" charset="0"/>
          <a:cs typeface="ＭＳ Ｐゴシック" charset="0"/>
        </a:defRPr>
      </a:lvl2pPr>
      <a:lvl3pPr algn="l" rtl="0" eaLnBrk="1" fontAlgn="base" hangingPunct="1">
        <a:spcBef>
          <a:spcPct val="0"/>
        </a:spcBef>
        <a:spcAft>
          <a:spcPct val="0"/>
        </a:spcAft>
        <a:defRPr sz="4267">
          <a:solidFill>
            <a:schemeClr val="bg1"/>
          </a:solidFill>
          <a:latin typeface="Arial" charset="0"/>
          <a:ea typeface="ＭＳ Ｐゴシック" charset="0"/>
          <a:cs typeface="ＭＳ Ｐゴシック" charset="0"/>
        </a:defRPr>
      </a:lvl3pPr>
      <a:lvl4pPr algn="l" rtl="0" eaLnBrk="1" fontAlgn="base" hangingPunct="1">
        <a:spcBef>
          <a:spcPct val="0"/>
        </a:spcBef>
        <a:spcAft>
          <a:spcPct val="0"/>
        </a:spcAft>
        <a:defRPr sz="4267">
          <a:solidFill>
            <a:schemeClr val="bg1"/>
          </a:solidFill>
          <a:latin typeface="Arial" charset="0"/>
          <a:ea typeface="ＭＳ Ｐゴシック" charset="0"/>
          <a:cs typeface="ＭＳ Ｐゴシック" charset="0"/>
        </a:defRPr>
      </a:lvl4pPr>
      <a:lvl5pPr algn="l" rtl="0" eaLnBrk="1" fontAlgn="base" hangingPunct="1">
        <a:spcBef>
          <a:spcPct val="0"/>
        </a:spcBef>
        <a:spcAft>
          <a:spcPct val="0"/>
        </a:spcAft>
        <a:defRPr sz="4267">
          <a:solidFill>
            <a:schemeClr val="bg1"/>
          </a:solidFill>
          <a:latin typeface="Arial" charset="0"/>
          <a:ea typeface="ＭＳ Ｐゴシック" charset="0"/>
          <a:cs typeface="ＭＳ Ｐゴシック" charset="0"/>
        </a:defRPr>
      </a:lvl5pPr>
      <a:lvl6pPr marL="609585" algn="l" rtl="0" eaLnBrk="1" fontAlgn="base" hangingPunct="1">
        <a:spcBef>
          <a:spcPct val="0"/>
        </a:spcBef>
        <a:spcAft>
          <a:spcPct val="0"/>
        </a:spcAft>
        <a:defRPr sz="4267">
          <a:solidFill>
            <a:schemeClr val="tx2"/>
          </a:solidFill>
          <a:latin typeface="Arial" charset="0"/>
        </a:defRPr>
      </a:lvl6pPr>
      <a:lvl7pPr marL="1219170" algn="l" rtl="0" eaLnBrk="1" fontAlgn="base" hangingPunct="1">
        <a:spcBef>
          <a:spcPct val="0"/>
        </a:spcBef>
        <a:spcAft>
          <a:spcPct val="0"/>
        </a:spcAft>
        <a:defRPr sz="4267">
          <a:solidFill>
            <a:schemeClr val="tx2"/>
          </a:solidFill>
          <a:latin typeface="Arial" charset="0"/>
        </a:defRPr>
      </a:lvl7pPr>
      <a:lvl8pPr marL="1828754" algn="l" rtl="0" eaLnBrk="1" fontAlgn="base" hangingPunct="1">
        <a:spcBef>
          <a:spcPct val="0"/>
        </a:spcBef>
        <a:spcAft>
          <a:spcPct val="0"/>
        </a:spcAft>
        <a:defRPr sz="4267">
          <a:solidFill>
            <a:schemeClr val="tx2"/>
          </a:solidFill>
          <a:latin typeface="Arial" charset="0"/>
        </a:defRPr>
      </a:lvl8pPr>
      <a:lvl9pPr marL="2438339" algn="l" rtl="0" eaLnBrk="1" fontAlgn="base" hangingPunct="1">
        <a:spcBef>
          <a:spcPct val="0"/>
        </a:spcBef>
        <a:spcAft>
          <a:spcPct val="0"/>
        </a:spcAft>
        <a:defRPr sz="4267">
          <a:solidFill>
            <a:schemeClr val="tx2"/>
          </a:solidFill>
          <a:latin typeface="Arial" charset="0"/>
        </a:defRPr>
      </a:lvl9pPr>
    </p:titleStyle>
    <p:bodyStyle>
      <a:lvl1pPr marL="457189" indent="-457189" algn="l" rtl="0" eaLnBrk="1" fontAlgn="base" hangingPunct="1">
        <a:spcBef>
          <a:spcPct val="20000"/>
        </a:spcBef>
        <a:spcAft>
          <a:spcPct val="0"/>
        </a:spcAft>
        <a:buClr>
          <a:srgbClr val="9E1B34"/>
        </a:buClr>
        <a:buChar char="•"/>
        <a:defRPr sz="3733">
          <a:solidFill>
            <a:srgbClr val="262626"/>
          </a:solidFill>
          <a:latin typeface="+mn-lt"/>
          <a:ea typeface="ＭＳ Ｐゴシック" charset="0"/>
          <a:cs typeface="ＭＳ Ｐゴシック" charset="0"/>
        </a:defRPr>
      </a:lvl1pPr>
      <a:lvl2pPr marL="990575" indent="-380990" algn="l" rtl="0" eaLnBrk="1" fontAlgn="base" hangingPunct="1">
        <a:spcBef>
          <a:spcPct val="20000"/>
        </a:spcBef>
        <a:spcAft>
          <a:spcPct val="0"/>
        </a:spcAft>
        <a:buClr>
          <a:srgbClr val="9E1B34"/>
        </a:buClr>
        <a:buChar char="–"/>
        <a:defRPr sz="3200">
          <a:solidFill>
            <a:srgbClr val="262626"/>
          </a:solidFill>
          <a:latin typeface="+mn-lt"/>
          <a:ea typeface="ＭＳ Ｐゴシック" charset="0"/>
        </a:defRPr>
      </a:lvl2pPr>
      <a:lvl3pPr marL="1523962" indent="-304792" algn="l" rtl="0" eaLnBrk="1" fontAlgn="base" hangingPunct="1">
        <a:spcBef>
          <a:spcPct val="20000"/>
        </a:spcBef>
        <a:spcAft>
          <a:spcPct val="0"/>
        </a:spcAft>
        <a:buClr>
          <a:srgbClr val="9E1B34"/>
        </a:buClr>
        <a:buChar char="•"/>
        <a:defRPr sz="2667">
          <a:solidFill>
            <a:srgbClr val="262626"/>
          </a:solidFill>
          <a:latin typeface="+mn-lt"/>
          <a:ea typeface="ＭＳ Ｐゴシック" charset="0"/>
        </a:defRPr>
      </a:lvl3pPr>
      <a:lvl4pPr marL="2133547" indent="-304792" algn="l" rtl="0" eaLnBrk="1" fontAlgn="base" hangingPunct="1">
        <a:spcBef>
          <a:spcPct val="20000"/>
        </a:spcBef>
        <a:spcAft>
          <a:spcPct val="0"/>
        </a:spcAft>
        <a:buClr>
          <a:srgbClr val="9E1B34"/>
        </a:buClr>
        <a:buChar char="–"/>
        <a:defRPr>
          <a:solidFill>
            <a:srgbClr val="262626"/>
          </a:solidFill>
          <a:latin typeface="+mn-lt"/>
          <a:ea typeface="ＭＳ Ｐゴシック" charset="0"/>
        </a:defRPr>
      </a:lvl4pPr>
      <a:lvl5pPr marL="2743131" indent="-304792" algn="l" rtl="0" eaLnBrk="1" fontAlgn="base" hangingPunct="1">
        <a:spcBef>
          <a:spcPct val="20000"/>
        </a:spcBef>
        <a:spcAft>
          <a:spcPct val="0"/>
        </a:spcAft>
        <a:buClr>
          <a:srgbClr val="9E1B34"/>
        </a:buClr>
        <a:buChar char="»"/>
        <a:defRPr sz="2133">
          <a:solidFill>
            <a:srgbClr val="262626"/>
          </a:solidFill>
          <a:latin typeface="+mn-lt"/>
          <a:ea typeface="ＭＳ Ｐゴシック" charset="0"/>
        </a:defRPr>
      </a:lvl5pPr>
      <a:lvl6pPr marL="3352716" indent="-304792" algn="l" rtl="0" eaLnBrk="1" fontAlgn="base" hangingPunct="1">
        <a:spcBef>
          <a:spcPct val="20000"/>
        </a:spcBef>
        <a:spcAft>
          <a:spcPct val="0"/>
        </a:spcAft>
        <a:buClr>
          <a:srgbClr val="9E1B34"/>
        </a:buClr>
        <a:buChar char="»"/>
        <a:defRPr sz="2133">
          <a:solidFill>
            <a:schemeClr val="tx1"/>
          </a:solidFill>
          <a:latin typeface="+mn-lt"/>
        </a:defRPr>
      </a:lvl6pPr>
      <a:lvl7pPr marL="3962301" indent="-304792" algn="l" rtl="0" eaLnBrk="1" fontAlgn="base" hangingPunct="1">
        <a:spcBef>
          <a:spcPct val="20000"/>
        </a:spcBef>
        <a:spcAft>
          <a:spcPct val="0"/>
        </a:spcAft>
        <a:buClr>
          <a:srgbClr val="9E1B34"/>
        </a:buClr>
        <a:buChar char="»"/>
        <a:defRPr sz="2133">
          <a:solidFill>
            <a:schemeClr val="tx1"/>
          </a:solidFill>
          <a:latin typeface="+mn-lt"/>
        </a:defRPr>
      </a:lvl7pPr>
      <a:lvl8pPr marL="4571886" indent="-304792" algn="l" rtl="0" eaLnBrk="1" fontAlgn="base" hangingPunct="1">
        <a:spcBef>
          <a:spcPct val="20000"/>
        </a:spcBef>
        <a:spcAft>
          <a:spcPct val="0"/>
        </a:spcAft>
        <a:buClr>
          <a:srgbClr val="9E1B34"/>
        </a:buClr>
        <a:buChar char="»"/>
        <a:defRPr sz="2133">
          <a:solidFill>
            <a:schemeClr val="tx1"/>
          </a:solidFill>
          <a:latin typeface="+mn-lt"/>
        </a:defRPr>
      </a:lvl8pPr>
      <a:lvl9pPr marL="5181470" indent="-304792" algn="l" rtl="0" eaLnBrk="1" fontAlgn="base" hangingPunct="1">
        <a:spcBef>
          <a:spcPct val="20000"/>
        </a:spcBef>
        <a:spcAft>
          <a:spcPct val="0"/>
        </a:spcAft>
        <a:buClr>
          <a:srgbClr val="9E1B34"/>
        </a:buClr>
        <a:buChar char="»"/>
        <a:defRPr sz="2133">
          <a:solidFill>
            <a:schemeClr val="tx1"/>
          </a:solidFill>
          <a:latin typeface="+mn-lt"/>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sra.org.uk/riskassessment/#firm-wide"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BDEB319-AEF9-4DD2-9976-8248C917D316}"/>
              </a:ext>
            </a:extLst>
          </p:cNvPr>
          <p:cNvSpPr/>
          <p:nvPr/>
        </p:nvSpPr>
        <p:spPr>
          <a:xfrm>
            <a:off x="365760" y="2829560"/>
            <a:ext cx="11582399" cy="1384995"/>
          </a:xfrm>
          <a:prstGeom prst="rect">
            <a:avLst/>
          </a:prstGeom>
        </p:spPr>
        <p:txBody>
          <a:bodyPr wrap="square">
            <a:spAutoFit/>
          </a:bodyPr>
          <a:lstStyle/>
          <a:p>
            <a:pPr algn="ctr" defTabSz="1219170" fontAlgn="base">
              <a:spcBef>
                <a:spcPct val="0"/>
              </a:spcBef>
              <a:spcAft>
                <a:spcPct val="0"/>
              </a:spcAft>
            </a:pPr>
            <a:r>
              <a:rPr lang="en-US" sz="2800" dirty="0">
                <a:solidFill>
                  <a:srgbClr val="000000"/>
                </a:solidFill>
                <a:latin typeface="Arial" charset="0"/>
                <a:ea typeface="ＭＳ Ｐゴシック" pitchFamily="34" charset="-128"/>
              </a:rPr>
              <a:t>Kati Kalia-Hona, AML Proactive Supervision Team Manager</a:t>
            </a:r>
          </a:p>
          <a:p>
            <a:pPr algn="ctr" defTabSz="1219170" fontAlgn="base">
              <a:spcBef>
                <a:spcPct val="0"/>
              </a:spcBef>
              <a:spcAft>
                <a:spcPct val="0"/>
              </a:spcAft>
            </a:pPr>
            <a:r>
              <a:rPr lang="en-US" sz="2800" dirty="0">
                <a:solidFill>
                  <a:srgbClr val="000000"/>
                </a:solidFill>
                <a:latin typeface="Arial" charset="0"/>
                <a:ea typeface="ＭＳ Ｐゴシック" pitchFamily="34" charset="-128"/>
              </a:rPr>
              <a:t>Susannah Eaton, AML Proactive Supervision Team Manager</a:t>
            </a:r>
          </a:p>
          <a:p>
            <a:pPr algn="ctr" defTabSz="1219170" fontAlgn="base">
              <a:spcBef>
                <a:spcPct val="0"/>
              </a:spcBef>
              <a:spcAft>
                <a:spcPct val="0"/>
              </a:spcAft>
            </a:pPr>
            <a:endParaRPr lang="en-US" sz="2800" dirty="0">
              <a:solidFill>
                <a:srgbClr val="000000"/>
              </a:solidFill>
              <a:latin typeface="Arial" charset="0"/>
              <a:ea typeface="ＭＳ Ｐゴシック" pitchFamily="34" charset="-128"/>
            </a:endParaRPr>
          </a:p>
        </p:txBody>
      </p:sp>
      <p:sp>
        <p:nvSpPr>
          <p:cNvPr id="7" name="Rectangle 6">
            <a:extLst>
              <a:ext uri="{FF2B5EF4-FFF2-40B4-BE49-F238E27FC236}">
                <a16:creationId xmlns:a16="http://schemas.microsoft.com/office/drawing/2014/main" id="{FB160960-1C98-403E-96ED-7F40A6E781F9}"/>
              </a:ext>
            </a:extLst>
          </p:cNvPr>
          <p:cNvSpPr/>
          <p:nvPr/>
        </p:nvSpPr>
        <p:spPr>
          <a:xfrm>
            <a:off x="1466574" y="1851057"/>
            <a:ext cx="9729745" cy="646331"/>
          </a:xfrm>
          <a:prstGeom prst="rect">
            <a:avLst/>
          </a:prstGeom>
        </p:spPr>
        <p:txBody>
          <a:bodyPr wrap="square">
            <a:spAutoFit/>
          </a:bodyPr>
          <a:lstStyle/>
          <a:p>
            <a:pPr algn="ctr" defTabSz="1219170" fontAlgn="base">
              <a:spcBef>
                <a:spcPct val="0"/>
              </a:spcBef>
              <a:spcAft>
                <a:spcPct val="0"/>
              </a:spcAft>
            </a:pPr>
            <a:r>
              <a:rPr lang="en-GB" sz="3600" b="1" dirty="0">
                <a:solidFill>
                  <a:srgbClr val="000000"/>
                </a:solidFill>
                <a:latin typeface="Arial" charset="0"/>
                <a:ea typeface="ＭＳ Ｐゴシック" pitchFamily="34" charset="-128"/>
              </a:rPr>
              <a:t>Completing your firm wide risk assessment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63D39-277E-E165-2797-7F6A5D884627}"/>
              </a:ext>
            </a:extLst>
          </p:cNvPr>
          <p:cNvSpPr>
            <a:spLocks noGrp="1"/>
          </p:cNvSpPr>
          <p:nvPr>
            <p:ph type="title"/>
          </p:nvPr>
        </p:nvSpPr>
        <p:spPr/>
        <p:txBody>
          <a:bodyPr/>
          <a:lstStyle/>
          <a:p>
            <a:r>
              <a:rPr lang="en-GB" sz="4400" b="0" kern="1200" dirty="0">
                <a:effectLst/>
                <a:latin typeface="+mn-lt"/>
                <a:ea typeface="Calibri" panose="020F0502020204030204" pitchFamily="34" charset="0"/>
                <a:cs typeface="+mn-cs"/>
              </a:rPr>
              <a:t>Geographic risk </a:t>
            </a:r>
            <a:br>
              <a:rPr lang="en-GB" sz="4400" b="0" kern="1200" dirty="0">
                <a:solidFill>
                  <a:schemeClr val="dk1"/>
                </a:solidFill>
                <a:effectLst/>
                <a:latin typeface="+mn-lt"/>
                <a:ea typeface="Calibri" panose="020F0502020204030204" pitchFamily="34" charset="0"/>
                <a:cs typeface="+mn-cs"/>
              </a:rPr>
            </a:br>
            <a:endParaRPr lang="en-GB" dirty="0"/>
          </a:p>
        </p:txBody>
      </p:sp>
      <p:sp>
        <p:nvSpPr>
          <p:cNvPr id="7" name="Content Placeholder 6">
            <a:extLst>
              <a:ext uri="{FF2B5EF4-FFF2-40B4-BE49-F238E27FC236}">
                <a16:creationId xmlns:a16="http://schemas.microsoft.com/office/drawing/2014/main" id="{80966596-F7E7-8F4C-F411-4F8D70A0AAF3}"/>
              </a:ext>
            </a:extLst>
          </p:cNvPr>
          <p:cNvSpPr>
            <a:spLocks noGrp="1"/>
          </p:cNvSpPr>
          <p:nvPr>
            <p:ph idx="1"/>
          </p:nvPr>
        </p:nvSpPr>
        <p:spPr>
          <a:xfrm>
            <a:off x="334433" y="1692276"/>
            <a:ext cx="11523133" cy="4476751"/>
          </a:xfrm>
        </p:spPr>
        <p:txBody>
          <a:bodyPr/>
          <a:lstStyle/>
          <a:p>
            <a:pPr algn="l">
              <a:lnSpc>
                <a:spcPct val="107000"/>
              </a:lnSpc>
              <a:spcBef>
                <a:spcPts val="1200"/>
              </a:spcBef>
              <a:spcAft>
                <a:spcPts val="1200"/>
              </a:spcAft>
            </a:pPr>
            <a:r>
              <a:rPr lang="en-GB" sz="2400" b="0" dirty="0">
                <a:effectLst/>
                <a:latin typeface="+mn-lt"/>
                <a:ea typeface="Calibri" panose="020F0502020204030204" pitchFamily="34" charset="0"/>
              </a:rPr>
              <a:t>We provide services out of our offices based in West York to local clients as well as international clients.</a:t>
            </a:r>
          </a:p>
          <a:p>
            <a:pPr lvl="1">
              <a:lnSpc>
                <a:spcPct val="107000"/>
              </a:lnSpc>
              <a:spcBef>
                <a:spcPts val="1200"/>
              </a:spcBef>
              <a:spcAft>
                <a:spcPts val="1200"/>
              </a:spcAft>
            </a:pPr>
            <a:r>
              <a:rPr lang="en-GB" sz="2200" b="0" dirty="0">
                <a:effectLst/>
                <a:latin typeface="+mn-lt"/>
                <a:ea typeface="Calibri" panose="020F0502020204030204" pitchFamily="34" charset="0"/>
              </a:rPr>
              <a:t>85% of our clients are local</a:t>
            </a:r>
          </a:p>
          <a:p>
            <a:pPr lvl="1">
              <a:lnSpc>
                <a:spcPct val="107000"/>
              </a:lnSpc>
              <a:spcBef>
                <a:spcPts val="1200"/>
              </a:spcBef>
              <a:spcAft>
                <a:spcPts val="1200"/>
              </a:spcAft>
            </a:pPr>
            <a:r>
              <a:rPr lang="en-GB" sz="2200" b="0" dirty="0">
                <a:effectLst/>
                <a:latin typeface="+mn-lt"/>
                <a:ea typeface="Calibri" panose="020F0502020204030204" pitchFamily="34" charset="0"/>
              </a:rPr>
              <a:t>15% are international </a:t>
            </a:r>
          </a:p>
          <a:p>
            <a:pPr>
              <a:spcBef>
                <a:spcPts val="1200"/>
              </a:spcBef>
              <a:spcAft>
                <a:spcPts val="1200"/>
              </a:spcAft>
            </a:pPr>
            <a:r>
              <a:rPr lang="en-GB" sz="2400" b="0" dirty="0">
                <a:effectLst/>
                <a:latin typeface="+mn-lt"/>
                <a:ea typeface="Calibri" panose="020F0502020204030204" pitchFamily="34" charset="0"/>
              </a:rPr>
              <a:t>Does the firm deal with countries with significant levels of corruption?</a:t>
            </a:r>
          </a:p>
          <a:p>
            <a:pPr>
              <a:spcBef>
                <a:spcPts val="1200"/>
              </a:spcBef>
              <a:spcAft>
                <a:spcPts val="1200"/>
              </a:spcAft>
            </a:pPr>
            <a:r>
              <a:rPr lang="en-GB" sz="2400" b="0" dirty="0">
                <a:effectLst/>
                <a:latin typeface="+mn-lt"/>
                <a:ea typeface="Calibri" panose="020F0502020204030204" pitchFamily="34" charset="0"/>
              </a:rPr>
              <a:t>Does the firm deal with countries subject to sanctions?</a:t>
            </a:r>
          </a:p>
          <a:p>
            <a:pPr>
              <a:spcBef>
                <a:spcPts val="1200"/>
              </a:spcBef>
              <a:spcAft>
                <a:spcPts val="1200"/>
              </a:spcAft>
            </a:pPr>
            <a:r>
              <a:rPr lang="en-GB" sz="2400" b="0" dirty="0">
                <a:effectLst/>
                <a:latin typeface="+mn-lt"/>
                <a:ea typeface="Calibri" panose="020F0502020204030204" pitchFamily="34" charset="0"/>
              </a:rPr>
              <a:t>We have clients in Gibraltar and the United Arab Emirates, which are HRTCs</a:t>
            </a:r>
            <a:r>
              <a:rPr lang="en-GB" sz="2400" b="0" dirty="0">
                <a:solidFill>
                  <a:srgbClr val="808080"/>
                </a:solidFill>
                <a:effectLst/>
                <a:latin typeface="+mn-lt"/>
                <a:ea typeface="Calibri" panose="020F0502020204030204" pitchFamily="34" charset="0"/>
              </a:rPr>
              <a:t>.</a:t>
            </a:r>
            <a:endParaRPr lang="en-GB" sz="2400" b="0" dirty="0">
              <a:effectLst/>
              <a:latin typeface="+mn-lt"/>
              <a:ea typeface="Calibri" panose="020F0502020204030204" pitchFamily="34" charset="0"/>
            </a:endParaRPr>
          </a:p>
          <a:p>
            <a:pPr>
              <a:spcBef>
                <a:spcPts val="1200"/>
              </a:spcBef>
              <a:spcAft>
                <a:spcPts val="1200"/>
              </a:spcAft>
            </a:pPr>
            <a:r>
              <a:rPr lang="en-GB" sz="2400" b="0" dirty="0">
                <a:effectLst/>
                <a:latin typeface="+mn-lt"/>
                <a:ea typeface="Calibri" panose="020F0502020204030204" pitchFamily="34" charset="0"/>
              </a:rPr>
              <a:t>Does the firm deal with countries with stringent currency controls?</a:t>
            </a:r>
          </a:p>
          <a:p>
            <a:endParaRPr lang="en-GB" dirty="0"/>
          </a:p>
        </p:txBody>
      </p:sp>
    </p:spTree>
    <p:extLst>
      <p:ext uri="{BB962C8B-B14F-4D97-AF65-F5344CB8AC3E}">
        <p14:creationId xmlns:p14="http://schemas.microsoft.com/office/powerpoint/2010/main" val="9887146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60A3A0-2FB9-4F15-AFFA-06BD2BC0AFD5}"/>
              </a:ext>
            </a:extLst>
          </p:cNvPr>
          <p:cNvSpPr>
            <a:spLocks noGrp="1"/>
          </p:cNvSpPr>
          <p:nvPr>
            <p:ph type="title"/>
          </p:nvPr>
        </p:nvSpPr>
        <p:spPr/>
        <p:txBody>
          <a:bodyPr/>
          <a:lstStyle/>
          <a:p>
            <a:r>
              <a:rPr lang="en-GB" dirty="0"/>
              <a:t>Product/Services risk</a:t>
            </a:r>
          </a:p>
        </p:txBody>
      </p:sp>
      <p:sp>
        <p:nvSpPr>
          <p:cNvPr id="3" name="Content Placeholder 2">
            <a:extLst>
              <a:ext uri="{FF2B5EF4-FFF2-40B4-BE49-F238E27FC236}">
                <a16:creationId xmlns:a16="http://schemas.microsoft.com/office/drawing/2014/main" id="{EC4045CF-88EE-4DC9-9A10-6A1C65336CB9}"/>
              </a:ext>
            </a:extLst>
          </p:cNvPr>
          <p:cNvSpPr>
            <a:spLocks noGrp="1"/>
          </p:cNvSpPr>
          <p:nvPr>
            <p:ph idx="1"/>
          </p:nvPr>
        </p:nvSpPr>
        <p:spPr>
          <a:xfrm>
            <a:off x="334434" y="1892301"/>
            <a:ext cx="11715325" cy="4476751"/>
          </a:xfrm>
        </p:spPr>
        <p:txBody>
          <a:bodyPr/>
          <a:lstStyle/>
          <a:p>
            <a:r>
              <a:rPr lang="en-GB" sz="2400" dirty="0">
                <a:latin typeface="Arial" panose="020B0604020202020204" pitchFamily="34" charset="0"/>
                <a:ea typeface="Calibri" panose="020F0502020204030204" pitchFamily="34" charset="0"/>
              </a:rPr>
              <a:t>D</a:t>
            </a:r>
            <a:r>
              <a:rPr lang="en-GB" sz="2400" dirty="0">
                <a:effectLst/>
                <a:latin typeface="Arial" panose="020B0604020202020204" pitchFamily="34" charset="0"/>
                <a:ea typeface="Calibri" panose="020F0502020204030204" pitchFamily="34" charset="0"/>
              </a:rPr>
              <a:t>escribe the specific services your firm offers within each area of law</a:t>
            </a:r>
          </a:p>
          <a:p>
            <a:r>
              <a:rPr lang="en-GB" sz="2400" dirty="0">
                <a:effectLst/>
                <a:latin typeface="Arial" panose="020B0604020202020204" pitchFamily="34" charset="0"/>
                <a:ea typeface="Calibri" panose="020F0502020204030204" pitchFamily="34" charset="0"/>
              </a:rPr>
              <a:t>Assessing the risks that these represent</a:t>
            </a:r>
          </a:p>
          <a:p>
            <a:r>
              <a:rPr lang="en-GB" sz="2400" dirty="0">
                <a:effectLst/>
                <a:latin typeface="Arial" panose="020B0604020202020204" pitchFamily="34" charset="0"/>
                <a:ea typeface="Calibri" panose="020F0502020204030204" pitchFamily="34" charset="0"/>
              </a:rPr>
              <a:t>Work that is ‘unregulated’ and ‘regulated’ under the money laundering regulations</a:t>
            </a:r>
          </a:p>
          <a:p>
            <a:endParaRPr lang="en-GB" dirty="0"/>
          </a:p>
        </p:txBody>
      </p:sp>
    </p:spTree>
    <p:extLst>
      <p:ext uri="{BB962C8B-B14F-4D97-AF65-F5344CB8AC3E}">
        <p14:creationId xmlns:p14="http://schemas.microsoft.com/office/powerpoint/2010/main" val="35057050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55EB9-9AD5-EA52-073B-23B40EC7C076}"/>
              </a:ext>
            </a:extLst>
          </p:cNvPr>
          <p:cNvSpPr>
            <a:spLocks noGrp="1"/>
          </p:cNvSpPr>
          <p:nvPr>
            <p:ph type="title"/>
          </p:nvPr>
        </p:nvSpPr>
        <p:spPr>
          <a:xfrm>
            <a:off x="334433" y="268740"/>
            <a:ext cx="6527800" cy="1143000"/>
          </a:xfrm>
        </p:spPr>
        <p:txBody>
          <a:bodyPr/>
          <a:lstStyle/>
          <a:p>
            <a:r>
              <a:rPr lang="en-GB" sz="4400" b="1" kern="1200" dirty="0">
                <a:effectLst/>
                <a:latin typeface="+mn-lt"/>
                <a:ea typeface="+mn-ea"/>
                <a:cs typeface="+mn-cs"/>
              </a:rPr>
              <a:t>Product/Service risk </a:t>
            </a:r>
            <a:br>
              <a:rPr lang="en-GB" sz="4400" dirty="0"/>
            </a:br>
            <a:endParaRPr lang="en-GB" dirty="0"/>
          </a:p>
        </p:txBody>
      </p:sp>
      <p:sp>
        <p:nvSpPr>
          <p:cNvPr id="8" name="Content Placeholder 7">
            <a:extLst>
              <a:ext uri="{FF2B5EF4-FFF2-40B4-BE49-F238E27FC236}">
                <a16:creationId xmlns:a16="http://schemas.microsoft.com/office/drawing/2014/main" id="{D5B1D9A1-83CA-5E54-3D0E-48AFF5983F9E}"/>
              </a:ext>
            </a:extLst>
          </p:cNvPr>
          <p:cNvSpPr>
            <a:spLocks noGrp="1"/>
          </p:cNvSpPr>
          <p:nvPr>
            <p:ph idx="1"/>
          </p:nvPr>
        </p:nvSpPr>
        <p:spPr>
          <a:xfrm>
            <a:off x="334434" y="1587501"/>
            <a:ext cx="11523133" cy="4476751"/>
          </a:xfrm>
        </p:spPr>
        <p:txBody>
          <a:bodyPr/>
          <a:lstStyle/>
          <a:p>
            <a:pPr>
              <a:spcBef>
                <a:spcPts val="600"/>
              </a:spcBef>
              <a:spcAft>
                <a:spcPts val="600"/>
              </a:spcAft>
            </a:pPr>
            <a:r>
              <a:rPr lang="en-GB" sz="2400" b="0" kern="1200" dirty="0">
                <a:solidFill>
                  <a:schemeClr val="tx1"/>
                </a:solidFill>
                <a:effectLst/>
                <a:latin typeface="+mn-lt"/>
                <a:ea typeface="Calibri" panose="020F0502020204030204" pitchFamily="34" charset="0"/>
                <a:cs typeface="+mn-cs"/>
              </a:rPr>
              <a:t>Client accounts</a:t>
            </a:r>
          </a:p>
          <a:p>
            <a:pPr defTabSz="1219170">
              <a:lnSpc>
                <a:spcPct val="107000"/>
              </a:lnSpc>
              <a:spcBef>
                <a:spcPts val="600"/>
              </a:spcBef>
              <a:spcAft>
                <a:spcPts val="600"/>
              </a:spcAft>
            </a:pPr>
            <a:r>
              <a:rPr lang="en-GB" sz="2400" b="0" kern="1200" dirty="0">
                <a:solidFill>
                  <a:schemeClr val="tx1"/>
                </a:solidFill>
                <a:effectLst/>
                <a:latin typeface="+mn-lt"/>
                <a:ea typeface="Calibri" panose="020F0502020204030204" pitchFamily="34" charset="0"/>
                <a:cs typeface="+mn-cs"/>
              </a:rPr>
              <a:t>Conveyancing/</a:t>
            </a:r>
            <a:r>
              <a:rPr lang="en-GB" sz="2400" kern="1200" dirty="0">
                <a:solidFill>
                  <a:schemeClr val="tx1"/>
                </a:solidFill>
                <a:ea typeface="Calibri" panose="020F0502020204030204" pitchFamily="34" charset="0"/>
                <a:cs typeface="+mn-cs"/>
              </a:rPr>
              <a:t>r</a:t>
            </a:r>
            <a:r>
              <a:rPr lang="en-GB" sz="2400" b="0" kern="1200" dirty="0">
                <a:solidFill>
                  <a:schemeClr val="tx1"/>
                </a:solidFill>
                <a:effectLst/>
                <a:latin typeface="+mn-lt"/>
                <a:ea typeface="Calibri" panose="020F0502020204030204" pitchFamily="34" charset="0"/>
                <a:cs typeface="+mn-cs"/>
              </a:rPr>
              <a:t>eal </a:t>
            </a:r>
            <a:r>
              <a:rPr lang="en-GB" sz="2400" kern="1200" dirty="0">
                <a:solidFill>
                  <a:schemeClr val="tx1"/>
                </a:solidFill>
                <a:ea typeface="Calibri" panose="020F0502020204030204" pitchFamily="34" charset="0"/>
                <a:cs typeface="+mn-cs"/>
              </a:rPr>
              <a:t>e</a:t>
            </a:r>
            <a:r>
              <a:rPr lang="en-GB" sz="2400" b="0" kern="1200" dirty="0">
                <a:solidFill>
                  <a:schemeClr val="tx1"/>
                </a:solidFill>
                <a:effectLst/>
                <a:latin typeface="+mn-lt"/>
                <a:ea typeface="Calibri" panose="020F0502020204030204" pitchFamily="34" charset="0"/>
                <a:cs typeface="+mn-cs"/>
              </a:rPr>
              <a:t>state </a:t>
            </a:r>
          </a:p>
          <a:p>
            <a:pPr defTabSz="1219170">
              <a:lnSpc>
                <a:spcPct val="107000"/>
              </a:lnSpc>
              <a:spcBef>
                <a:spcPts val="600"/>
              </a:spcBef>
              <a:spcAft>
                <a:spcPts val="600"/>
              </a:spcAft>
            </a:pPr>
            <a:r>
              <a:rPr lang="en-GB" sz="2400" b="0" kern="1200" dirty="0">
                <a:solidFill>
                  <a:schemeClr val="tx1"/>
                </a:solidFill>
                <a:effectLst/>
                <a:latin typeface="+mn-lt"/>
                <a:ea typeface="Times New Roman" panose="02020603050405020304" pitchFamily="18" charset="0"/>
                <a:cs typeface="+mn-cs"/>
              </a:rPr>
              <a:t>We deal with residential and commercial real estate and provide the following services:</a:t>
            </a:r>
            <a:endParaRPr lang="en-GB" sz="2400" b="0" kern="1200" dirty="0">
              <a:solidFill>
                <a:schemeClr val="tx1"/>
              </a:solidFill>
              <a:effectLst/>
              <a:latin typeface="+mn-lt"/>
              <a:ea typeface="Calibri" panose="020F0502020204030204" pitchFamily="34" charset="0"/>
              <a:cs typeface="+mn-cs"/>
            </a:endParaRPr>
          </a:p>
          <a:p>
            <a:pPr lvl="1" defTabSz="1219170">
              <a:lnSpc>
                <a:spcPct val="107000"/>
              </a:lnSpc>
              <a:spcBef>
                <a:spcPts val="600"/>
              </a:spcBef>
              <a:spcAft>
                <a:spcPts val="600"/>
              </a:spcAft>
            </a:pPr>
            <a:r>
              <a:rPr lang="en-GB" sz="2000" b="0" kern="1200" dirty="0">
                <a:solidFill>
                  <a:schemeClr val="tx1"/>
                </a:solidFill>
                <a:effectLst/>
                <a:latin typeface="+mn-lt"/>
                <a:ea typeface="Times New Roman" panose="02020603050405020304" pitchFamily="18" charset="0"/>
                <a:cs typeface="+mn-cs"/>
              </a:rPr>
              <a:t>Purchases and sales</a:t>
            </a:r>
            <a:endParaRPr lang="en-GB" sz="2000" kern="1200" dirty="0">
              <a:solidFill>
                <a:schemeClr val="tx1"/>
              </a:solidFill>
              <a:ea typeface="Times New Roman" panose="02020603050405020304" pitchFamily="18" charset="0"/>
              <a:cs typeface="+mn-cs"/>
            </a:endParaRPr>
          </a:p>
          <a:p>
            <a:pPr lvl="1" defTabSz="1219170">
              <a:lnSpc>
                <a:spcPct val="107000"/>
              </a:lnSpc>
              <a:spcBef>
                <a:spcPts val="600"/>
              </a:spcBef>
              <a:spcAft>
                <a:spcPts val="600"/>
              </a:spcAft>
            </a:pPr>
            <a:r>
              <a:rPr lang="en-GB" sz="2000" b="0" kern="1200" dirty="0">
                <a:solidFill>
                  <a:schemeClr val="tx1"/>
                </a:solidFill>
                <a:effectLst/>
                <a:latin typeface="+mn-lt"/>
                <a:ea typeface="Times New Roman" panose="02020603050405020304" pitchFamily="18" charset="0"/>
                <a:cs typeface="+mn-cs"/>
              </a:rPr>
              <a:t>Lease extension and enfranchisement </a:t>
            </a:r>
            <a:endParaRPr lang="en-GB" sz="2000" kern="1200" dirty="0">
              <a:solidFill>
                <a:schemeClr val="tx1"/>
              </a:solidFill>
              <a:ea typeface="Times New Roman" panose="02020603050405020304" pitchFamily="18" charset="0"/>
              <a:cs typeface="+mn-cs"/>
            </a:endParaRPr>
          </a:p>
          <a:p>
            <a:pPr lvl="1" defTabSz="1219170">
              <a:lnSpc>
                <a:spcPct val="107000"/>
              </a:lnSpc>
              <a:spcBef>
                <a:spcPts val="600"/>
              </a:spcBef>
              <a:spcAft>
                <a:spcPts val="600"/>
              </a:spcAft>
            </a:pPr>
            <a:r>
              <a:rPr lang="en-GB" sz="2000" b="0" kern="1200" dirty="0">
                <a:solidFill>
                  <a:schemeClr val="tx1"/>
                </a:solidFill>
                <a:effectLst/>
                <a:latin typeface="+mn-lt"/>
                <a:ea typeface="Times New Roman" panose="02020603050405020304" pitchFamily="18" charset="0"/>
                <a:cs typeface="+mn-cs"/>
              </a:rPr>
              <a:t>Landlord and tenant </a:t>
            </a:r>
            <a:endParaRPr lang="en-GB" sz="2000" kern="1200" dirty="0">
              <a:solidFill>
                <a:schemeClr val="tx1"/>
              </a:solidFill>
              <a:ea typeface="Times New Roman" panose="02020603050405020304" pitchFamily="18" charset="0"/>
              <a:cs typeface="+mn-cs"/>
            </a:endParaRPr>
          </a:p>
          <a:p>
            <a:pPr lvl="1" defTabSz="1219170">
              <a:lnSpc>
                <a:spcPct val="107000"/>
              </a:lnSpc>
              <a:spcBef>
                <a:spcPts val="600"/>
              </a:spcBef>
              <a:spcAft>
                <a:spcPts val="600"/>
              </a:spcAft>
            </a:pPr>
            <a:r>
              <a:rPr lang="en-GB" sz="2000" b="0" kern="1200" dirty="0">
                <a:solidFill>
                  <a:schemeClr val="tx1"/>
                </a:solidFill>
                <a:effectLst/>
                <a:latin typeface="+mn-lt"/>
                <a:ea typeface="Times New Roman" panose="02020603050405020304" pitchFamily="18" charset="0"/>
                <a:cs typeface="+mn-cs"/>
              </a:rPr>
              <a:t>Real estate tax</a:t>
            </a:r>
            <a:endParaRPr lang="en-GB" sz="2000" b="0" kern="1200" dirty="0">
              <a:solidFill>
                <a:schemeClr val="tx1"/>
              </a:solidFill>
              <a:effectLst/>
              <a:latin typeface="+mn-lt"/>
              <a:ea typeface="Calibri" panose="020F0502020204030204" pitchFamily="34" charset="0"/>
              <a:cs typeface="+mn-cs"/>
            </a:endParaRPr>
          </a:p>
          <a:p>
            <a:pPr marL="0" algn="l" defTabSz="1219170" rtl="0" eaLnBrk="1" latinLnBrk="0" hangingPunct="1">
              <a:lnSpc>
                <a:spcPct val="107000"/>
              </a:lnSpc>
              <a:spcBef>
                <a:spcPts val="600"/>
              </a:spcBef>
              <a:spcAft>
                <a:spcPts val="600"/>
              </a:spcAft>
            </a:pPr>
            <a:r>
              <a:rPr lang="en-GB" sz="2400" b="0" kern="1200" dirty="0">
                <a:solidFill>
                  <a:schemeClr val="tx1"/>
                </a:solidFill>
                <a:effectLst/>
                <a:latin typeface="+mn-lt"/>
                <a:ea typeface="Calibri" panose="020F0502020204030204" pitchFamily="34" charset="0"/>
                <a:cs typeface="+mn-cs"/>
              </a:rPr>
              <a:t>Tax </a:t>
            </a:r>
            <a:r>
              <a:rPr lang="en-GB" sz="2400" kern="1200" dirty="0">
                <a:solidFill>
                  <a:schemeClr val="tx1"/>
                </a:solidFill>
                <a:ea typeface="Calibri" panose="020F0502020204030204" pitchFamily="34" charset="0"/>
                <a:cs typeface="+mn-cs"/>
              </a:rPr>
              <a:t>m</a:t>
            </a:r>
            <a:r>
              <a:rPr lang="en-GB" sz="2400" b="0" kern="1200" dirty="0">
                <a:solidFill>
                  <a:schemeClr val="tx1"/>
                </a:solidFill>
                <a:effectLst/>
                <a:latin typeface="+mn-lt"/>
                <a:ea typeface="Calibri" panose="020F0502020204030204" pitchFamily="34" charset="0"/>
                <a:cs typeface="+mn-cs"/>
              </a:rPr>
              <a:t>itigation strategies</a:t>
            </a:r>
          </a:p>
          <a:p>
            <a:pPr lvl="1" defTabSz="1219170" latinLnBrk="0">
              <a:lnSpc>
                <a:spcPct val="107000"/>
              </a:lnSpc>
              <a:spcBef>
                <a:spcPts val="600"/>
              </a:spcBef>
              <a:spcAft>
                <a:spcPts val="600"/>
              </a:spcAft>
            </a:pPr>
            <a:r>
              <a:rPr lang="en-GB" sz="2000" kern="1200" dirty="0">
                <a:solidFill>
                  <a:schemeClr val="tx1"/>
                </a:solidFill>
                <a:cs typeface="+mn-cs"/>
              </a:rPr>
              <a:t> We provide advice on SDLT only, which is general advice and doesn’t bring us into scope of tax adviser. Any clients asking for tax advise are referred to financial advisers. </a:t>
            </a:r>
          </a:p>
          <a:p>
            <a:endParaRPr lang="en-GB" dirty="0"/>
          </a:p>
        </p:txBody>
      </p:sp>
    </p:spTree>
    <p:extLst>
      <p:ext uri="{BB962C8B-B14F-4D97-AF65-F5344CB8AC3E}">
        <p14:creationId xmlns:p14="http://schemas.microsoft.com/office/powerpoint/2010/main" val="2778903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8A252CD-9E75-DDE2-777C-E364E1524FD9}"/>
              </a:ext>
            </a:extLst>
          </p:cNvPr>
          <p:cNvSpPr txBox="1"/>
          <p:nvPr/>
        </p:nvSpPr>
        <p:spPr>
          <a:xfrm>
            <a:off x="428964" y="346916"/>
            <a:ext cx="10281424" cy="769441"/>
          </a:xfrm>
          <a:prstGeom prst="rect">
            <a:avLst/>
          </a:prstGeom>
          <a:noFill/>
        </p:spPr>
        <p:txBody>
          <a:bodyPr wrap="square" rtlCol="0">
            <a:spAutoFit/>
          </a:bodyPr>
          <a:lstStyle/>
          <a:p>
            <a:r>
              <a:rPr lang="en-GB" sz="4400" b="1" kern="1200" dirty="0">
                <a:solidFill>
                  <a:schemeClr val="bg1"/>
                </a:solidFill>
                <a:effectLst/>
                <a:latin typeface="+mn-lt"/>
                <a:ea typeface="+mn-ea"/>
                <a:cs typeface="+mn-cs"/>
              </a:rPr>
              <a:t>Product/Service risk</a:t>
            </a:r>
            <a:endParaRPr lang="en-GB" sz="4400" dirty="0">
              <a:solidFill>
                <a:schemeClr val="bg1"/>
              </a:solidFill>
            </a:endParaRPr>
          </a:p>
        </p:txBody>
      </p:sp>
      <p:sp>
        <p:nvSpPr>
          <p:cNvPr id="7" name="Content Placeholder 7">
            <a:extLst>
              <a:ext uri="{FF2B5EF4-FFF2-40B4-BE49-F238E27FC236}">
                <a16:creationId xmlns:a16="http://schemas.microsoft.com/office/drawing/2014/main" id="{DEB18E93-5184-00B3-3E84-00C12D1E086D}"/>
              </a:ext>
            </a:extLst>
          </p:cNvPr>
          <p:cNvSpPr txBox="1">
            <a:spLocks/>
          </p:cNvSpPr>
          <p:nvPr/>
        </p:nvSpPr>
        <p:spPr>
          <a:xfrm>
            <a:off x="334434" y="1892301"/>
            <a:ext cx="11523133" cy="4476751"/>
          </a:xfrm>
          <a:prstGeom prst="rect">
            <a:avLst/>
          </a:prstGeom>
        </p:spPr>
        <p:txBody>
          <a:bodyPr/>
          <a:lstStyle>
            <a:lvl1pPr marL="457189" indent="-457189" algn="l" rtl="0" eaLnBrk="1" fontAlgn="base" hangingPunct="1">
              <a:spcBef>
                <a:spcPct val="20000"/>
              </a:spcBef>
              <a:spcAft>
                <a:spcPct val="0"/>
              </a:spcAft>
              <a:buClr>
                <a:srgbClr val="9E1B34"/>
              </a:buClr>
              <a:buChar char="•"/>
              <a:defRPr sz="3733">
                <a:solidFill>
                  <a:srgbClr val="262626"/>
                </a:solidFill>
                <a:latin typeface="+mn-lt"/>
                <a:ea typeface="ＭＳ Ｐゴシック" charset="0"/>
                <a:cs typeface="ＭＳ Ｐゴシック" charset="0"/>
              </a:defRPr>
            </a:lvl1pPr>
            <a:lvl2pPr marL="990575" indent="-380990" algn="l" rtl="0" eaLnBrk="1" fontAlgn="base" hangingPunct="1">
              <a:spcBef>
                <a:spcPct val="20000"/>
              </a:spcBef>
              <a:spcAft>
                <a:spcPct val="0"/>
              </a:spcAft>
              <a:buClr>
                <a:srgbClr val="9E1B34"/>
              </a:buClr>
              <a:buChar char="–"/>
              <a:defRPr sz="3200">
                <a:solidFill>
                  <a:srgbClr val="262626"/>
                </a:solidFill>
                <a:latin typeface="+mn-lt"/>
                <a:ea typeface="ＭＳ Ｐゴシック" charset="0"/>
              </a:defRPr>
            </a:lvl2pPr>
            <a:lvl3pPr marL="1523962" indent="-304792" algn="l" rtl="0" eaLnBrk="1" fontAlgn="base" hangingPunct="1">
              <a:spcBef>
                <a:spcPct val="20000"/>
              </a:spcBef>
              <a:spcAft>
                <a:spcPct val="0"/>
              </a:spcAft>
              <a:buClr>
                <a:srgbClr val="9E1B34"/>
              </a:buClr>
              <a:buChar char="•"/>
              <a:defRPr sz="2667">
                <a:solidFill>
                  <a:srgbClr val="262626"/>
                </a:solidFill>
                <a:latin typeface="+mn-lt"/>
                <a:ea typeface="ＭＳ Ｐゴシック" charset="0"/>
              </a:defRPr>
            </a:lvl3pPr>
            <a:lvl4pPr marL="2133547" indent="-304792" algn="l" rtl="0" eaLnBrk="1" fontAlgn="base" hangingPunct="1">
              <a:spcBef>
                <a:spcPct val="20000"/>
              </a:spcBef>
              <a:spcAft>
                <a:spcPct val="0"/>
              </a:spcAft>
              <a:buClr>
                <a:srgbClr val="9E1B34"/>
              </a:buClr>
              <a:buChar char="–"/>
              <a:defRPr>
                <a:solidFill>
                  <a:srgbClr val="262626"/>
                </a:solidFill>
                <a:latin typeface="+mn-lt"/>
                <a:ea typeface="ＭＳ Ｐゴシック" charset="0"/>
              </a:defRPr>
            </a:lvl4pPr>
            <a:lvl5pPr marL="2743131" indent="-304792" algn="l" rtl="0" eaLnBrk="1" fontAlgn="base" hangingPunct="1">
              <a:spcBef>
                <a:spcPct val="20000"/>
              </a:spcBef>
              <a:spcAft>
                <a:spcPct val="0"/>
              </a:spcAft>
              <a:buClr>
                <a:srgbClr val="9E1B34"/>
              </a:buClr>
              <a:buChar char="»"/>
              <a:defRPr sz="2133">
                <a:solidFill>
                  <a:srgbClr val="262626"/>
                </a:solidFill>
                <a:latin typeface="+mn-lt"/>
                <a:ea typeface="ＭＳ Ｐゴシック" charset="0"/>
              </a:defRPr>
            </a:lvl5pPr>
            <a:lvl6pPr marL="3352716" indent="-304792" algn="l" rtl="0" eaLnBrk="1" fontAlgn="base" hangingPunct="1">
              <a:spcBef>
                <a:spcPct val="20000"/>
              </a:spcBef>
              <a:spcAft>
                <a:spcPct val="0"/>
              </a:spcAft>
              <a:buClr>
                <a:srgbClr val="9E1B34"/>
              </a:buClr>
              <a:buChar char="»"/>
              <a:defRPr sz="2133">
                <a:solidFill>
                  <a:schemeClr val="tx1"/>
                </a:solidFill>
                <a:latin typeface="+mn-lt"/>
              </a:defRPr>
            </a:lvl6pPr>
            <a:lvl7pPr marL="3962301" indent="-304792" algn="l" rtl="0" eaLnBrk="1" fontAlgn="base" hangingPunct="1">
              <a:spcBef>
                <a:spcPct val="20000"/>
              </a:spcBef>
              <a:spcAft>
                <a:spcPct val="0"/>
              </a:spcAft>
              <a:buClr>
                <a:srgbClr val="9E1B34"/>
              </a:buClr>
              <a:buChar char="»"/>
              <a:defRPr sz="2133">
                <a:solidFill>
                  <a:schemeClr val="tx1"/>
                </a:solidFill>
                <a:latin typeface="+mn-lt"/>
              </a:defRPr>
            </a:lvl7pPr>
            <a:lvl8pPr marL="4571886" indent="-304792" algn="l" rtl="0" eaLnBrk="1" fontAlgn="base" hangingPunct="1">
              <a:spcBef>
                <a:spcPct val="20000"/>
              </a:spcBef>
              <a:spcAft>
                <a:spcPct val="0"/>
              </a:spcAft>
              <a:buClr>
                <a:srgbClr val="9E1B34"/>
              </a:buClr>
              <a:buChar char="»"/>
              <a:defRPr sz="2133">
                <a:solidFill>
                  <a:schemeClr val="tx1"/>
                </a:solidFill>
                <a:latin typeface="+mn-lt"/>
              </a:defRPr>
            </a:lvl8pPr>
            <a:lvl9pPr marL="5181470" indent="-304792" algn="l" rtl="0" eaLnBrk="1" fontAlgn="base" hangingPunct="1">
              <a:spcBef>
                <a:spcPct val="20000"/>
              </a:spcBef>
              <a:spcAft>
                <a:spcPct val="0"/>
              </a:spcAft>
              <a:buClr>
                <a:srgbClr val="9E1B34"/>
              </a:buClr>
              <a:buChar char="»"/>
              <a:defRPr sz="2133">
                <a:solidFill>
                  <a:schemeClr val="tx1"/>
                </a:solidFill>
                <a:latin typeface="+mn-lt"/>
              </a:defRPr>
            </a:lvl9pPr>
          </a:lstStyle>
          <a:p>
            <a:pPr>
              <a:spcBef>
                <a:spcPts val="600"/>
              </a:spcBef>
              <a:spcAft>
                <a:spcPts val="600"/>
              </a:spcAft>
            </a:pPr>
            <a:r>
              <a:rPr lang="en-GB" sz="2400" b="0" kern="1200" dirty="0">
                <a:solidFill>
                  <a:schemeClr val="tx1"/>
                </a:solidFill>
                <a:effectLst/>
                <a:latin typeface="+mn-lt"/>
                <a:ea typeface="Calibri" panose="020F0502020204030204" pitchFamily="34" charset="0"/>
                <a:cs typeface="+mn-cs"/>
              </a:rPr>
              <a:t>Creating/managing companies</a:t>
            </a:r>
          </a:p>
          <a:p>
            <a:pPr>
              <a:spcBef>
                <a:spcPts val="600"/>
              </a:spcBef>
              <a:spcAft>
                <a:spcPts val="600"/>
              </a:spcAft>
            </a:pPr>
            <a:r>
              <a:rPr lang="en-GB" sz="2400" b="0" dirty="0">
                <a:solidFill>
                  <a:schemeClr val="tx1"/>
                </a:solidFill>
                <a:effectLst/>
                <a:latin typeface="+mn-lt"/>
                <a:ea typeface="Calibri" panose="020F0502020204030204" pitchFamily="34" charset="0"/>
              </a:rPr>
              <a:t>Wills and probate</a:t>
            </a:r>
          </a:p>
          <a:p>
            <a:pPr>
              <a:lnSpc>
                <a:spcPct val="107000"/>
              </a:lnSpc>
              <a:spcBef>
                <a:spcPts val="600"/>
              </a:spcBef>
              <a:spcAft>
                <a:spcPts val="600"/>
              </a:spcAft>
            </a:pPr>
            <a:r>
              <a:rPr lang="en-GB" sz="2400" b="0" dirty="0">
                <a:solidFill>
                  <a:schemeClr val="tx1"/>
                </a:solidFill>
                <a:effectLst/>
                <a:latin typeface="+mn-lt"/>
                <a:ea typeface="Calibri" panose="020F0502020204030204" pitchFamily="34" charset="0"/>
              </a:rPr>
              <a:t>Family</a:t>
            </a:r>
          </a:p>
          <a:p>
            <a:pPr lvl="1">
              <a:lnSpc>
                <a:spcPct val="107000"/>
              </a:lnSpc>
              <a:spcBef>
                <a:spcPts val="600"/>
              </a:spcBef>
              <a:spcAft>
                <a:spcPts val="600"/>
              </a:spcAft>
            </a:pPr>
            <a:r>
              <a:rPr lang="en-GB" sz="2200" b="0" dirty="0">
                <a:solidFill>
                  <a:schemeClr val="tx1"/>
                </a:solidFill>
                <a:effectLst/>
                <a:latin typeface="+mn-lt"/>
                <a:ea typeface="Calibri" panose="020F0502020204030204" pitchFamily="34" charset="0"/>
              </a:rPr>
              <a:t>Divorce</a:t>
            </a:r>
          </a:p>
          <a:p>
            <a:pPr lvl="1">
              <a:lnSpc>
                <a:spcPct val="107000"/>
              </a:lnSpc>
              <a:spcBef>
                <a:spcPts val="600"/>
              </a:spcBef>
              <a:spcAft>
                <a:spcPts val="600"/>
              </a:spcAft>
            </a:pPr>
            <a:r>
              <a:rPr lang="en-GB" sz="2200" b="0" dirty="0">
                <a:solidFill>
                  <a:schemeClr val="tx1"/>
                </a:solidFill>
                <a:effectLst/>
                <a:latin typeface="+mn-lt"/>
                <a:ea typeface="Calibri" panose="020F0502020204030204" pitchFamily="34" charset="0"/>
              </a:rPr>
              <a:t>Financial orders</a:t>
            </a:r>
          </a:p>
          <a:p>
            <a:pPr lvl="1">
              <a:lnSpc>
                <a:spcPct val="107000"/>
              </a:lnSpc>
              <a:spcBef>
                <a:spcPts val="600"/>
              </a:spcBef>
              <a:spcAft>
                <a:spcPts val="600"/>
              </a:spcAft>
            </a:pPr>
            <a:r>
              <a:rPr lang="en-GB" sz="2200" b="0" dirty="0">
                <a:solidFill>
                  <a:schemeClr val="tx1"/>
                </a:solidFill>
                <a:effectLst/>
                <a:latin typeface="+mn-lt"/>
                <a:ea typeface="Calibri" panose="020F0502020204030204" pitchFamily="34" charset="0"/>
              </a:rPr>
              <a:t>Child arrangements</a:t>
            </a:r>
          </a:p>
          <a:p>
            <a:pPr lvl="1">
              <a:lnSpc>
                <a:spcPct val="107000"/>
              </a:lnSpc>
              <a:spcBef>
                <a:spcPts val="600"/>
              </a:spcBef>
              <a:spcAft>
                <a:spcPts val="600"/>
              </a:spcAft>
            </a:pPr>
            <a:r>
              <a:rPr lang="en-GB" sz="2200" b="0" dirty="0">
                <a:solidFill>
                  <a:schemeClr val="tx1"/>
                </a:solidFill>
                <a:effectLst/>
                <a:latin typeface="+mn-lt"/>
                <a:ea typeface="Calibri" panose="020F0502020204030204" pitchFamily="34" charset="0"/>
              </a:rPr>
              <a:t>Pre- and post-nuptial agreements</a:t>
            </a:r>
          </a:p>
          <a:p>
            <a:pPr lvl="1">
              <a:lnSpc>
                <a:spcPct val="107000"/>
              </a:lnSpc>
              <a:spcBef>
                <a:spcPts val="600"/>
              </a:spcBef>
              <a:spcAft>
                <a:spcPts val="600"/>
              </a:spcAft>
            </a:pPr>
            <a:r>
              <a:rPr lang="en-GB" sz="2200" b="0" dirty="0">
                <a:solidFill>
                  <a:schemeClr val="tx1"/>
                </a:solidFill>
                <a:effectLst/>
                <a:latin typeface="+mn-lt"/>
                <a:ea typeface="Calibri" panose="020F0502020204030204" pitchFamily="34" charset="0"/>
              </a:rPr>
              <a:t>Family trusts</a:t>
            </a:r>
          </a:p>
          <a:p>
            <a:pPr>
              <a:lnSpc>
                <a:spcPct val="107000"/>
              </a:lnSpc>
              <a:spcBef>
                <a:spcPts val="600"/>
              </a:spcBef>
              <a:spcAft>
                <a:spcPts val="600"/>
              </a:spcAft>
            </a:pPr>
            <a:r>
              <a:rPr lang="en-GB" sz="2400" b="0" dirty="0">
                <a:solidFill>
                  <a:schemeClr val="tx1"/>
                </a:solidFill>
                <a:effectLst/>
                <a:latin typeface="+mn-lt"/>
                <a:ea typeface="Calibri" panose="020F0502020204030204" pitchFamily="34" charset="0"/>
              </a:rPr>
              <a:t>Proliferation financing </a:t>
            </a:r>
          </a:p>
          <a:p>
            <a:pPr marL="0" indent="0" algn="l">
              <a:lnSpc>
                <a:spcPct val="107000"/>
              </a:lnSpc>
              <a:spcAft>
                <a:spcPts val="800"/>
              </a:spcAft>
              <a:buNone/>
            </a:pPr>
            <a:endParaRPr lang="en-GB" sz="2000" b="0" dirty="0">
              <a:solidFill>
                <a:schemeClr val="tx1"/>
              </a:solidFill>
              <a:effectLst/>
              <a:latin typeface="+mn-lt"/>
              <a:ea typeface="Calibri" panose="020F0502020204030204" pitchFamily="34" charset="0"/>
            </a:endParaRPr>
          </a:p>
          <a:p>
            <a:endParaRPr lang="en-GB" kern="0" dirty="0"/>
          </a:p>
        </p:txBody>
      </p:sp>
    </p:spTree>
    <p:extLst>
      <p:ext uri="{BB962C8B-B14F-4D97-AF65-F5344CB8AC3E}">
        <p14:creationId xmlns:p14="http://schemas.microsoft.com/office/powerpoint/2010/main" val="4620554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1BD70-96C3-4960-88AD-98D47490F792}"/>
              </a:ext>
            </a:extLst>
          </p:cNvPr>
          <p:cNvSpPr>
            <a:spLocks noGrp="1"/>
          </p:cNvSpPr>
          <p:nvPr>
            <p:ph type="title"/>
          </p:nvPr>
        </p:nvSpPr>
        <p:spPr/>
        <p:txBody>
          <a:bodyPr/>
          <a:lstStyle/>
          <a:p>
            <a:r>
              <a:rPr lang="en-GB" dirty="0"/>
              <a:t>Transaction risk </a:t>
            </a:r>
          </a:p>
        </p:txBody>
      </p:sp>
      <p:sp>
        <p:nvSpPr>
          <p:cNvPr id="3" name="Content Placeholder 2">
            <a:extLst>
              <a:ext uri="{FF2B5EF4-FFF2-40B4-BE49-F238E27FC236}">
                <a16:creationId xmlns:a16="http://schemas.microsoft.com/office/drawing/2014/main" id="{E6BA8799-C23F-4A06-A881-3AEDB7FA54A6}"/>
              </a:ext>
            </a:extLst>
          </p:cNvPr>
          <p:cNvSpPr>
            <a:spLocks noGrp="1"/>
          </p:cNvSpPr>
          <p:nvPr>
            <p:ph idx="1"/>
          </p:nvPr>
        </p:nvSpPr>
        <p:spPr/>
        <p:txBody>
          <a:bodyPr/>
          <a:lstStyle/>
          <a:p>
            <a:r>
              <a:rPr lang="en-US" sz="2400" dirty="0"/>
              <a:t>Describe all transactions types </a:t>
            </a:r>
          </a:p>
          <a:p>
            <a:r>
              <a:rPr lang="en-US" sz="2400" dirty="0"/>
              <a:t>Include non-monetary transactions </a:t>
            </a:r>
          </a:p>
          <a:p>
            <a:r>
              <a:rPr lang="en-US" sz="2400" dirty="0"/>
              <a:t>Typical size and frequency </a:t>
            </a:r>
          </a:p>
          <a:p>
            <a:r>
              <a:rPr lang="en-US" sz="2400" dirty="0"/>
              <a:t>Enhanced due diligence required where transaction is complex, or unusually large</a:t>
            </a:r>
          </a:p>
          <a:p>
            <a:r>
              <a:rPr lang="en-US" sz="2400" dirty="0"/>
              <a:t>Transactions that may facilitate anonymity </a:t>
            </a:r>
            <a:endParaRPr lang="en-GB" sz="2400" dirty="0"/>
          </a:p>
        </p:txBody>
      </p:sp>
    </p:spTree>
    <p:extLst>
      <p:ext uri="{BB962C8B-B14F-4D97-AF65-F5344CB8AC3E}">
        <p14:creationId xmlns:p14="http://schemas.microsoft.com/office/powerpoint/2010/main" val="29064048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DCE7C-C4F3-A563-994E-F516E5C6D421}"/>
              </a:ext>
            </a:extLst>
          </p:cNvPr>
          <p:cNvSpPr>
            <a:spLocks noGrp="1"/>
          </p:cNvSpPr>
          <p:nvPr>
            <p:ph type="title"/>
          </p:nvPr>
        </p:nvSpPr>
        <p:spPr/>
        <p:txBody>
          <a:bodyPr/>
          <a:lstStyle/>
          <a:p>
            <a:r>
              <a:rPr lang="en-GB" dirty="0"/>
              <a:t>Transaction risk </a:t>
            </a:r>
          </a:p>
        </p:txBody>
      </p:sp>
      <p:sp>
        <p:nvSpPr>
          <p:cNvPr id="8" name="Content Placeholder 7">
            <a:extLst>
              <a:ext uri="{FF2B5EF4-FFF2-40B4-BE49-F238E27FC236}">
                <a16:creationId xmlns:a16="http://schemas.microsoft.com/office/drawing/2014/main" id="{315723EB-1589-D2FE-B06E-A8F773B722B0}"/>
              </a:ext>
            </a:extLst>
          </p:cNvPr>
          <p:cNvSpPr>
            <a:spLocks noGrp="1"/>
          </p:cNvSpPr>
          <p:nvPr>
            <p:ph idx="1"/>
          </p:nvPr>
        </p:nvSpPr>
        <p:spPr>
          <a:xfrm>
            <a:off x="191821" y="1607075"/>
            <a:ext cx="11523133" cy="4844525"/>
          </a:xfrm>
        </p:spPr>
        <p:txBody>
          <a:bodyPr/>
          <a:lstStyle/>
          <a:p>
            <a:pPr>
              <a:lnSpc>
                <a:spcPct val="107000"/>
              </a:lnSpc>
              <a:spcAft>
                <a:spcPts val="800"/>
              </a:spcAft>
            </a:pPr>
            <a:r>
              <a:rPr lang="en-GB" sz="2400" dirty="0"/>
              <a:t>The size and value of the transactions that the firm deals with are relative to the wealth of the clients that the firm acts for and relative to property prices, typically in the West Yorkshire area</a:t>
            </a:r>
            <a:r>
              <a:rPr lang="en-GB" sz="2400" dirty="0">
                <a:effectLst/>
                <a:latin typeface="+mn-lt"/>
                <a:ea typeface="Calibri" panose="020F0502020204030204" pitchFamily="34" charset="0"/>
              </a:rPr>
              <a:t>. </a:t>
            </a:r>
          </a:p>
          <a:p>
            <a:pPr lvl="1">
              <a:lnSpc>
                <a:spcPct val="107000"/>
              </a:lnSpc>
              <a:spcAft>
                <a:spcPts val="800"/>
              </a:spcAft>
            </a:pPr>
            <a:r>
              <a:rPr lang="en-GB" sz="2000" dirty="0">
                <a:effectLst/>
                <a:latin typeface="+mn-lt"/>
                <a:ea typeface="Calibri" panose="020F0502020204030204" pitchFamily="34" charset="0"/>
              </a:rPr>
              <a:t>The value of a transaction that the firm would act is limited to their level of professional indemnity insurance cover - £2m with an excess layer of £8m - regardless of market values and client wealth. </a:t>
            </a:r>
          </a:p>
          <a:p>
            <a:pPr lvl="1">
              <a:lnSpc>
                <a:spcPct val="107000"/>
              </a:lnSpc>
              <a:spcAft>
                <a:spcPts val="800"/>
              </a:spcAft>
            </a:pPr>
            <a:r>
              <a:rPr lang="en-GB" sz="2000" dirty="0">
                <a:effectLst/>
                <a:latin typeface="+mn-lt"/>
                <a:ea typeface="Calibri" panose="020F0502020204030204" pitchFamily="34" charset="0"/>
              </a:rPr>
              <a:t>Our average transaction during 22/23 was £365,000.</a:t>
            </a:r>
          </a:p>
          <a:p>
            <a:pPr lvl="1">
              <a:lnSpc>
                <a:spcPct val="107000"/>
              </a:lnSpc>
              <a:spcAft>
                <a:spcPts val="800"/>
              </a:spcAft>
            </a:pPr>
            <a:r>
              <a:rPr lang="en-GB" sz="2000" dirty="0">
                <a:effectLst/>
                <a:latin typeface="+mn-lt"/>
                <a:ea typeface="Calibri" panose="020F0502020204030204" pitchFamily="34" charset="0"/>
              </a:rPr>
              <a:t>During this period, we have acted on two commercial property purchases that were £1.2m and £959,000. These were unusually high for our firm.</a:t>
            </a:r>
          </a:p>
          <a:p>
            <a:pPr lvl="1">
              <a:lnSpc>
                <a:spcPct val="107000"/>
              </a:lnSpc>
              <a:spcAft>
                <a:spcPts val="800"/>
              </a:spcAft>
            </a:pPr>
            <a:r>
              <a:rPr lang="en-GB" sz="2000" dirty="0">
                <a:effectLst/>
                <a:latin typeface="+mn-lt"/>
                <a:ea typeface="Times New Roman" panose="02020603050405020304" pitchFamily="18" charset="0"/>
              </a:rPr>
              <a:t> Any purchase over £600,000 would be considered as high risk for our firm.</a:t>
            </a:r>
            <a:endParaRPr lang="en-GB" sz="2000" dirty="0">
              <a:effectLst/>
              <a:latin typeface="+mn-lt"/>
              <a:ea typeface="Calibri" panose="020F0502020204030204" pitchFamily="34" charset="0"/>
            </a:endParaRPr>
          </a:p>
          <a:p>
            <a:pPr lvl="1">
              <a:lnSpc>
                <a:spcPct val="107000"/>
              </a:lnSpc>
              <a:spcAft>
                <a:spcPts val="800"/>
              </a:spcAft>
            </a:pPr>
            <a:r>
              <a:rPr lang="en-GB" sz="2000" dirty="0">
                <a:effectLst/>
                <a:latin typeface="+mn-lt"/>
                <a:ea typeface="Calibri" panose="020F0502020204030204" pitchFamily="34" charset="0"/>
              </a:rPr>
              <a:t>Majority of our conveyancing clients purchase properties with a mortgage, although some are cash buyers.</a:t>
            </a:r>
          </a:p>
          <a:p>
            <a:pPr lvl="1">
              <a:lnSpc>
                <a:spcPct val="107000"/>
              </a:lnSpc>
              <a:spcAft>
                <a:spcPts val="800"/>
              </a:spcAft>
            </a:pPr>
            <a:endParaRPr lang="en-GB" sz="2000" dirty="0">
              <a:effectLst/>
              <a:latin typeface="+mn-lt"/>
              <a:ea typeface="Calibri" panose="020F0502020204030204" pitchFamily="34" charset="0"/>
            </a:endParaRPr>
          </a:p>
          <a:p>
            <a:pPr algn="l">
              <a:lnSpc>
                <a:spcPct val="107000"/>
              </a:lnSpc>
              <a:spcAft>
                <a:spcPts val="800"/>
              </a:spcAft>
            </a:pPr>
            <a:endParaRPr lang="en-GB" sz="2000" dirty="0">
              <a:effectLst/>
              <a:latin typeface="+mn-lt"/>
              <a:ea typeface="Calibri" panose="020F0502020204030204" pitchFamily="34" charset="0"/>
            </a:endParaRPr>
          </a:p>
          <a:p>
            <a:endParaRPr lang="en-GB" dirty="0"/>
          </a:p>
        </p:txBody>
      </p:sp>
    </p:spTree>
    <p:extLst>
      <p:ext uri="{BB962C8B-B14F-4D97-AF65-F5344CB8AC3E}">
        <p14:creationId xmlns:p14="http://schemas.microsoft.com/office/powerpoint/2010/main" val="24810447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5E647DF2-E3DE-715E-ABC6-2CE5C2596B64}"/>
              </a:ext>
            </a:extLst>
          </p:cNvPr>
          <p:cNvSpPr txBox="1"/>
          <p:nvPr/>
        </p:nvSpPr>
        <p:spPr>
          <a:xfrm>
            <a:off x="318780" y="1467856"/>
            <a:ext cx="10670797" cy="5824993"/>
          </a:xfrm>
          <a:prstGeom prst="rect">
            <a:avLst/>
          </a:prstGeom>
          <a:noFill/>
        </p:spPr>
        <p:txBody>
          <a:bodyPr wrap="square">
            <a:spAutoFit/>
          </a:bodyPr>
          <a:lstStyle/>
          <a:p>
            <a:pPr marL="457189" indent="-457189" fontAlgn="base">
              <a:lnSpc>
                <a:spcPct val="107000"/>
              </a:lnSpc>
              <a:spcBef>
                <a:spcPct val="20000"/>
              </a:spcBef>
              <a:spcAft>
                <a:spcPts val="800"/>
              </a:spcAft>
              <a:buClr>
                <a:srgbClr val="9E1B34"/>
              </a:buClr>
              <a:buFont typeface="Arial" panose="020B0604020202020204" pitchFamily="34" charset="0"/>
              <a:buChar char="•"/>
            </a:pPr>
            <a:r>
              <a:rPr lang="en-GB" sz="2400" dirty="0">
                <a:solidFill>
                  <a:srgbClr val="262626"/>
                </a:solidFill>
                <a:ea typeface="ＭＳ Ｐゴシック" charset="0"/>
              </a:rPr>
              <a:t>We rarely deal with cash and have a maximum acceptance of £300 if receiving it on any one transaction.  We have a strict policy that we will not accept any more than this: </a:t>
            </a:r>
          </a:p>
          <a:p>
            <a:pPr marL="990575" lvl="1" indent="-380990" fontAlgn="base">
              <a:lnSpc>
                <a:spcPct val="107000"/>
              </a:lnSpc>
              <a:spcBef>
                <a:spcPct val="20000"/>
              </a:spcBef>
              <a:spcAft>
                <a:spcPts val="800"/>
              </a:spcAft>
              <a:buClr>
                <a:srgbClr val="9E1B34"/>
              </a:buClr>
              <a:buFont typeface="Arial" panose="020B0604020202020204" pitchFamily="34" charset="0"/>
              <a:buChar char="–"/>
            </a:pPr>
            <a:r>
              <a:rPr lang="en-GB" sz="2400" dirty="0">
                <a:solidFill>
                  <a:srgbClr val="262626"/>
                </a:solidFill>
              </a:rPr>
              <a:t>Physical cash to be deposited into its client account, not into the firm’s office.</a:t>
            </a:r>
          </a:p>
          <a:p>
            <a:pPr marL="457189" indent="-457189" fontAlgn="base">
              <a:lnSpc>
                <a:spcPct val="107000"/>
              </a:lnSpc>
              <a:spcBef>
                <a:spcPct val="20000"/>
              </a:spcBef>
              <a:spcAft>
                <a:spcPts val="800"/>
              </a:spcAft>
              <a:buClr>
                <a:srgbClr val="9E1B34"/>
              </a:buClr>
              <a:buFont typeface="Arial" panose="020B0604020202020204" pitchFamily="34" charset="0"/>
              <a:buChar char="•"/>
            </a:pPr>
            <a:r>
              <a:rPr lang="en-GB" sz="2400" dirty="0">
                <a:solidFill>
                  <a:srgbClr val="262626"/>
                </a:solidFill>
                <a:ea typeface="ＭＳ Ｐゴシック" charset="0"/>
              </a:rPr>
              <a:t>The firm is not instructed on any transactions where the client is seeking anonymity and nor would it accept any such instructions: </a:t>
            </a:r>
          </a:p>
          <a:p>
            <a:pPr marL="990575" lvl="1" indent="-380990" fontAlgn="base">
              <a:lnSpc>
                <a:spcPct val="107000"/>
              </a:lnSpc>
              <a:spcBef>
                <a:spcPct val="20000"/>
              </a:spcBef>
              <a:spcAft>
                <a:spcPts val="800"/>
              </a:spcAft>
              <a:buClr>
                <a:srgbClr val="9E1B34"/>
              </a:buClr>
              <a:buFont typeface="Arial" panose="020B0604020202020204" pitchFamily="34" charset="0"/>
              <a:buChar char="–"/>
            </a:pPr>
            <a:r>
              <a:rPr lang="en-GB" sz="2200" dirty="0">
                <a:solidFill>
                  <a:srgbClr val="262626"/>
                </a:solidFill>
              </a:rPr>
              <a:t>While we accept there may be some cases where the client, due to being high profile or such like, would like to keep their business private, our typical clients generally do not meet this remit so we would not act.</a:t>
            </a:r>
          </a:p>
          <a:p>
            <a:pPr marL="800100" lvl="1" indent="-342900">
              <a:lnSpc>
                <a:spcPct val="107000"/>
              </a:lnSpc>
              <a:spcAft>
                <a:spcPts val="800"/>
              </a:spcAft>
              <a:buFont typeface="Arial" panose="020B0604020202020204" pitchFamily="34" charset="0"/>
              <a:buChar char="•"/>
            </a:pPr>
            <a:endParaRPr lang="en-GB" sz="2400" dirty="0">
              <a:effectLst/>
              <a:latin typeface="+mn-lt"/>
              <a:ea typeface="Calibri" panose="020F0502020204030204" pitchFamily="34" charset="0"/>
            </a:endParaRPr>
          </a:p>
          <a:p>
            <a:pPr marL="342900" indent="-342900">
              <a:lnSpc>
                <a:spcPct val="107000"/>
              </a:lnSpc>
              <a:spcAft>
                <a:spcPts val="800"/>
              </a:spcAft>
              <a:buFont typeface="Arial" panose="020B0604020202020204" pitchFamily="34" charset="0"/>
              <a:buChar char="•"/>
            </a:pPr>
            <a:endParaRPr lang="en-GB" dirty="0">
              <a:effectLst/>
              <a:latin typeface="+mn-lt"/>
              <a:ea typeface="Calibri" panose="020F0502020204030204" pitchFamily="34" charset="0"/>
            </a:endParaRPr>
          </a:p>
          <a:p>
            <a:pPr marL="800100" lvl="1" indent="-342900">
              <a:lnSpc>
                <a:spcPct val="107000"/>
              </a:lnSpc>
              <a:spcAft>
                <a:spcPts val="800"/>
              </a:spcAft>
              <a:buFont typeface="Arial" panose="020B0604020202020204" pitchFamily="34" charset="0"/>
              <a:buChar char="•"/>
            </a:pPr>
            <a:endParaRPr lang="en-GB" sz="1733" dirty="0">
              <a:effectLst/>
              <a:latin typeface="+mn-lt"/>
              <a:ea typeface="Calibri" panose="020F0502020204030204" pitchFamily="34" charset="0"/>
            </a:endParaRPr>
          </a:p>
        </p:txBody>
      </p:sp>
      <p:sp>
        <p:nvSpPr>
          <p:cNvPr id="8" name="TextBox 7">
            <a:extLst>
              <a:ext uri="{FF2B5EF4-FFF2-40B4-BE49-F238E27FC236}">
                <a16:creationId xmlns:a16="http://schemas.microsoft.com/office/drawing/2014/main" id="{5465F354-424E-DEDE-5936-50E5F444339F}"/>
              </a:ext>
            </a:extLst>
          </p:cNvPr>
          <p:cNvSpPr txBox="1"/>
          <p:nvPr/>
        </p:nvSpPr>
        <p:spPr>
          <a:xfrm>
            <a:off x="455103" y="553565"/>
            <a:ext cx="6094602" cy="646331"/>
          </a:xfrm>
          <a:prstGeom prst="rect">
            <a:avLst/>
          </a:prstGeom>
          <a:noFill/>
        </p:spPr>
        <p:txBody>
          <a:bodyPr wrap="square">
            <a:spAutoFit/>
          </a:bodyPr>
          <a:lstStyle/>
          <a:p>
            <a:r>
              <a:rPr lang="en-GB" sz="3600" dirty="0">
                <a:solidFill>
                  <a:schemeClr val="bg1"/>
                </a:solidFill>
              </a:rPr>
              <a:t>Transaction risk </a:t>
            </a:r>
          </a:p>
        </p:txBody>
      </p:sp>
    </p:spTree>
    <p:extLst>
      <p:ext uri="{BB962C8B-B14F-4D97-AF65-F5344CB8AC3E}">
        <p14:creationId xmlns:p14="http://schemas.microsoft.com/office/powerpoint/2010/main" val="5969610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31CDE-B34A-5C6A-4315-91D3B908B4C3}"/>
              </a:ext>
            </a:extLst>
          </p:cNvPr>
          <p:cNvSpPr>
            <a:spLocks noGrp="1"/>
          </p:cNvSpPr>
          <p:nvPr>
            <p:ph type="title"/>
          </p:nvPr>
        </p:nvSpPr>
        <p:spPr>
          <a:xfrm>
            <a:off x="334434" y="374651"/>
            <a:ext cx="6527800" cy="1143000"/>
          </a:xfrm>
        </p:spPr>
        <p:txBody>
          <a:bodyPr/>
          <a:lstStyle/>
          <a:p>
            <a:r>
              <a:rPr lang="en-GB" sz="4400" dirty="0">
                <a:solidFill>
                  <a:schemeClr val="bg1"/>
                </a:solidFill>
              </a:rPr>
              <a:t>Transaction risk </a:t>
            </a:r>
            <a:br>
              <a:rPr lang="en-GB" sz="4400" dirty="0">
                <a:solidFill>
                  <a:schemeClr val="bg1"/>
                </a:solidFill>
              </a:rPr>
            </a:br>
            <a:endParaRPr lang="en-GB" dirty="0"/>
          </a:p>
        </p:txBody>
      </p:sp>
      <p:sp>
        <p:nvSpPr>
          <p:cNvPr id="3" name="Content Placeholder 2">
            <a:extLst>
              <a:ext uri="{FF2B5EF4-FFF2-40B4-BE49-F238E27FC236}">
                <a16:creationId xmlns:a16="http://schemas.microsoft.com/office/drawing/2014/main" id="{CD48885E-6C19-F7F9-051C-6FE8A7D00012}"/>
              </a:ext>
            </a:extLst>
          </p:cNvPr>
          <p:cNvSpPr>
            <a:spLocks noGrp="1"/>
          </p:cNvSpPr>
          <p:nvPr>
            <p:ph idx="1"/>
          </p:nvPr>
        </p:nvSpPr>
        <p:spPr/>
        <p:txBody>
          <a:bodyPr/>
          <a:lstStyle/>
          <a:p>
            <a:pPr>
              <a:lnSpc>
                <a:spcPct val="107000"/>
              </a:lnSpc>
              <a:buFont typeface="Arial" panose="020B0604020202020204" pitchFamily="34" charset="0"/>
              <a:buChar char="•"/>
            </a:pPr>
            <a:r>
              <a:rPr lang="en-GB" sz="2400" dirty="0"/>
              <a:t>Recently implemented an online payment system</a:t>
            </a:r>
          </a:p>
          <a:p>
            <a:pPr>
              <a:lnSpc>
                <a:spcPct val="107000"/>
              </a:lnSpc>
              <a:buFont typeface="Arial" panose="020B0604020202020204" pitchFamily="34" charset="0"/>
              <a:buChar char="•"/>
            </a:pPr>
            <a:r>
              <a:rPr lang="en-GB" sz="2400" dirty="0"/>
              <a:t>Examples where we may receive funds from third parties </a:t>
            </a:r>
          </a:p>
          <a:p>
            <a:pPr lvl="1">
              <a:lnSpc>
                <a:spcPct val="107000"/>
              </a:lnSpc>
              <a:spcBef>
                <a:spcPts val="600"/>
              </a:spcBef>
              <a:spcAft>
                <a:spcPts val="600"/>
              </a:spcAft>
              <a:buFont typeface="Arial" panose="020B0604020202020204" pitchFamily="34" charset="0"/>
              <a:buChar char="–"/>
            </a:pPr>
            <a:r>
              <a:rPr lang="en-GB" sz="2200" kern="1200" dirty="0">
                <a:solidFill>
                  <a:schemeClr val="tx1"/>
                </a:solidFill>
                <a:cs typeface="+mn-cs"/>
              </a:rPr>
              <a:t>Collecting estate assets - banks, pension providers, investment funds, life insurance policies etc</a:t>
            </a:r>
          </a:p>
          <a:p>
            <a:pPr marL="457189" lvl="1" indent="-457189" defTabSz="1219170">
              <a:lnSpc>
                <a:spcPct val="107000"/>
              </a:lnSpc>
              <a:buFont typeface="Arial" panose="020B0604020202020204" pitchFamily="34" charset="0"/>
              <a:buChar char="•"/>
              <a:defRPr/>
            </a:pPr>
            <a:r>
              <a:rPr lang="en-GB" sz="2400" dirty="0"/>
              <a:t>Conveyancing - gifts from family members / friends</a:t>
            </a:r>
          </a:p>
          <a:p>
            <a:pPr>
              <a:lnSpc>
                <a:spcPct val="107000"/>
              </a:lnSpc>
              <a:buFont typeface="Arial" panose="020B0604020202020204" pitchFamily="34" charset="0"/>
              <a:buChar char="•"/>
            </a:pPr>
            <a:r>
              <a:rPr lang="en-GB" sz="2400" dirty="0"/>
              <a:t>Payments types</a:t>
            </a:r>
          </a:p>
          <a:p>
            <a:pPr lvl="1">
              <a:lnSpc>
                <a:spcPct val="107000"/>
              </a:lnSpc>
              <a:spcBef>
                <a:spcPts val="600"/>
              </a:spcBef>
              <a:spcAft>
                <a:spcPts val="600"/>
              </a:spcAft>
              <a:buFont typeface="Arial" panose="020B0604020202020204" pitchFamily="34" charset="0"/>
              <a:buChar char="–"/>
            </a:pPr>
            <a:r>
              <a:rPr lang="en-GB" sz="2200" kern="1200" dirty="0">
                <a:solidFill>
                  <a:schemeClr val="tx1"/>
                </a:solidFill>
                <a:cs typeface="+mn-cs"/>
              </a:rPr>
              <a:t>We accept cash, cheques and card payments</a:t>
            </a:r>
          </a:p>
          <a:p>
            <a:pPr marL="742950" lvl="1" indent="-285750" algn="just" defTabSz="1219170">
              <a:lnSpc>
                <a:spcPct val="107000"/>
              </a:lnSpc>
              <a:spcAft>
                <a:spcPts val="800"/>
              </a:spcAft>
              <a:buFont typeface="Arial" panose="020B0604020202020204" pitchFamily="34" charset="0"/>
              <a:buChar char="•"/>
              <a:defRPr/>
            </a:pPr>
            <a:endParaRPr lang="en-GB" sz="2200" dirty="0">
              <a:effectLst/>
              <a:latin typeface="+mn-lt"/>
              <a:ea typeface="Calibri" panose="020F0502020204030204" pitchFamily="34" charset="0"/>
            </a:endParaRPr>
          </a:p>
          <a:p>
            <a:endParaRPr lang="en-GB" dirty="0"/>
          </a:p>
        </p:txBody>
      </p:sp>
    </p:spTree>
    <p:extLst>
      <p:ext uri="{BB962C8B-B14F-4D97-AF65-F5344CB8AC3E}">
        <p14:creationId xmlns:p14="http://schemas.microsoft.com/office/powerpoint/2010/main" val="13210103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24495-F077-472E-AF07-E7E74EFC9EBE}"/>
              </a:ext>
            </a:extLst>
          </p:cNvPr>
          <p:cNvSpPr>
            <a:spLocks noGrp="1"/>
          </p:cNvSpPr>
          <p:nvPr>
            <p:ph type="title"/>
          </p:nvPr>
        </p:nvSpPr>
        <p:spPr/>
        <p:txBody>
          <a:bodyPr/>
          <a:lstStyle/>
          <a:p>
            <a:r>
              <a:rPr lang="en-GB" dirty="0"/>
              <a:t>Delivery channel risks</a:t>
            </a:r>
          </a:p>
        </p:txBody>
      </p:sp>
      <p:sp>
        <p:nvSpPr>
          <p:cNvPr id="3" name="Content Placeholder 2">
            <a:extLst>
              <a:ext uri="{FF2B5EF4-FFF2-40B4-BE49-F238E27FC236}">
                <a16:creationId xmlns:a16="http://schemas.microsoft.com/office/drawing/2014/main" id="{894BDCB1-1E9A-4035-865F-4EE4D3D6011B}"/>
              </a:ext>
            </a:extLst>
          </p:cNvPr>
          <p:cNvSpPr>
            <a:spLocks noGrp="1"/>
          </p:cNvSpPr>
          <p:nvPr>
            <p:ph idx="1"/>
          </p:nvPr>
        </p:nvSpPr>
        <p:spPr/>
        <p:txBody>
          <a:bodyPr/>
          <a:lstStyle/>
          <a:p>
            <a:r>
              <a:rPr lang="en-GB" sz="2400" dirty="0">
                <a:latin typeface="Arial" panose="020B0604020202020204" pitchFamily="34" charset="0"/>
                <a:ea typeface="Calibri" panose="020F0502020204030204" pitchFamily="34" charset="0"/>
              </a:rPr>
              <a:t>I</a:t>
            </a:r>
            <a:r>
              <a:rPr lang="en-GB" sz="2400" dirty="0">
                <a:effectLst/>
                <a:latin typeface="Arial" panose="020B0604020202020204" pitchFamily="34" charset="0"/>
                <a:ea typeface="Calibri" panose="020F0502020204030204" pitchFamily="34" charset="0"/>
              </a:rPr>
              <a:t>dentify the channels you use to provide services</a:t>
            </a:r>
          </a:p>
          <a:p>
            <a:r>
              <a:rPr lang="en-GB" sz="2400" dirty="0">
                <a:latin typeface="Arial" panose="020B0604020202020204" pitchFamily="34" charset="0"/>
              </a:rPr>
              <a:t>Remote clients</a:t>
            </a:r>
          </a:p>
          <a:p>
            <a:r>
              <a:rPr lang="en-GB" sz="2400" dirty="0">
                <a:latin typeface="Arial" panose="020B0604020202020204" pitchFamily="34" charset="0"/>
              </a:rPr>
              <a:t>Third parties</a:t>
            </a:r>
          </a:p>
          <a:p>
            <a:r>
              <a:rPr lang="en-GB" sz="2400" dirty="0">
                <a:latin typeface="Arial" panose="020B0604020202020204" pitchFamily="34" charset="0"/>
              </a:rPr>
              <a:t>Funds to/from third parties</a:t>
            </a:r>
          </a:p>
          <a:p>
            <a:r>
              <a:rPr lang="en-GB" sz="2400" dirty="0">
                <a:latin typeface="Arial" panose="020B0604020202020204" pitchFamily="34" charset="0"/>
              </a:rPr>
              <a:t>Passporting </a:t>
            </a:r>
          </a:p>
          <a:p>
            <a:endParaRPr lang="en-GB" sz="1800" dirty="0">
              <a:latin typeface="Arial" panose="020B0604020202020204" pitchFamily="34" charset="0"/>
            </a:endParaRPr>
          </a:p>
          <a:p>
            <a:endParaRPr lang="en-GB" dirty="0"/>
          </a:p>
        </p:txBody>
      </p:sp>
    </p:spTree>
    <p:extLst>
      <p:ext uri="{BB962C8B-B14F-4D97-AF65-F5344CB8AC3E}">
        <p14:creationId xmlns:p14="http://schemas.microsoft.com/office/powerpoint/2010/main" val="15642275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43B6D-9747-FABD-E2EB-C7A9880AC978}"/>
              </a:ext>
            </a:extLst>
          </p:cNvPr>
          <p:cNvSpPr>
            <a:spLocks noGrp="1"/>
          </p:cNvSpPr>
          <p:nvPr>
            <p:ph type="title"/>
          </p:nvPr>
        </p:nvSpPr>
        <p:spPr/>
        <p:txBody>
          <a:bodyPr/>
          <a:lstStyle/>
          <a:p>
            <a:r>
              <a:rPr lang="en-GB" dirty="0"/>
              <a:t>Delivery channel risks</a:t>
            </a:r>
          </a:p>
        </p:txBody>
      </p:sp>
      <p:sp>
        <p:nvSpPr>
          <p:cNvPr id="5" name="Content Placeholder 4">
            <a:extLst>
              <a:ext uri="{FF2B5EF4-FFF2-40B4-BE49-F238E27FC236}">
                <a16:creationId xmlns:a16="http://schemas.microsoft.com/office/drawing/2014/main" id="{031B5263-2B18-9F96-A34A-28690BE4EC6E}"/>
              </a:ext>
            </a:extLst>
          </p:cNvPr>
          <p:cNvSpPr>
            <a:spLocks noGrp="1"/>
          </p:cNvSpPr>
          <p:nvPr>
            <p:ph idx="1"/>
          </p:nvPr>
        </p:nvSpPr>
        <p:spPr/>
        <p:txBody>
          <a:bodyPr/>
          <a:lstStyle/>
          <a:p>
            <a:pPr marL="0" algn="l" rtl="0" eaLnBrk="1" fontAlgn="t" latinLnBrk="0" hangingPunct="1">
              <a:lnSpc>
                <a:spcPct val="107000"/>
              </a:lnSpc>
              <a:spcBef>
                <a:spcPts val="0"/>
              </a:spcBef>
              <a:spcAft>
                <a:spcPts val="800"/>
              </a:spcAft>
            </a:pPr>
            <a:r>
              <a:rPr lang="en-GB" sz="2400" b="0" i="0" u="none" strike="noStrike" kern="1200" dirty="0">
                <a:solidFill>
                  <a:srgbClr val="000000"/>
                </a:solidFill>
                <a:effectLst/>
                <a:latin typeface="Arial" panose="020B0604020202020204" pitchFamily="34" charset="0"/>
                <a:ea typeface="Calibri" panose="020F0502020204030204" pitchFamily="34" charset="0"/>
              </a:rPr>
              <a:t>The firm delivers its services using the following channels:</a:t>
            </a:r>
            <a:endParaRPr lang="en-GB" sz="2400" b="0" i="0" u="none" strike="noStrike" dirty="0">
              <a:effectLst/>
              <a:latin typeface="Arial" panose="020B0604020202020204" pitchFamily="34" charset="0"/>
            </a:endParaRPr>
          </a:p>
          <a:p>
            <a:pPr marL="880858" lvl="1" indent="-347472" fontAlgn="t">
              <a:lnSpc>
                <a:spcPct val="107000"/>
              </a:lnSpc>
              <a:spcBef>
                <a:spcPts val="0"/>
              </a:spcBef>
              <a:spcAft>
                <a:spcPts val="0"/>
              </a:spcAft>
            </a:pPr>
            <a:r>
              <a:rPr lang="en-GB" sz="2200" b="0" i="0" u="none" strike="noStrike" kern="1200" dirty="0">
                <a:solidFill>
                  <a:srgbClr val="000000"/>
                </a:solidFill>
                <a:effectLst/>
                <a:latin typeface="Arial" panose="020B0604020202020204" pitchFamily="34" charset="0"/>
                <a:ea typeface="Calibri" panose="020F0502020204030204" pitchFamily="34" charset="0"/>
              </a:rPr>
              <a:t>Face-to-face </a:t>
            </a:r>
            <a:endParaRPr lang="en-GB" sz="2200" b="0" i="0" u="none" strike="noStrike" dirty="0">
              <a:effectLst/>
              <a:latin typeface="Arial" panose="020B0604020202020204" pitchFamily="34" charset="0"/>
            </a:endParaRPr>
          </a:p>
          <a:p>
            <a:pPr marL="880858" lvl="1" indent="-347472" fontAlgn="t">
              <a:lnSpc>
                <a:spcPct val="107000"/>
              </a:lnSpc>
              <a:spcBef>
                <a:spcPts val="0"/>
              </a:spcBef>
              <a:spcAft>
                <a:spcPts val="600"/>
              </a:spcAft>
            </a:pPr>
            <a:r>
              <a:rPr lang="en-GB" sz="2200" b="0" i="0" u="none" strike="noStrike" kern="1200" dirty="0">
                <a:solidFill>
                  <a:srgbClr val="000000"/>
                </a:solidFill>
                <a:effectLst/>
                <a:latin typeface="Arial" panose="020B0604020202020204" pitchFamily="34" charset="0"/>
                <a:ea typeface="Calibri" panose="020F0502020204030204" pitchFamily="34" charset="0"/>
              </a:rPr>
              <a:t>Remotely - via email, telephone and video calls</a:t>
            </a:r>
            <a:endParaRPr lang="en-GB" sz="2200" b="0" i="0" u="none" strike="noStrike" dirty="0">
              <a:effectLst/>
              <a:latin typeface="Arial" panose="020B0604020202020204" pitchFamily="34" charset="0"/>
            </a:endParaRPr>
          </a:p>
          <a:p>
            <a:pPr marL="347472" indent="-347472" algn="l" rtl="0" eaLnBrk="1" fontAlgn="t" latinLnBrk="0" hangingPunct="1">
              <a:lnSpc>
                <a:spcPct val="107000"/>
              </a:lnSpc>
              <a:spcBef>
                <a:spcPts val="0"/>
              </a:spcBef>
              <a:spcAft>
                <a:spcPts val="800"/>
              </a:spcAft>
            </a:pPr>
            <a:r>
              <a:rPr lang="en-GB" sz="2400" b="0" i="0" u="none" strike="noStrike" kern="1200" dirty="0">
                <a:solidFill>
                  <a:srgbClr val="000000"/>
                </a:solidFill>
                <a:effectLst/>
                <a:latin typeface="Arial" panose="020B0604020202020204" pitchFamily="34" charset="0"/>
                <a:ea typeface="Times New Roman" panose="02020603050405020304" pitchFamily="18" charset="0"/>
              </a:rPr>
              <a:t>Online messaging portal on website</a:t>
            </a:r>
            <a:endParaRPr lang="en-GB" sz="2400" b="0" i="0" u="none" strike="noStrike" dirty="0">
              <a:effectLst/>
              <a:latin typeface="Arial" panose="020B0604020202020204" pitchFamily="34" charset="0"/>
            </a:endParaRPr>
          </a:p>
          <a:p>
            <a:endParaRPr lang="en-GB" dirty="0"/>
          </a:p>
        </p:txBody>
      </p:sp>
    </p:spTree>
    <p:extLst>
      <p:ext uri="{BB962C8B-B14F-4D97-AF65-F5344CB8AC3E}">
        <p14:creationId xmlns:p14="http://schemas.microsoft.com/office/powerpoint/2010/main" val="1677433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4B103-9058-4814-8CBA-C66066873100}"/>
              </a:ext>
            </a:extLst>
          </p:cNvPr>
          <p:cNvSpPr>
            <a:spLocks noGrp="1"/>
          </p:cNvSpPr>
          <p:nvPr>
            <p:ph type="title"/>
          </p:nvPr>
        </p:nvSpPr>
        <p:spPr>
          <a:xfrm>
            <a:off x="334433" y="109021"/>
            <a:ext cx="7430710" cy="1143000"/>
          </a:xfrm>
        </p:spPr>
        <p:txBody>
          <a:bodyPr/>
          <a:lstStyle/>
          <a:p>
            <a:r>
              <a:rPr lang="en-US" dirty="0"/>
              <a:t>W</a:t>
            </a:r>
            <a:r>
              <a:rPr lang="en-GB" dirty="0"/>
              <a:t>hat we are going to cover</a:t>
            </a:r>
          </a:p>
        </p:txBody>
      </p:sp>
      <p:sp>
        <p:nvSpPr>
          <p:cNvPr id="3" name="Content Placeholder 2">
            <a:extLst>
              <a:ext uri="{FF2B5EF4-FFF2-40B4-BE49-F238E27FC236}">
                <a16:creationId xmlns:a16="http://schemas.microsoft.com/office/drawing/2014/main" id="{EA8627E4-598F-42D9-8A81-8A17D8C0B5D5}"/>
              </a:ext>
            </a:extLst>
          </p:cNvPr>
          <p:cNvSpPr>
            <a:spLocks noGrp="1"/>
          </p:cNvSpPr>
          <p:nvPr>
            <p:ph idx="1"/>
          </p:nvPr>
        </p:nvSpPr>
        <p:spPr/>
        <p:txBody>
          <a:bodyPr/>
          <a:lstStyle/>
          <a:p>
            <a:r>
              <a:rPr lang="en-US" sz="2400" dirty="0"/>
              <a:t>AML firm wide risk assessment requirements</a:t>
            </a:r>
          </a:p>
          <a:p>
            <a:r>
              <a:rPr lang="en-US" sz="2400" dirty="0"/>
              <a:t>Risk factors</a:t>
            </a:r>
          </a:p>
          <a:p>
            <a:r>
              <a:rPr lang="en-US" sz="2400" dirty="0"/>
              <a:t>What we are seeing</a:t>
            </a:r>
          </a:p>
          <a:p>
            <a:r>
              <a:rPr lang="en-US" sz="2400" dirty="0"/>
              <a:t>Good and bad practice</a:t>
            </a:r>
          </a:p>
          <a:p>
            <a:pPr lvl="1"/>
            <a:endParaRPr lang="en-GB" sz="2800" dirty="0"/>
          </a:p>
        </p:txBody>
      </p:sp>
    </p:spTree>
    <p:extLst>
      <p:ext uri="{BB962C8B-B14F-4D97-AF65-F5344CB8AC3E}">
        <p14:creationId xmlns:p14="http://schemas.microsoft.com/office/powerpoint/2010/main" val="22417222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B62D03-7F83-4137-B2B1-B904096C38B1}"/>
              </a:ext>
            </a:extLst>
          </p:cNvPr>
          <p:cNvSpPr>
            <a:spLocks noGrp="1"/>
          </p:cNvSpPr>
          <p:nvPr>
            <p:ph type="title"/>
          </p:nvPr>
        </p:nvSpPr>
        <p:spPr/>
        <p:txBody>
          <a:bodyPr/>
          <a:lstStyle/>
          <a:p>
            <a:r>
              <a:rPr lang="en-GB" dirty="0"/>
              <a:t>Final hints/tips</a:t>
            </a:r>
          </a:p>
        </p:txBody>
      </p:sp>
      <p:sp>
        <p:nvSpPr>
          <p:cNvPr id="3" name="Content Placeholder 2">
            <a:extLst>
              <a:ext uri="{FF2B5EF4-FFF2-40B4-BE49-F238E27FC236}">
                <a16:creationId xmlns:a16="http://schemas.microsoft.com/office/drawing/2014/main" id="{4580A14F-17FB-4DA6-A37A-AB8FFB7A521B}"/>
              </a:ext>
            </a:extLst>
          </p:cNvPr>
          <p:cNvSpPr>
            <a:spLocks noGrp="1"/>
          </p:cNvSpPr>
          <p:nvPr>
            <p:ph idx="1"/>
          </p:nvPr>
        </p:nvSpPr>
        <p:spPr/>
        <p:txBody>
          <a:bodyPr/>
          <a:lstStyle/>
          <a:p>
            <a:r>
              <a:rPr lang="en-GB" sz="2400" dirty="0">
                <a:effectLst/>
                <a:ea typeface="Times New Roman" panose="02020603050405020304" pitchFamily="18" charset="0"/>
              </a:rPr>
              <a:t>Easy to identify</a:t>
            </a:r>
          </a:p>
          <a:p>
            <a:r>
              <a:rPr lang="en-GB" sz="2400" dirty="0">
                <a:effectLst/>
                <a:ea typeface="Times New Roman" panose="02020603050405020304" pitchFamily="18" charset="0"/>
              </a:rPr>
              <a:t>Describe methodology eg sources and approach to assess risk</a:t>
            </a:r>
          </a:p>
          <a:p>
            <a:r>
              <a:rPr lang="en-GB" sz="2400" dirty="0">
                <a:ea typeface="Times New Roman" panose="02020603050405020304" pitchFamily="18" charset="0"/>
              </a:rPr>
              <a:t>S</a:t>
            </a:r>
            <a:r>
              <a:rPr lang="en-GB" sz="2400" dirty="0">
                <a:effectLst/>
                <a:ea typeface="Times New Roman" panose="02020603050405020304" pitchFamily="18" charset="0"/>
              </a:rPr>
              <a:t>tate the risks</a:t>
            </a:r>
          </a:p>
          <a:p>
            <a:r>
              <a:rPr lang="en-GB" sz="2400" dirty="0">
                <a:effectLst/>
                <a:ea typeface="Times New Roman" panose="02020603050405020304" pitchFamily="18" charset="0"/>
              </a:rPr>
              <a:t>Expanding on the risks identified</a:t>
            </a:r>
          </a:p>
          <a:p>
            <a:r>
              <a:rPr lang="en-GB" sz="2400" dirty="0">
                <a:effectLst/>
                <a:ea typeface="Times New Roman" panose="02020603050405020304" pitchFamily="18" charset="0"/>
              </a:rPr>
              <a:t>Keep it up to date (identifying risk and references) </a:t>
            </a:r>
          </a:p>
          <a:p>
            <a:r>
              <a:rPr lang="en-GB" sz="2400" dirty="0">
                <a:ea typeface="Times New Roman" panose="02020603050405020304" pitchFamily="18" charset="0"/>
              </a:rPr>
              <a:t>Retain previous copies</a:t>
            </a:r>
          </a:p>
          <a:p>
            <a:r>
              <a:rPr lang="en-GB" sz="2400" dirty="0">
                <a:ea typeface="Times New Roman" panose="02020603050405020304" pitchFamily="18" charset="0"/>
              </a:rPr>
              <a:t>Keep r</a:t>
            </a:r>
            <a:r>
              <a:rPr lang="en-GB" sz="2400" dirty="0">
                <a:effectLst/>
                <a:ea typeface="Times New Roman" panose="02020603050405020304" pitchFamily="18" charset="0"/>
              </a:rPr>
              <a:t>isk rating terminology simple </a:t>
            </a:r>
          </a:p>
          <a:p>
            <a:r>
              <a:rPr lang="en-GB" sz="2400" dirty="0">
                <a:solidFill>
                  <a:srgbClr val="242424"/>
                </a:solidFill>
              </a:rPr>
              <a:t>Inherent risk vs risk after mitigation</a:t>
            </a:r>
            <a:endParaRPr lang="en-GB" sz="2400" dirty="0"/>
          </a:p>
          <a:p>
            <a:endParaRPr lang="en-GB" sz="1800" dirty="0">
              <a:effectLst/>
              <a:latin typeface="+mj-lt"/>
              <a:ea typeface="Times New Roman" panose="02020603050405020304" pitchFamily="18" charset="0"/>
            </a:endParaRPr>
          </a:p>
          <a:p>
            <a:endParaRPr lang="en-GB" sz="1800" dirty="0">
              <a:effectLst/>
              <a:latin typeface="+mj-lt"/>
              <a:ea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41434748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87676-331F-1BB8-D37E-A664043E164D}"/>
              </a:ext>
            </a:extLst>
          </p:cNvPr>
          <p:cNvSpPr>
            <a:spLocks noGrp="1"/>
          </p:cNvSpPr>
          <p:nvPr>
            <p:ph type="title"/>
          </p:nvPr>
        </p:nvSpPr>
        <p:spPr/>
        <p:txBody>
          <a:bodyPr/>
          <a:lstStyle/>
          <a:p>
            <a:r>
              <a:rPr lang="en-GB" dirty="0"/>
              <a:t>Helpful resources 	</a:t>
            </a:r>
          </a:p>
        </p:txBody>
      </p:sp>
      <p:sp>
        <p:nvSpPr>
          <p:cNvPr id="3" name="Content Placeholder 2">
            <a:extLst>
              <a:ext uri="{FF2B5EF4-FFF2-40B4-BE49-F238E27FC236}">
                <a16:creationId xmlns:a16="http://schemas.microsoft.com/office/drawing/2014/main" id="{8711EDBC-3814-590B-3D0A-1D7D64C5FB24}"/>
              </a:ext>
            </a:extLst>
          </p:cNvPr>
          <p:cNvSpPr>
            <a:spLocks noGrp="1"/>
          </p:cNvSpPr>
          <p:nvPr>
            <p:ph idx="1"/>
          </p:nvPr>
        </p:nvSpPr>
        <p:spPr/>
        <p:txBody>
          <a:bodyPr/>
          <a:lstStyle/>
          <a:p>
            <a:r>
              <a:rPr lang="en-GB" sz="2400" dirty="0"/>
              <a:t>Firm wide risk assessments</a:t>
            </a:r>
          </a:p>
          <a:p>
            <a:pPr lvl="1"/>
            <a:r>
              <a:rPr lang="en-GB" sz="2200"/>
              <a:t>Template </a:t>
            </a:r>
            <a:endParaRPr lang="en-GB" sz="2200" dirty="0"/>
          </a:p>
          <a:p>
            <a:pPr lvl="1"/>
            <a:r>
              <a:rPr lang="en-GB" sz="2200" dirty="0"/>
              <a:t>Guidance</a:t>
            </a:r>
          </a:p>
          <a:p>
            <a:pPr lvl="1"/>
            <a:r>
              <a:rPr lang="en-GB" sz="2200" dirty="0"/>
              <a:t>Checklist</a:t>
            </a:r>
          </a:p>
          <a:p>
            <a:pPr marL="609585" lvl="1" indent="0">
              <a:buNone/>
            </a:pPr>
            <a:endParaRPr lang="en-GB" dirty="0">
              <a:hlinkClick r:id="rId2">
                <a:extLst>
                  <a:ext uri="{A12FA001-AC4F-418D-AE19-62706E023703}">
                    <ahyp:hlinkClr xmlns:ahyp="http://schemas.microsoft.com/office/drawing/2018/hyperlinkcolor" val="tx"/>
                  </a:ext>
                </a:extLst>
              </a:hlinkClick>
            </a:endParaRPr>
          </a:p>
          <a:p>
            <a:pPr marL="608013" lvl="1" indent="-252413">
              <a:buNone/>
            </a:pPr>
            <a:r>
              <a:rPr lang="en-GB" sz="3200" dirty="0">
                <a:solidFill>
                  <a:schemeClr val="accent6">
                    <a:lumMod val="60000"/>
                    <a:lumOff val="40000"/>
                  </a:schemeClr>
                </a:solidFill>
                <a:hlinkClick r:id="rId2">
                  <a:extLst>
                    <a:ext uri="{A12FA001-AC4F-418D-AE19-62706E023703}">
                      <ahyp:hlinkClr xmlns:ahyp="http://schemas.microsoft.com/office/drawing/2018/hyperlinkcolor" val="tx"/>
                    </a:ext>
                  </a:extLst>
                </a:hlinkClick>
              </a:rPr>
              <a:t>sra.org.uk/riskassessment/#firm-wide</a:t>
            </a:r>
            <a:r>
              <a:rPr lang="en-GB" sz="3200" dirty="0">
                <a:solidFill>
                  <a:schemeClr val="accent6">
                    <a:lumMod val="60000"/>
                    <a:lumOff val="40000"/>
                  </a:schemeClr>
                </a:solidFill>
              </a:rPr>
              <a:t> </a:t>
            </a:r>
          </a:p>
        </p:txBody>
      </p:sp>
    </p:spTree>
    <p:extLst>
      <p:ext uri="{BB962C8B-B14F-4D97-AF65-F5344CB8AC3E}">
        <p14:creationId xmlns:p14="http://schemas.microsoft.com/office/powerpoint/2010/main" val="1560052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A8151DE-94FE-4A19-9B21-93EC0A2FEB98}"/>
              </a:ext>
            </a:extLst>
          </p:cNvPr>
          <p:cNvSpPr>
            <a:spLocks noGrp="1"/>
          </p:cNvSpPr>
          <p:nvPr>
            <p:ph idx="1"/>
          </p:nvPr>
        </p:nvSpPr>
        <p:spPr/>
        <p:txBody>
          <a:bodyPr/>
          <a:lstStyle/>
          <a:p>
            <a:endParaRPr lang="en-US" dirty="0"/>
          </a:p>
          <a:p>
            <a:endParaRPr lang="en-GB" dirty="0"/>
          </a:p>
          <a:p>
            <a:pPr marL="0" indent="0" algn="ctr">
              <a:buNone/>
            </a:pPr>
            <a:endParaRPr lang="en-GB" dirty="0"/>
          </a:p>
          <a:p>
            <a:pPr marL="0" indent="0" algn="ctr">
              <a:buNone/>
            </a:pPr>
            <a:r>
              <a:rPr lang="en-GB" dirty="0"/>
              <a:t>Any questions?</a:t>
            </a:r>
          </a:p>
        </p:txBody>
      </p:sp>
    </p:spTree>
    <p:extLst>
      <p:ext uri="{BB962C8B-B14F-4D97-AF65-F5344CB8AC3E}">
        <p14:creationId xmlns:p14="http://schemas.microsoft.com/office/powerpoint/2010/main" val="41772267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F8C4B-A7B0-13AB-69EC-7CFDA5D95CE3}"/>
              </a:ext>
            </a:extLst>
          </p:cNvPr>
          <p:cNvSpPr>
            <a:spLocks noGrp="1"/>
          </p:cNvSpPr>
          <p:nvPr>
            <p:ph type="title"/>
          </p:nvPr>
        </p:nvSpPr>
        <p:spPr>
          <a:xfrm>
            <a:off x="334432" y="168072"/>
            <a:ext cx="8829887" cy="1143000"/>
          </a:xfrm>
        </p:spPr>
        <p:txBody>
          <a:bodyPr/>
          <a:lstStyle/>
          <a:p>
            <a:r>
              <a:rPr lang="en-GB" dirty="0"/>
              <a:t>Our template </a:t>
            </a:r>
          </a:p>
        </p:txBody>
      </p:sp>
      <p:sp>
        <p:nvSpPr>
          <p:cNvPr id="4" name="Content Placeholder 3">
            <a:extLst>
              <a:ext uri="{FF2B5EF4-FFF2-40B4-BE49-F238E27FC236}">
                <a16:creationId xmlns:a16="http://schemas.microsoft.com/office/drawing/2014/main" id="{4C86975B-C267-6F8C-7C22-F2D24E81E3A8}"/>
              </a:ext>
            </a:extLst>
          </p:cNvPr>
          <p:cNvSpPr>
            <a:spLocks noGrp="1"/>
          </p:cNvSpPr>
          <p:nvPr>
            <p:ph idx="1"/>
          </p:nvPr>
        </p:nvSpPr>
        <p:spPr>
          <a:xfrm>
            <a:off x="334433" y="1498018"/>
            <a:ext cx="11523133" cy="4476751"/>
          </a:xfrm>
        </p:spPr>
        <p:txBody>
          <a:bodyPr/>
          <a:lstStyle/>
          <a:p>
            <a:pPr marL="0" indent="0" algn="ctr">
              <a:spcAft>
                <a:spcPts val="600"/>
              </a:spcAft>
              <a:buNone/>
            </a:pPr>
            <a:r>
              <a:rPr lang="en-GB" sz="2000" b="1" dirty="0"/>
              <a:t>Firm-wide risk assessment template</a:t>
            </a:r>
          </a:p>
          <a:p>
            <a:pPr marL="0" indent="0" algn="ctr">
              <a:buNone/>
            </a:pPr>
            <a:r>
              <a:rPr lang="en-GB" sz="2000" dirty="0"/>
              <a:t>Regulation 18 of the Money Laundering, Terrorist Financing and Transfer of Funds (Information on the Payer) Regulations 2017 (MLR 2017)</a:t>
            </a:r>
          </a:p>
          <a:p>
            <a:pPr marL="0" indent="0">
              <a:buNone/>
            </a:pPr>
            <a:r>
              <a:rPr lang="en-GB" sz="1600" dirty="0"/>
              <a:t>Firm name:</a:t>
            </a:r>
          </a:p>
          <a:p>
            <a:pPr marL="0" indent="0">
              <a:buNone/>
            </a:pPr>
            <a:r>
              <a:rPr lang="en-GB" sz="1600" dirty="0"/>
              <a:t>Money Laundering Compliance Officer:</a:t>
            </a:r>
          </a:p>
          <a:p>
            <a:pPr marL="0" indent="0">
              <a:buNone/>
            </a:pPr>
            <a:r>
              <a:rPr lang="en-GB" sz="1600" dirty="0"/>
              <a:t>Money Laundering Reporting Officer:</a:t>
            </a:r>
          </a:p>
          <a:p>
            <a:pPr marL="0" indent="0">
              <a:buNone/>
            </a:pPr>
            <a:r>
              <a:rPr lang="en-GB" sz="1600" dirty="0"/>
              <a:t>Number of fee-earners:</a:t>
            </a:r>
          </a:p>
          <a:p>
            <a:pPr marL="0" indent="0">
              <a:buNone/>
            </a:pPr>
            <a:r>
              <a:rPr lang="en-GB" sz="1600" dirty="0"/>
              <a:t>Percentage of work in scope of the MLR 2017:</a:t>
            </a:r>
          </a:p>
          <a:p>
            <a:pPr marL="0" indent="0">
              <a:buNone/>
            </a:pPr>
            <a:endParaRPr lang="en-GB" sz="1600" dirty="0"/>
          </a:p>
          <a:p>
            <a:pPr marL="0" indent="0">
              <a:spcAft>
                <a:spcPts val="1200"/>
              </a:spcAft>
              <a:buNone/>
            </a:pPr>
            <a:r>
              <a:rPr lang="en-GB" sz="1600" dirty="0"/>
              <a:t>Before you begin, you need to read the following and take them into account when drafting your risk assessment.</a:t>
            </a:r>
          </a:p>
          <a:p>
            <a:r>
              <a:rPr lang="en-GB" sz="1600" dirty="0"/>
              <a:t>SRA sectoral risk assessment</a:t>
            </a:r>
          </a:p>
          <a:p>
            <a:r>
              <a:rPr lang="en-GB" sz="1600" dirty="0"/>
              <a:t>Legal Sector Affinity Group Guidance</a:t>
            </a:r>
          </a:p>
          <a:p>
            <a:r>
              <a:rPr lang="en-GB" sz="1600" dirty="0"/>
              <a:t>HM Treasury National Risk Assessment </a:t>
            </a:r>
          </a:p>
        </p:txBody>
      </p:sp>
    </p:spTree>
    <p:extLst>
      <p:ext uri="{BB962C8B-B14F-4D97-AF65-F5344CB8AC3E}">
        <p14:creationId xmlns:p14="http://schemas.microsoft.com/office/powerpoint/2010/main" val="1435792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7DF6E1-82A7-42D3-998B-4FF9A9F0B13B}"/>
              </a:ext>
            </a:extLst>
          </p:cNvPr>
          <p:cNvSpPr>
            <a:spLocks noGrp="1"/>
          </p:cNvSpPr>
          <p:nvPr>
            <p:ph type="title"/>
          </p:nvPr>
        </p:nvSpPr>
        <p:spPr/>
        <p:txBody>
          <a:bodyPr/>
          <a:lstStyle/>
          <a:p>
            <a:r>
              <a:rPr lang="en-GB" dirty="0"/>
              <a:t>Customer risks</a:t>
            </a:r>
          </a:p>
        </p:txBody>
      </p:sp>
      <p:sp>
        <p:nvSpPr>
          <p:cNvPr id="3" name="Content Placeholder 2">
            <a:extLst>
              <a:ext uri="{FF2B5EF4-FFF2-40B4-BE49-F238E27FC236}">
                <a16:creationId xmlns:a16="http://schemas.microsoft.com/office/drawing/2014/main" id="{83BF4ACC-BBE9-49B2-92CC-C7467A9D4734}"/>
              </a:ext>
            </a:extLst>
          </p:cNvPr>
          <p:cNvSpPr>
            <a:spLocks noGrp="1"/>
          </p:cNvSpPr>
          <p:nvPr>
            <p:ph idx="1"/>
          </p:nvPr>
        </p:nvSpPr>
        <p:spPr>
          <a:xfrm>
            <a:off x="334433" y="1370599"/>
            <a:ext cx="11523133" cy="4476751"/>
          </a:xfrm>
        </p:spPr>
        <p:txBody>
          <a:bodyPr/>
          <a:lstStyle/>
          <a:p>
            <a:pPr marL="0" indent="0">
              <a:buNone/>
            </a:pPr>
            <a:endParaRPr lang="en-GB" sz="1800" b="1" dirty="0">
              <a:solidFill>
                <a:srgbClr val="242424"/>
              </a:solidFill>
              <a:effectLst/>
              <a:latin typeface="+mj-lt"/>
              <a:ea typeface="Times New Roman" panose="02020603050405020304" pitchFamily="18" charset="0"/>
            </a:endParaRPr>
          </a:p>
          <a:p>
            <a:r>
              <a:rPr lang="en-GB" sz="2400" dirty="0">
                <a:solidFill>
                  <a:srgbClr val="242424"/>
                </a:solidFill>
                <a:effectLst/>
                <a:latin typeface="+mj-lt"/>
                <a:ea typeface="Times New Roman" panose="02020603050405020304" pitchFamily="18" charset="0"/>
              </a:rPr>
              <a:t>Types of clients </a:t>
            </a:r>
          </a:p>
          <a:p>
            <a:r>
              <a:rPr lang="en-GB" sz="2400" dirty="0">
                <a:solidFill>
                  <a:srgbClr val="242424"/>
                </a:solidFill>
                <a:latin typeface="+mj-lt"/>
                <a:ea typeface="Times New Roman" panose="02020603050405020304" pitchFamily="18" charset="0"/>
              </a:rPr>
              <a:t>Usual patterns of business</a:t>
            </a:r>
            <a:endParaRPr lang="en-GB" sz="2400" dirty="0">
              <a:solidFill>
                <a:srgbClr val="242424"/>
              </a:solidFill>
              <a:effectLst/>
              <a:latin typeface="+mj-lt"/>
              <a:ea typeface="Times New Roman" panose="02020603050405020304" pitchFamily="18" charset="0"/>
            </a:endParaRPr>
          </a:p>
          <a:p>
            <a:r>
              <a:rPr lang="en-GB" sz="2400" dirty="0">
                <a:solidFill>
                  <a:srgbClr val="242424"/>
                </a:solidFill>
                <a:latin typeface="+mj-lt"/>
                <a:ea typeface="Times New Roman" panose="02020603050405020304" pitchFamily="18" charset="0"/>
              </a:rPr>
              <a:t>High risk clients</a:t>
            </a:r>
          </a:p>
          <a:p>
            <a:r>
              <a:rPr lang="en-GB" sz="2400" dirty="0">
                <a:solidFill>
                  <a:srgbClr val="242424"/>
                </a:solidFill>
                <a:effectLst/>
                <a:latin typeface="+mj-lt"/>
                <a:ea typeface="Times New Roman" panose="02020603050405020304" pitchFamily="18" charset="0"/>
              </a:rPr>
              <a:t>Links to high-risk jurisdictions</a:t>
            </a:r>
          </a:p>
          <a:p>
            <a:r>
              <a:rPr lang="en-GB" sz="2400" dirty="0">
                <a:solidFill>
                  <a:srgbClr val="242424"/>
                </a:solidFill>
                <a:latin typeface="+mj-lt"/>
                <a:ea typeface="Times New Roman" panose="02020603050405020304" pitchFamily="18" charset="0"/>
              </a:rPr>
              <a:t>Designated persons </a:t>
            </a:r>
          </a:p>
          <a:p>
            <a:pPr marL="0" indent="0">
              <a:buNone/>
            </a:pPr>
            <a:endParaRPr lang="en-GB" sz="1800" b="1" dirty="0">
              <a:solidFill>
                <a:srgbClr val="242424"/>
              </a:solidFill>
              <a:effectLst/>
              <a:latin typeface="+mj-lt"/>
              <a:ea typeface="Times New Roman" panose="02020603050405020304" pitchFamily="18" charset="0"/>
            </a:endParaRPr>
          </a:p>
          <a:p>
            <a:pPr marL="0" indent="0">
              <a:buNone/>
            </a:pPr>
            <a:endParaRPr lang="en-GB" sz="1800" b="1" dirty="0">
              <a:solidFill>
                <a:srgbClr val="242424"/>
              </a:solidFill>
              <a:effectLst/>
              <a:latin typeface="+mj-lt"/>
              <a:ea typeface="Times New Roman" panose="02020603050405020304" pitchFamily="18" charset="0"/>
            </a:endParaRPr>
          </a:p>
        </p:txBody>
      </p:sp>
    </p:spTree>
    <p:extLst>
      <p:ext uri="{BB962C8B-B14F-4D97-AF65-F5344CB8AC3E}">
        <p14:creationId xmlns:p14="http://schemas.microsoft.com/office/powerpoint/2010/main" val="23562974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B9C6B-4AAC-BF2F-B5F3-8A8FD1FC6A27}"/>
              </a:ext>
            </a:extLst>
          </p:cNvPr>
          <p:cNvSpPr>
            <a:spLocks noGrp="1"/>
          </p:cNvSpPr>
          <p:nvPr>
            <p:ph type="title"/>
          </p:nvPr>
        </p:nvSpPr>
        <p:spPr/>
        <p:txBody>
          <a:bodyPr/>
          <a:lstStyle/>
          <a:p>
            <a:r>
              <a:rPr lang="en-GB" dirty="0"/>
              <a:t>Customer risk </a:t>
            </a:r>
          </a:p>
        </p:txBody>
      </p:sp>
      <p:sp>
        <p:nvSpPr>
          <p:cNvPr id="3" name="Content Placeholder 2">
            <a:extLst>
              <a:ext uri="{FF2B5EF4-FFF2-40B4-BE49-F238E27FC236}">
                <a16:creationId xmlns:a16="http://schemas.microsoft.com/office/drawing/2014/main" id="{ED8485F7-4212-9144-F449-152DC6C3C85F}"/>
              </a:ext>
            </a:extLst>
          </p:cNvPr>
          <p:cNvSpPr>
            <a:spLocks noGrp="1"/>
          </p:cNvSpPr>
          <p:nvPr>
            <p:ph idx="1"/>
          </p:nvPr>
        </p:nvSpPr>
        <p:spPr/>
        <p:txBody>
          <a:bodyPr/>
          <a:lstStyle/>
          <a:p>
            <a:pPr algn="l">
              <a:lnSpc>
                <a:spcPct val="107000"/>
              </a:lnSpc>
              <a:spcAft>
                <a:spcPts val="800"/>
              </a:spcAft>
            </a:pPr>
            <a:r>
              <a:rPr lang="en-GB" sz="2200" dirty="0">
                <a:solidFill>
                  <a:schemeClr val="tx1"/>
                </a:solidFill>
                <a:effectLst/>
                <a:latin typeface="+mn-lt"/>
                <a:ea typeface="Calibri" panose="020F0502020204030204" pitchFamily="34" charset="0"/>
              </a:rPr>
              <a:t>Most of our clients are individuals, with a few UK corporate entities. These are limited companies and financial institutions that are authorised by the FCA: </a:t>
            </a:r>
            <a:endParaRPr lang="en-GB" sz="2200" dirty="0">
              <a:solidFill>
                <a:schemeClr val="tx1"/>
              </a:solidFill>
              <a:ea typeface="Calibri" panose="020F0502020204030204" pitchFamily="34" charset="0"/>
            </a:endParaRPr>
          </a:p>
          <a:p>
            <a:pPr lvl="1">
              <a:lnSpc>
                <a:spcPct val="107000"/>
              </a:lnSpc>
              <a:spcAft>
                <a:spcPts val="800"/>
              </a:spcAft>
            </a:pPr>
            <a:r>
              <a:rPr lang="en-GB" sz="2000" dirty="0">
                <a:solidFill>
                  <a:schemeClr val="tx1"/>
                </a:solidFill>
                <a:effectLst/>
                <a:latin typeface="+mn-lt"/>
                <a:ea typeface="Calibri" panose="020F0502020204030204" pitchFamily="34" charset="0"/>
              </a:rPr>
              <a:t>Individuals – 92%</a:t>
            </a:r>
          </a:p>
          <a:p>
            <a:pPr lvl="1">
              <a:lnSpc>
                <a:spcPct val="107000"/>
              </a:lnSpc>
              <a:spcAft>
                <a:spcPts val="800"/>
              </a:spcAft>
            </a:pPr>
            <a:r>
              <a:rPr lang="en-GB" sz="2000" dirty="0">
                <a:solidFill>
                  <a:schemeClr val="tx1"/>
                </a:solidFill>
              </a:rPr>
              <a:t>Companies – 8%</a:t>
            </a:r>
          </a:p>
          <a:p>
            <a:pPr algn="l">
              <a:lnSpc>
                <a:spcPct val="107000"/>
              </a:lnSpc>
              <a:spcAft>
                <a:spcPts val="800"/>
              </a:spcAft>
            </a:pPr>
            <a:r>
              <a:rPr lang="en-GB" sz="2200" dirty="0">
                <a:solidFill>
                  <a:schemeClr val="tx1"/>
                </a:solidFill>
                <a:effectLst/>
                <a:latin typeface="+mn-lt"/>
                <a:ea typeface="Calibri" panose="020F0502020204030204" pitchFamily="34" charset="0"/>
              </a:rPr>
              <a:t>We have a high client turnover given our areas of work. </a:t>
            </a:r>
          </a:p>
          <a:p>
            <a:pPr algn="l">
              <a:lnSpc>
                <a:spcPct val="107000"/>
              </a:lnSpc>
              <a:spcAft>
                <a:spcPts val="800"/>
              </a:spcAft>
            </a:pPr>
            <a:r>
              <a:rPr lang="en-GB" sz="2200" dirty="0">
                <a:solidFill>
                  <a:schemeClr val="tx1"/>
                </a:solidFill>
                <a:effectLst/>
                <a:latin typeface="+mn-lt"/>
                <a:ea typeface="Calibri" panose="020F0502020204030204" pitchFamily="34" charset="0"/>
              </a:rPr>
              <a:t>We have a referral agreement with Smith and Co estate </a:t>
            </a:r>
            <a:r>
              <a:rPr lang="en-GB" sz="2200" dirty="0">
                <a:solidFill>
                  <a:schemeClr val="tx1"/>
                </a:solidFill>
                <a:ea typeface="Calibri" panose="020F0502020204030204" pitchFamily="34" charset="0"/>
              </a:rPr>
              <a:t>a</a:t>
            </a:r>
            <a:r>
              <a:rPr lang="en-GB" sz="2200" dirty="0">
                <a:solidFill>
                  <a:schemeClr val="tx1"/>
                </a:solidFill>
                <a:effectLst/>
                <a:latin typeface="+mn-lt"/>
                <a:ea typeface="Calibri" panose="020F0502020204030204" pitchFamily="34" charset="0"/>
              </a:rPr>
              <a:t>gents who regularly refer work to us, otherwise, clients are recommended to us by current or former clients, 8% are repeat clients, 5% have found us through our website, with occasional walk-ins.</a:t>
            </a:r>
          </a:p>
          <a:p>
            <a:pPr algn="l">
              <a:lnSpc>
                <a:spcPct val="107000"/>
              </a:lnSpc>
              <a:spcAft>
                <a:spcPts val="800"/>
              </a:spcAft>
            </a:pPr>
            <a:r>
              <a:rPr lang="en-GB" sz="2200" dirty="0">
                <a:solidFill>
                  <a:schemeClr val="tx1"/>
                </a:solidFill>
                <a:effectLst/>
                <a:latin typeface="+mn-lt"/>
                <a:ea typeface="Calibri" panose="020F0502020204030204" pitchFamily="34" charset="0"/>
              </a:rPr>
              <a:t>Typical funding for property is by mortgage and savings, several of our clients (property investors) are cash buyers. </a:t>
            </a:r>
          </a:p>
          <a:p>
            <a:endParaRPr lang="en-GB" dirty="0"/>
          </a:p>
        </p:txBody>
      </p:sp>
    </p:spTree>
    <p:extLst>
      <p:ext uri="{BB962C8B-B14F-4D97-AF65-F5344CB8AC3E}">
        <p14:creationId xmlns:p14="http://schemas.microsoft.com/office/powerpoint/2010/main" val="3218204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22A26-58C4-2DEF-B954-A3017C3E21F3}"/>
              </a:ext>
            </a:extLst>
          </p:cNvPr>
          <p:cNvSpPr>
            <a:spLocks noGrp="1"/>
          </p:cNvSpPr>
          <p:nvPr>
            <p:ph type="title"/>
          </p:nvPr>
        </p:nvSpPr>
        <p:spPr>
          <a:xfrm>
            <a:off x="334432" y="260351"/>
            <a:ext cx="9094793" cy="1143000"/>
          </a:xfrm>
        </p:spPr>
        <p:txBody>
          <a:bodyPr/>
          <a:lstStyle/>
          <a:p>
            <a:r>
              <a:rPr lang="en-GB" dirty="0"/>
              <a:t>Controls in place to mitigate </a:t>
            </a:r>
          </a:p>
        </p:txBody>
      </p:sp>
      <p:sp>
        <p:nvSpPr>
          <p:cNvPr id="3" name="Content Placeholder 2">
            <a:extLst>
              <a:ext uri="{FF2B5EF4-FFF2-40B4-BE49-F238E27FC236}">
                <a16:creationId xmlns:a16="http://schemas.microsoft.com/office/drawing/2014/main" id="{67258C7F-F2B4-95B1-2298-1E86610EE3BB}"/>
              </a:ext>
            </a:extLst>
          </p:cNvPr>
          <p:cNvSpPr>
            <a:spLocks noGrp="1"/>
          </p:cNvSpPr>
          <p:nvPr>
            <p:ph idx="1"/>
          </p:nvPr>
        </p:nvSpPr>
        <p:spPr/>
        <p:txBody>
          <a:bodyPr/>
          <a:lstStyle/>
          <a:p>
            <a:pPr defTabSz="1219170" fontAlgn="auto">
              <a:spcBef>
                <a:spcPts val="0"/>
              </a:spcBef>
              <a:spcAft>
                <a:spcPts val="0"/>
              </a:spcAft>
              <a:buClrTx/>
              <a:defRPr/>
            </a:pPr>
            <a:r>
              <a:rPr lang="en-GB" sz="2400" b="0" i="0" u="none" strike="noStrike" kern="1200" baseline="0" dirty="0">
                <a:solidFill>
                  <a:schemeClr val="dk1"/>
                </a:solidFill>
                <a:latin typeface="+mn-lt"/>
                <a:ea typeface="+mn-ea"/>
                <a:cs typeface="Calibri" panose="020F0502020204030204" pitchFamily="34" charset="0"/>
              </a:rPr>
              <a:t>We have determined that all work areas are in scope of the money laundering regulations</a:t>
            </a:r>
            <a:r>
              <a:rPr lang="en-GB" sz="2400" kern="1200" dirty="0">
                <a:solidFill>
                  <a:schemeClr val="dk1"/>
                </a:solidFill>
                <a:ea typeface="+mn-ea"/>
                <a:cs typeface="Calibri" panose="020F0502020204030204" pitchFamily="34" charset="0"/>
              </a:rPr>
              <a:t>.</a:t>
            </a:r>
          </a:p>
          <a:p>
            <a:pPr defTabSz="1219170" fontAlgn="auto">
              <a:spcBef>
                <a:spcPts val="0"/>
              </a:spcBef>
              <a:spcAft>
                <a:spcPts val="0"/>
              </a:spcAft>
              <a:buClrTx/>
              <a:defRPr/>
            </a:pPr>
            <a:r>
              <a:rPr lang="en-GB" sz="2400" b="0" i="0" u="none" strike="noStrike" kern="1200" baseline="0" dirty="0">
                <a:solidFill>
                  <a:schemeClr val="dk1"/>
                </a:solidFill>
                <a:latin typeface="+mn-lt"/>
                <a:ea typeface="+mn-ea"/>
                <a:cs typeface="Calibri" panose="020F0502020204030204" pitchFamily="34" charset="0"/>
              </a:rPr>
              <a:t>We carry out ID</a:t>
            </a:r>
            <a:r>
              <a:rPr lang="en-GB" sz="2400" kern="1200" dirty="0">
                <a:solidFill>
                  <a:schemeClr val="dk1"/>
                </a:solidFill>
                <a:ea typeface="+mn-ea"/>
                <a:cs typeface="Calibri" panose="020F0502020204030204" pitchFamily="34" charset="0"/>
              </a:rPr>
              <a:t> and verification </a:t>
            </a:r>
            <a:r>
              <a:rPr lang="en-GB" sz="2400" b="0" i="0" u="none" strike="noStrike" kern="1200" baseline="0" dirty="0">
                <a:solidFill>
                  <a:schemeClr val="dk1"/>
                </a:solidFill>
                <a:latin typeface="+mn-lt"/>
                <a:ea typeface="+mn-ea"/>
                <a:cs typeface="Calibri" panose="020F0502020204030204" pitchFamily="34" charset="0"/>
              </a:rPr>
              <a:t>checks on all clients of the firm. </a:t>
            </a:r>
          </a:p>
          <a:p>
            <a:r>
              <a:rPr lang="en-GB" sz="2400" b="0" i="0" u="none" strike="noStrike" baseline="0" dirty="0">
                <a:solidFill>
                  <a:srgbClr val="000000"/>
                </a:solidFill>
                <a:latin typeface="+mn-lt"/>
                <a:cs typeface="Calibri" panose="020F0502020204030204" pitchFamily="34" charset="0"/>
              </a:rPr>
              <a:t>We recognise that there is a greater risk of money laundering/terrorist financing associated with a high client turnover than with a stable client base. </a:t>
            </a:r>
          </a:p>
          <a:p>
            <a:r>
              <a:rPr lang="en-GB" sz="2400" b="0" i="0" u="none" strike="noStrike" baseline="0" dirty="0">
                <a:solidFill>
                  <a:srgbClr val="000000"/>
                </a:solidFill>
                <a:latin typeface="+mn-lt"/>
                <a:cs typeface="Calibri" panose="020F0502020204030204" pitchFamily="34" charset="0"/>
              </a:rPr>
              <a:t>We carry out appropriate CDD (including PEP searches and sanctions list checks) including electronic verification checks with our online provider on each client.</a:t>
            </a:r>
          </a:p>
          <a:p>
            <a:endParaRPr lang="en-GB" dirty="0"/>
          </a:p>
        </p:txBody>
      </p:sp>
    </p:spTree>
    <p:extLst>
      <p:ext uri="{BB962C8B-B14F-4D97-AF65-F5344CB8AC3E}">
        <p14:creationId xmlns:p14="http://schemas.microsoft.com/office/powerpoint/2010/main" val="25796845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22A26-58C4-2DEF-B954-A3017C3E21F3}"/>
              </a:ext>
            </a:extLst>
          </p:cNvPr>
          <p:cNvSpPr>
            <a:spLocks noGrp="1"/>
          </p:cNvSpPr>
          <p:nvPr>
            <p:ph type="title"/>
          </p:nvPr>
        </p:nvSpPr>
        <p:spPr>
          <a:xfrm>
            <a:off x="334432" y="260351"/>
            <a:ext cx="9337888" cy="1143000"/>
          </a:xfrm>
        </p:spPr>
        <p:txBody>
          <a:bodyPr/>
          <a:lstStyle/>
          <a:p>
            <a:r>
              <a:rPr lang="en-GB" dirty="0"/>
              <a:t>Controls in place to mitigate</a:t>
            </a:r>
          </a:p>
        </p:txBody>
      </p:sp>
      <p:sp>
        <p:nvSpPr>
          <p:cNvPr id="3" name="Content Placeholder 2">
            <a:extLst>
              <a:ext uri="{FF2B5EF4-FFF2-40B4-BE49-F238E27FC236}">
                <a16:creationId xmlns:a16="http://schemas.microsoft.com/office/drawing/2014/main" id="{67258C7F-F2B4-95B1-2298-1E86610EE3BB}"/>
              </a:ext>
            </a:extLst>
          </p:cNvPr>
          <p:cNvSpPr>
            <a:spLocks noGrp="1"/>
          </p:cNvSpPr>
          <p:nvPr>
            <p:ph idx="1"/>
          </p:nvPr>
        </p:nvSpPr>
        <p:spPr/>
        <p:txBody>
          <a:bodyPr/>
          <a:lstStyle/>
          <a:p>
            <a:r>
              <a:rPr lang="en-GB" sz="2400" b="0" i="0" u="none" strike="noStrike" baseline="0" dirty="0">
                <a:solidFill>
                  <a:srgbClr val="000000"/>
                </a:solidFill>
                <a:latin typeface="+mn-lt"/>
                <a:cs typeface="Calibri" panose="020F0502020204030204" pitchFamily="34" charset="0"/>
              </a:rPr>
              <a:t>All staff receive training on AML law and regulation, recognising and dealing with transactions vulnerable to money laundering, and how to make a report to the MLRO. </a:t>
            </a:r>
          </a:p>
          <a:p>
            <a:r>
              <a:rPr lang="en-GB" sz="2400" b="0" i="0" u="none" strike="noStrike" baseline="0" dirty="0">
                <a:solidFill>
                  <a:srgbClr val="000000"/>
                </a:solidFill>
                <a:latin typeface="+mn-lt"/>
                <a:cs typeface="Calibri" panose="020F0502020204030204" pitchFamily="34" charset="0"/>
              </a:rPr>
              <a:t>We undertake focused risk assessments on each client and each matter.</a:t>
            </a:r>
          </a:p>
          <a:p>
            <a:r>
              <a:rPr lang="en-GB" sz="2400" b="0" i="0" u="none" strike="noStrike" baseline="0" dirty="0">
                <a:solidFill>
                  <a:srgbClr val="000000"/>
                </a:solidFill>
                <a:latin typeface="+mn-lt"/>
                <a:cs typeface="Calibri" panose="020F0502020204030204" pitchFamily="34" charset="0"/>
              </a:rPr>
              <a:t>Staff work hard to develop very close relationships with all clients which provides staff with the ability to identify any warning signs. </a:t>
            </a:r>
          </a:p>
          <a:p>
            <a:r>
              <a:rPr lang="en-GB" sz="2400" b="0" i="0" u="none" strike="noStrike" baseline="0" dirty="0">
                <a:solidFill>
                  <a:srgbClr val="000000"/>
                </a:solidFill>
                <a:latin typeface="+mn-lt"/>
                <a:cs typeface="Calibri" panose="020F0502020204030204" pitchFamily="34" charset="0"/>
              </a:rPr>
              <a:t>Where the firm receives instructions which relate to a transaction, investigations are undertaken into the source of the client’s wealth/funds. </a:t>
            </a:r>
            <a:endParaRPr lang="en-GB" sz="2400" dirty="0">
              <a:solidFill>
                <a:schemeClr val="tx1"/>
              </a:solidFill>
              <a:latin typeface="+mn-lt"/>
            </a:endParaRPr>
          </a:p>
          <a:p>
            <a:endParaRPr lang="en-GB" dirty="0"/>
          </a:p>
        </p:txBody>
      </p:sp>
    </p:spTree>
    <p:extLst>
      <p:ext uri="{BB962C8B-B14F-4D97-AF65-F5344CB8AC3E}">
        <p14:creationId xmlns:p14="http://schemas.microsoft.com/office/powerpoint/2010/main" val="27457445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7E354-F0EA-973C-7E01-21AE7F5F2EF1}"/>
              </a:ext>
            </a:extLst>
          </p:cNvPr>
          <p:cNvSpPr>
            <a:spLocks noGrp="1"/>
          </p:cNvSpPr>
          <p:nvPr>
            <p:ph type="title"/>
          </p:nvPr>
        </p:nvSpPr>
        <p:spPr/>
        <p:txBody>
          <a:bodyPr/>
          <a:lstStyle/>
          <a:p>
            <a:r>
              <a:rPr lang="en-GB" dirty="0"/>
              <a:t>Customer risks</a:t>
            </a:r>
          </a:p>
        </p:txBody>
      </p:sp>
      <p:sp>
        <p:nvSpPr>
          <p:cNvPr id="3" name="Content Placeholder 2">
            <a:extLst>
              <a:ext uri="{FF2B5EF4-FFF2-40B4-BE49-F238E27FC236}">
                <a16:creationId xmlns:a16="http://schemas.microsoft.com/office/drawing/2014/main" id="{62B9C355-4D0D-0D56-ADA2-297B5FE089CB}"/>
              </a:ext>
            </a:extLst>
          </p:cNvPr>
          <p:cNvSpPr>
            <a:spLocks noGrp="1"/>
          </p:cNvSpPr>
          <p:nvPr>
            <p:ph idx="1"/>
          </p:nvPr>
        </p:nvSpPr>
        <p:spPr/>
        <p:txBody>
          <a:bodyPr/>
          <a:lstStyle/>
          <a:p>
            <a:pPr>
              <a:spcBef>
                <a:spcPts val="600"/>
              </a:spcBef>
              <a:spcAft>
                <a:spcPts val="600"/>
              </a:spcAft>
            </a:pPr>
            <a:r>
              <a:rPr lang="en-GB" sz="2400" dirty="0"/>
              <a:t>Politically exposed persons</a:t>
            </a:r>
          </a:p>
          <a:p>
            <a:pPr>
              <a:spcBef>
                <a:spcPts val="600"/>
              </a:spcBef>
              <a:spcAft>
                <a:spcPts val="600"/>
              </a:spcAft>
            </a:pPr>
            <a:r>
              <a:rPr lang="en-GB" sz="2400" dirty="0"/>
              <a:t>Several clients are high net worth individuals, with 2% owning cash intensive businesses</a:t>
            </a:r>
          </a:p>
          <a:p>
            <a:pPr>
              <a:spcBef>
                <a:spcPts val="600"/>
              </a:spcBef>
              <a:spcAft>
                <a:spcPts val="600"/>
              </a:spcAft>
            </a:pPr>
            <a:r>
              <a:rPr lang="en-GB" sz="2400" dirty="0"/>
              <a:t>Clients with multiple layers of complex ownerships</a:t>
            </a:r>
          </a:p>
          <a:p>
            <a:pPr>
              <a:spcBef>
                <a:spcPts val="600"/>
              </a:spcBef>
              <a:spcAft>
                <a:spcPts val="600"/>
              </a:spcAft>
            </a:pPr>
            <a:r>
              <a:rPr lang="en-GB" sz="2400" dirty="0"/>
              <a:t>We occasionally act for clients who cannot prove their identity </a:t>
            </a:r>
          </a:p>
          <a:p>
            <a:pPr>
              <a:spcBef>
                <a:spcPts val="600"/>
              </a:spcBef>
              <a:spcAft>
                <a:spcPts val="600"/>
              </a:spcAft>
            </a:pPr>
            <a:r>
              <a:rPr lang="en-GB" sz="2400" dirty="0"/>
              <a:t>Individuals or entities subject to sanctions</a:t>
            </a:r>
          </a:p>
          <a:p>
            <a:pPr>
              <a:spcBef>
                <a:spcPts val="600"/>
              </a:spcBef>
              <a:spcAft>
                <a:spcPts val="600"/>
              </a:spcAft>
            </a:pPr>
            <a:r>
              <a:rPr lang="en-GB" sz="2400" dirty="0"/>
              <a:t>We act for four individuals who are property investors with links to high-risk jurisdiction - these are based in Gibraltar, UAE and EU </a:t>
            </a:r>
          </a:p>
        </p:txBody>
      </p:sp>
    </p:spTree>
    <p:extLst>
      <p:ext uri="{BB962C8B-B14F-4D97-AF65-F5344CB8AC3E}">
        <p14:creationId xmlns:p14="http://schemas.microsoft.com/office/powerpoint/2010/main" val="22539466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3566C-AA34-4DF4-9709-B87B430642C6}"/>
              </a:ext>
            </a:extLst>
          </p:cNvPr>
          <p:cNvSpPr>
            <a:spLocks noGrp="1"/>
          </p:cNvSpPr>
          <p:nvPr>
            <p:ph type="title"/>
          </p:nvPr>
        </p:nvSpPr>
        <p:spPr/>
        <p:txBody>
          <a:bodyPr/>
          <a:lstStyle/>
          <a:p>
            <a:r>
              <a:rPr lang="en-GB" dirty="0"/>
              <a:t>Geographic risk </a:t>
            </a:r>
          </a:p>
        </p:txBody>
      </p:sp>
      <p:sp>
        <p:nvSpPr>
          <p:cNvPr id="3" name="Content Placeholder 2">
            <a:extLst>
              <a:ext uri="{FF2B5EF4-FFF2-40B4-BE49-F238E27FC236}">
                <a16:creationId xmlns:a16="http://schemas.microsoft.com/office/drawing/2014/main" id="{033797BA-A1ED-4E60-A3C9-38A4B2A656F7}"/>
              </a:ext>
            </a:extLst>
          </p:cNvPr>
          <p:cNvSpPr>
            <a:spLocks noGrp="1"/>
          </p:cNvSpPr>
          <p:nvPr>
            <p:ph idx="1"/>
          </p:nvPr>
        </p:nvSpPr>
        <p:spPr>
          <a:xfrm>
            <a:off x="334433" y="1645559"/>
            <a:ext cx="11523133" cy="4476751"/>
          </a:xfrm>
        </p:spPr>
        <p:txBody>
          <a:bodyPr/>
          <a:lstStyle/>
          <a:p>
            <a:r>
              <a:rPr lang="en-US" sz="2400" dirty="0"/>
              <a:t>Office locations </a:t>
            </a:r>
          </a:p>
          <a:p>
            <a:r>
              <a:rPr lang="en-US" sz="2400" dirty="0"/>
              <a:t>Where you offer services</a:t>
            </a:r>
          </a:p>
          <a:p>
            <a:r>
              <a:rPr lang="en-US" sz="2400" dirty="0"/>
              <a:t>Locations of clients, transactions and assets </a:t>
            </a:r>
          </a:p>
          <a:p>
            <a:r>
              <a:rPr lang="en-US" sz="2400" dirty="0"/>
              <a:t>Spotting unusual practice </a:t>
            </a:r>
          </a:p>
          <a:p>
            <a:r>
              <a:rPr lang="en-US" sz="2400" dirty="0"/>
              <a:t>High-risk third countries </a:t>
            </a:r>
          </a:p>
          <a:p>
            <a:r>
              <a:rPr lang="en-US" sz="2400" dirty="0"/>
              <a:t>Other sources: transparency international, Basel, FATF, own experience </a:t>
            </a:r>
            <a:endParaRPr lang="en-GB" sz="2400" dirty="0"/>
          </a:p>
        </p:txBody>
      </p:sp>
    </p:spTree>
    <p:extLst>
      <p:ext uri="{BB962C8B-B14F-4D97-AF65-F5344CB8AC3E}">
        <p14:creationId xmlns:p14="http://schemas.microsoft.com/office/powerpoint/2010/main" val="418485728"/>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26324241-572E-415B-9AB7-2E460DB26ADD}" vid="{5CADC050-99BA-4224-B269-06E1C096CAE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7BA3AD328A41F45A6E11194B3516871" ma:contentTypeVersion="9" ma:contentTypeDescription="Create a new document." ma:contentTypeScope="" ma:versionID="7df75b26cc194c04abe9ac05eb3accaf">
  <xsd:schema xmlns:xsd="http://www.w3.org/2001/XMLSchema" xmlns:xs="http://www.w3.org/2001/XMLSchema" xmlns:p="http://schemas.microsoft.com/office/2006/metadata/properties" xmlns:ns3="4b6bd180-a74d-4aa9-b0b5-be9e9fff0d45" targetNamespace="http://schemas.microsoft.com/office/2006/metadata/properties" ma:root="true" ma:fieldsID="4686d1de7d2503503343c6b4f435bfa7" ns3:_="">
    <xsd:import namespace="4b6bd180-a74d-4aa9-b0b5-be9e9fff0d45"/>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6bd180-a74d-4aa9-b0b5-be9e9fff0d4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BA139B7-460F-433C-8375-6BC3A93C9342}">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4b6bd180-a74d-4aa9-b0b5-be9e9fff0d45"/>
    <ds:schemaRef ds:uri="http://www.w3.org/XML/1998/namespace"/>
    <ds:schemaRef ds:uri="http://purl.org/dc/dcmitype/"/>
  </ds:schemaRefs>
</ds:datastoreItem>
</file>

<file path=customXml/itemProps2.xml><?xml version="1.0" encoding="utf-8"?>
<ds:datastoreItem xmlns:ds="http://schemas.openxmlformats.org/officeDocument/2006/customXml" ds:itemID="{345081C6-D3D4-4176-9CA4-879032C953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6bd180-a74d-4aa9-b0b5-be9e9fff0d4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E3BF1FB-CC79-4313-9A3C-81C686A5B61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Presentation 2</Template>
  <TotalTime>6055</TotalTime>
  <Words>1260</Words>
  <Application>Microsoft Office PowerPoint</Application>
  <PresentationFormat>Widescreen</PresentationFormat>
  <Paragraphs>158</Paragraphs>
  <Slides>22</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Arial</vt:lpstr>
      <vt:lpstr>Calibri</vt:lpstr>
      <vt:lpstr>Default Design</vt:lpstr>
      <vt:lpstr>PowerPoint Presentation</vt:lpstr>
      <vt:lpstr>What we are going to cover</vt:lpstr>
      <vt:lpstr>Our template </vt:lpstr>
      <vt:lpstr>Customer risks</vt:lpstr>
      <vt:lpstr>Customer risk </vt:lpstr>
      <vt:lpstr>Controls in place to mitigate </vt:lpstr>
      <vt:lpstr>Controls in place to mitigate</vt:lpstr>
      <vt:lpstr>Customer risks</vt:lpstr>
      <vt:lpstr>Geographic risk </vt:lpstr>
      <vt:lpstr>Geographic risk  </vt:lpstr>
      <vt:lpstr>Product/Services risk</vt:lpstr>
      <vt:lpstr>Product/Service risk  </vt:lpstr>
      <vt:lpstr>PowerPoint Presentation</vt:lpstr>
      <vt:lpstr>Transaction risk </vt:lpstr>
      <vt:lpstr>Transaction risk </vt:lpstr>
      <vt:lpstr>PowerPoint Presentation</vt:lpstr>
      <vt:lpstr>Transaction risk  </vt:lpstr>
      <vt:lpstr>Delivery channel risks</vt:lpstr>
      <vt:lpstr>Delivery channel risks</vt:lpstr>
      <vt:lpstr>Final hints/tips</vt:lpstr>
      <vt:lpstr>Helpful resources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Completing your firm wide risk assessment</dc:title>
  <dc:creator>Solicitors Regulation Authority (SRA)</dc:creator>
  <cp:lastModifiedBy>Matthew Maidment</cp:lastModifiedBy>
  <cp:revision>45</cp:revision>
  <dcterms:created xsi:type="dcterms:W3CDTF">2018-11-22T10:01:11Z</dcterms:created>
  <dcterms:modified xsi:type="dcterms:W3CDTF">2024-02-07T10:46:56Z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0x01010027BA3AD328A41F45A6E11194B3516871</vt:lpwstr>
  </property>
  <property fmtid="{D5CDD505-2E9C-101B-9397-08002B2CF9AE}" pid="3" name="MSIP_Label_d0143640-2c58-497f-98bf-5d03ac8b8df5_Enabled">
    <vt:lpwstr>True</vt:lpwstr>
  </property>
  <property fmtid="{D5CDD505-2E9C-101B-9397-08002B2CF9AE}" pid="4" name="MSIP_Label_d0143640-2c58-497f-98bf-5d03ac8b8df5_SiteId">
    <vt:lpwstr>adecc3d0-610d-4060-a865-615f7f48c411</vt:lpwstr>
  </property>
  <property fmtid="{D5CDD505-2E9C-101B-9397-08002B2CF9AE}" pid="5" name="MSIP_Label_d0143640-2c58-497f-98bf-5d03ac8b8df5_Owner">
    <vt:lpwstr>Declan.Brown@sra.org.uk</vt:lpwstr>
  </property>
  <property fmtid="{D5CDD505-2E9C-101B-9397-08002B2CF9AE}" pid="6" name="MSIP_Label_d0143640-2c58-497f-98bf-5d03ac8b8df5_SetDate">
    <vt:lpwstr>2021-05-11T11:09:17.1291319Z</vt:lpwstr>
  </property>
  <property fmtid="{D5CDD505-2E9C-101B-9397-08002B2CF9AE}" pid="7" name="MSIP_Label_d0143640-2c58-497f-98bf-5d03ac8b8df5_Name">
    <vt:lpwstr>General</vt:lpwstr>
  </property>
  <property fmtid="{D5CDD505-2E9C-101B-9397-08002B2CF9AE}" pid="8" name="MSIP_Label_d0143640-2c58-497f-98bf-5d03ac8b8df5_Application">
    <vt:lpwstr>Microsoft Azure Information Protection</vt:lpwstr>
  </property>
  <property fmtid="{D5CDD505-2E9C-101B-9397-08002B2CF9AE}" pid="9" name="MSIP_Label_d0143640-2c58-497f-98bf-5d03ac8b8df5_ActionId">
    <vt:lpwstr>7c603106-54c8-4f15-9c12-818b69df26bc</vt:lpwstr>
  </property>
  <property fmtid="{D5CDD505-2E9C-101B-9397-08002B2CF9AE}" pid="10" name="MSIP_Label_d0143640-2c58-497f-98bf-5d03ac8b8df5_Extended_MSFT_Method">
    <vt:lpwstr>Automatic</vt:lpwstr>
  </property>
  <property fmtid="{D5CDD505-2E9C-101B-9397-08002B2CF9AE}" pid="11" name="Sensitivity">
    <vt:lpwstr>General</vt:lpwstr>
  </property>
</Properties>
</file>