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2" r:id="rId5"/>
    <p:sldId id="273" r:id="rId6"/>
    <p:sldId id="274" r:id="rId7"/>
    <p:sldId id="267" r:id="rId8"/>
    <p:sldId id="271" r:id="rId9"/>
    <p:sldId id="268" r:id="rId10"/>
    <p:sldId id="269" r:id="rId11"/>
    <p:sldId id="275" r:id="rId12"/>
    <p:sldId id="262" r:id="rId1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40B7A6C-69DA-85A6-F8C7-D5E05FFB1642}" name="Jackie Griffiths" initials="JG" userId="S::Jackie.Griffiths@sra.org.uk::56b35d07-8069-4c1f-8098-73219144a3f8" providerId="AD"/>
  <p188:author id="{9498D981-5DF3-3CF4-BD44-BEA915B78421}" name="Julie Sykes" initials="JS" userId="S::Julie.Sykes@sra.org.uk::5d32ea16-e242-49bd-be68-bf597fa8d949" providerId="AD"/>
  <p188:author id="{8ED482A3-FE3F-AB90-556F-FEAE0CE4ED4A}" name="Kelly-Anne Smith-Sinclair" initials="KS" userId="S::Kelly-Anne.Smith-Sinclair@sra.org.uk::2950e758-d7ac-42a6-9d0b-9778d7df1284" providerId="AD"/>
  <p188:author id="{E07026B3-EC78-6423-10DD-AA4F8B4F8598}" name="Aileen Armstrong" initials="AA" userId="S::Aileen.Armstrong@sra.org.uk::2369e75b-9a13-4778-978c-4d9b9259ab10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0883" autoAdjust="0"/>
  </p:normalViewPr>
  <p:slideViewPr>
    <p:cSldViewPr>
      <p:cViewPr varScale="1">
        <p:scale>
          <a:sx n="99" d="100"/>
          <a:sy n="99" d="100"/>
        </p:scale>
        <p:origin x="1022" y="77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4B74B-1383-4519-BC7B-24C8E8E694FC}" type="datetimeFigureOut">
              <a:rPr lang="en-GB" smtClean="0"/>
              <a:t>27/11/2024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09EDDF-4CB3-402B-B876-9D9A29C125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55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9EDDF-4CB3-402B-B876-9D9A29C1253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038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B09EDDF-4CB3-402B-B876-9D9A29C1253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428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2AA5-91F8-505A-A1AC-FE8DA71E3C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563638"/>
            <a:ext cx="7416824" cy="1656184"/>
          </a:xfrm>
        </p:spPr>
        <p:txBody>
          <a:bodyPr/>
          <a:lstStyle/>
          <a:p>
            <a:r>
              <a:rPr lang="en-GB" b="1" dirty="0">
                <a:latin typeface="+mn-lt"/>
              </a:rPr>
              <a:t>Consumer protection: </a:t>
            </a:r>
            <a:br>
              <a:rPr lang="en-GB" b="1" dirty="0">
                <a:latin typeface="+mn-lt"/>
              </a:rPr>
            </a:br>
            <a:r>
              <a:rPr lang="en-GB" b="1" dirty="0">
                <a:latin typeface="+mn-lt"/>
              </a:rPr>
              <a:t>Our review and what need to know</a:t>
            </a:r>
            <a:br>
              <a:rPr lang="en-GB" dirty="0">
                <a:latin typeface="+mn-lt"/>
              </a:rPr>
            </a:br>
            <a:endParaRPr lang="en-GB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6896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C062F8-A688-540F-597C-10399A12F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5B851-4520-CBE2-1F39-2BE1FC696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179" y="1275606"/>
            <a:ext cx="8642350" cy="3357563"/>
          </a:xfrm>
        </p:spPr>
        <p:txBody>
          <a:bodyPr/>
          <a:lstStyle/>
          <a:p>
            <a:r>
              <a:rPr lang="en-GB" dirty="0"/>
              <a:t>Launched in February</a:t>
            </a:r>
          </a:p>
          <a:p>
            <a:r>
              <a:rPr lang="en-GB" dirty="0"/>
              <a:t>Feedback from &gt; 200 stakeholders, research</a:t>
            </a:r>
          </a:p>
          <a:p>
            <a:r>
              <a:rPr lang="en-GB" dirty="0"/>
              <a:t>Biggest risk to consumers is safeguarding their money</a:t>
            </a:r>
          </a:p>
          <a:p>
            <a:r>
              <a:rPr lang="en-GB" dirty="0"/>
              <a:t>Next step = consultation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681E21E1-D7E7-A393-DB8C-B968B58CED68}"/>
              </a:ext>
            </a:extLst>
          </p:cNvPr>
          <p:cNvGrpSpPr/>
          <p:nvPr/>
        </p:nvGrpSpPr>
        <p:grpSpPr>
          <a:xfrm>
            <a:off x="1043608" y="3291830"/>
            <a:ext cx="9178482" cy="2119425"/>
            <a:chOff x="467544" y="3409354"/>
            <a:chExt cx="9178482" cy="211942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8DFC4AF-5D2A-BB3D-36E5-C59365F4A6F7}"/>
                </a:ext>
              </a:extLst>
            </p:cNvPr>
            <p:cNvSpPr/>
            <p:nvPr/>
          </p:nvSpPr>
          <p:spPr bwMode="auto">
            <a:xfrm>
              <a:off x="467544" y="3507854"/>
              <a:ext cx="7128792" cy="1314450"/>
            </a:xfrm>
            <a:prstGeom prst="rect">
              <a:avLst/>
            </a:prstGeom>
            <a:solidFill>
              <a:schemeClr val="bg1"/>
            </a:solidFill>
            <a:ln w="28575" cap="flat" cmpd="sng" algn="ctr">
              <a:solidFill>
                <a:srgbClr val="B50038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6571E719-47EE-1065-692E-D6676C82BDFF}"/>
                </a:ext>
              </a:extLst>
            </p:cNvPr>
            <p:cNvGrpSpPr/>
            <p:nvPr/>
          </p:nvGrpSpPr>
          <p:grpSpPr>
            <a:xfrm>
              <a:off x="719621" y="3409354"/>
              <a:ext cx="8926405" cy="2119425"/>
              <a:chOff x="647613" y="3263127"/>
              <a:chExt cx="8926405" cy="2119425"/>
            </a:xfrm>
          </p:grpSpPr>
          <p:sp>
            <p:nvSpPr>
              <p:cNvPr id="4" name="Rectangle 4">
                <a:extLst>
                  <a:ext uri="{FF2B5EF4-FFF2-40B4-BE49-F238E27FC236}">
                    <a16:creationId xmlns:a16="http://schemas.microsoft.com/office/drawing/2014/main" id="{351FBF13-72E1-C1F7-F201-ED21E6C23D3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331640" y="3263127"/>
                <a:ext cx="8242378" cy="110172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ctr" anchorCtr="0" compatLnSpc="1">
                <a:prstTxWarp prst="textNoShape">
                  <a:avLst/>
                </a:prstTxWarp>
              </a:bodyPr>
              <a:lstStyle>
                <a:lvl1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+mj-lt"/>
                    <a:ea typeface="ＭＳ Ｐゴシック" charset="0"/>
                    <a:cs typeface="ＭＳ Ｐゴシック" charset="0"/>
                  </a:defRPr>
                </a:lvl1pPr>
                <a:lvl2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2pPr>
                <a:lvl3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3pPr>
                <a:lvl4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4pPr>
                <a:lvl5pPr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bg1"/>
                    </a:solidFill>
                    <a:latin typeface="Arial" charset="0"/>
                    <a:ea typeface="ＭＳ Ｐゴシック" charset="0"/>
                    <a:cs typeface="ＭＳ Ｐゴシック" charset="0"/>
                  </a:defRPr>
                </a:lvl5pPr>
                <a:lvl6pPr marL="4572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l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r>
                  <a:rPr lang="en-GB" kern="0" dirty="0">
                    <a:solidFill>
                      <a:srgbClr val="B50038"/>
                    </a:solidFill>
                    <a:ea typeface="ＭＳ Ｐゴシック" pitchFamily="34" charset="-128"/>
                  </a:rPr>
                  <a:t>Client money in legal services</a:t>
                </a:r>
              </a:p>
            </p:txBody>
          </p:sp>
          <p:sp>
            <p:nvSpPr>
              <p:cNvPr id="5" name="Rectangle 5">
                <a:extLst>
                  <a:ext uri="{FF2B5EF4-FFF2-40B4-BE49-F238E27FC236}">
                    <a16:creationId xmlns:a16="http://schemas.microsoft.com/office/drawing/2014/main" id="{AB45085F-E0D8-67EB-9DE1-9BD466FE37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47613" y="4068102"/>
                <a:ext cx="6624637" cy="1314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•"/>
                  <a:defRPr sz="2400">
                    <a:solidFill>
                      <a:srgbClr val="262626"/>
                    </a:solidFill>
                    <a:latin typeface="+mn-lt"/>
                    <a:ea typeface="ＭＳ Ｐゴシック" charset="0"/>
                    <a:cs typeface="ＭＳ Ｐゴシック" charset="0"/>
                  </a:defRPr>
                </a:lvl1pPr>
                <a:lvl2pPr marL="742950" indent="-28575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–"/>
                  <a:defRPr sz="2200">
                    <a:solidFill>
                      <a:srgbClr val="262626"/>
                    </a:solidFill>
                    <a:latin typeface="+mn-lt"/>
                    <a:ea typeface="ＭＳ Ｐゴシック" charset="0"/>
                  </a:defRPr>
                </a:lvl2pPr>
                <a:lvl3pPr marL="1143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•"/>
                  <a:defRPr sz="2000">
                    <a:solidFill>
                      <a:srgbClr val="262626"/>
                    </a:solidFill>
                    <a:latin typeface="+mn-lt"/>
                    <a:ea typeface="ＭＳ Ｐゴシック" charset="0"/>
                  </a:defRPr>
                </a:lvl3pPr>
                <a:lvl4pPr marL="1600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–"/>
                  <a:defRPr>
                    <a:solidFill>
                      <a:srgbClr val="262626"/>
                    </a:solidFill>
                    <a:latin typeface="+mn-lt"/>
                    <a:ea typeface="ＭＳ Ｐゴシック" charset="0"/>
                  </a:defRPr>
                </a:lvl4pPr>
                <a:lvl5pPr marL="20574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»"/>
                  <a:defRPr sz="1600">
                    <a:solidFill>
                      <a:srgbClr val="262626"/>
                    </a:solidFill>
                    <a:latin typeface="+mn-lt"/>
                    <a:ea typeface="ＭＳ Ｐゴシック" charset="0"/>
                  </a:defRPr>
                </a:lvl5pPr>
                <a:lvl6pPr marL="25146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6pPr>
                <a:lvl7pPr marL="29718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7pPr>
                <a:lvl8pPr marL="34290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8pPr>
                <a:lvl9pPr marL="3886200" indent="-228600" algn="l" rtl="0" eaLnBrk="1" fontAlgn="base" hangingPunct="1">
                  <a:spcBef>
                    <a:spcPct val="20000"/>
                  </a:spcBef>
                  <a:spcAft>
                    <a:spcPct val="0"/>
                  </a:spcAft>
                  <a:buClr>
                    <a:srgbClr val="9E1B34"/>
                  </a:buClr>
                  <a:buChar char="»"/>
                  <a:defRPr sz="1600">
                    <a:solidFill>
                      <a:schemeClr val="tx1"/>
                    </a:solidFill>
                    <a:latin typeface="+mn-lt"/>
                  </a:defRPr>
                </a:lvl9pPr>
              </a:lstStyle>
              <a:p>
                <a:pPr marL="0" indent="0">
                  <a:buNone/>
                </a:pPr>
                <a:r>
                  <a:rPr lang="en-GB" kern="0" dirty="0">
                    <a:ea typeface="ＭＳ Ｐゴシック" pitchFamily="34" charset="-128"/>
                  </a:rPr>
                  <a:t>Safeguarding consumers and providing redress 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469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30069-9506-6B4F-28E9-5186E7433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consultation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0B512-548B-78EB-CB57-DF6F256266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48169"/>
            <a:ext cx="8680440" cy="264716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dirty="0"/>
              <a:t>How and when firms hold client money</a:t>
            </a:r>
          </a:p>
          <a:p>
            <a:pPr>
              <a:spcAft>
                <a:spcPts val="600"/>
              </a:spcAft>
            </a:pPr>
            <a:r>
              <a:rPr lang="en-GB" dirty="0"/>
              <a:t>Protecting the client money that firms hold</a:t>
            </a:r>
          </a:p>
          <a:p>
            <a:pPr>
              <a:spcAft>
                <a:spcPts val="600"/>
              </a:spcAft>
            </a:pPr>
            <a:r>
              <a:rPr lang="en-GB" dirty="0"/>
              <a:t>Delivery of and paying for a sustainable compensation fund</a:t>
            </a:r>
          </a:p>
        </p:txBody>
      </p:sp>
    </p:spTree>
    <p:extLst>
      <p:ext uri="{BB962C8B-B14F-4D97-AF65-F5344CB8AC3E}">
        <p14:creationId xmlns:p14="http://schemas.microsoft.com/office/powerpoint/2010/main" val="427584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90E41-C797-3D55-C375-2F32A2BE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Holding client money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50D5CB-3A76-AEC4-4358-45174F4BE89F}"/>
              </a:ext>
            </a:extLst>
          </p:cNvPr>
          <p:cNvSpPr txBox="1"/>
          <p:nvPr/>
        </p:nvSpPr>
        <p:spPr>
          <a:xfrm>
            <a:off x="250825" y="1347614"/>
            <a:ext cx="820891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</a:rPr>
              <a:t>Exploring whether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firms should hold client money in the long term and the alternatives to a client account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Considering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ways to reduce the incentives to hold client money</a:t>
            </a:r>
            <a:b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</a:rPr>
              <a:t>Considering</a:t>
            </a:r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removing the ability of firms to retain, or otherwise benefit from, interest earned on client accounts</a:t>
            </a:r>
            <a:endParaRPr lang="en-GB" dirty="0"/>
          </a:p>
          <a:p>
            <a:pPr marL="285750" indent="-285750" algn="l">
              <a:buClr>
                <a:srgbClr val="B50038"/>
              </a:buClr>
              <a:buFont typeface="Wingdings" panose="05000000000000000000" pitchFamily="2" charset="2"/>
              <a:buChar char="§"/>
            </a:pPr>
            <a:endParaRPr lang="en-GB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36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90E41-C797-3D55-C375-2F32A2BE1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Holding client money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50D5CB-3A76-AEC4-4358-45174F4BE89F}"/>
              </a:ext>
            </a:extLst>
          </p:cNvPr>
          <p:cNvSpPr txBox="1"/>
          <p:nvPr/>
        </p:nvSpPr>
        <p:spPr>
          <a:xfrm>
            <a:off x="250825" y="1203598"/>
            <a:ext cx="8280920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  <a:buClr>
                <a:srgbClr val="B50038"/>
              </a:buClr>
            </a:pPr>
            <a:r>
              <a:rPr lang="en-GB" b="0" i="0" dirty="0">
                <a:effectLst/>
                <a:latin typeface="Arial" panose="020B0604020202020204" pitchFamily="34" charset="0"/>
              </a:rPr>
              <a:t>Also considering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we may change rules about:</a:t>
            </a:r>
          </a:p>
          <a:p>
            <a:pPr algn="l">
              <a:spcAft>
                <a:spcPts val="1200"/>
              </a:spcAft>
              <a:buClr>
                <a:srgbClr val="B50038"/>
              </a:buClr>
            </a:pPr>
            <a:endParaRPr lang="en-GB" sz="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l">
              <a:spcAft>
                <a:spcPts val="12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how much of </a:t>
            </a: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client’s money can be held in advance of the legal work being done</a:t>
            </a:r>
          </a:p>
          <a:p>
            <a:pPr marL="457200" indent="-457200" algn="l">
              <a:spcAft>
                <a:spcPts val="12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how long client money can be held after a matter has concluded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457200" indent="-457200" algn="l">
              <a:spcAft>
                <a:spcPts val="1200"/>
              </a:spcAft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when firms are allowed to move money from the client account to the office account </a:t>
            </a:r>
          </a:p>
          <a:p>
            <a:pPr marL="285750" indent="-285750" algn="l">
              <a:buClr>
                <a:srgbClr val="B50038"/>
              </a:buClr>
              <a:buFont typeface="Wingdings" panose="05000000000000000000" pitchFamily="2" charset="2"/>
              <a:buChar char="§"/>
            </a:pPr>
            <a:endParaRPr lang="en-GB" sz="20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97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8C8E1C-1873-F7EE-CC81-04AF09DEE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39267"/>
            <a:ext cx="7128791" cy="857250"/>
          </a:xfrm>
        </p:spPr>
        <p:txBody>
          <a:bodyPr/>
          <a:lstStyle/>
          <a:p>
            <a:r>
              <a:rPr lang="en-GB" sz="3000" dirty="0"/>
              <a:t>Protecting client money that firms hold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D537F3-6443-F480-1E1B-E6982AC5FC2D}"/>
              </a:ext>
            </a:extLst>
          </p:cNvPr>
          <p:cNvSpPr txBox="1"/>
          <p:nvPr/>
        </p:nvSpPr>
        <p:spPr>
          <a:xfrm>
            <a:off x="179512" y="1275606"/>
            <a:ext cx="82089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</a:rPr>
              <a:t>Exploring</a:t>
            </a:r>
            <a:r>
              <a:rPr lang="en-GB" b="0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what else we could do to identify, assess and monitor potential risks when solicitors hold client money</a:t>
            </a: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</a:rPr>
              <a:t>Also discussing whether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current safeguards need to be strengthened </a:t>
            </a:r>
            <a:r>
              <a:rPr lang="en-GB" sz="1800" dirty="0">
                <a:effectLst/>
                <a:latin typeface="Calibri" panose="020F0502020204030204" pitchFamily="34" charset="0"/>
              </a:rPr>
              <a:t>–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 both within firms and those provided externally</a:t>
            </a:r>
            <a:endParaRPr lang="en-GB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151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FD3FDA-F39C-23E9-0CC0-AF3125DB5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123478"/>
            <a:ext cx="7129487" cy="857250"/>
          </a:xfrm>
        </p:spPr>
        <p:txBody>
          <a:bodyPr/>
          <a:lstStyle/>
          <a:p>
            <a:r>
              <a:rPr lang="en-GB" dirty="0"/>
              <a:t>A sustainable compensation fund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0978F2-87BC-E060-1E66-25ABA19BBD07}"/>
              </a:ext>
            </a:extLst>
          </p:cNvPr>
          <p:cNvSpPr txBox="1"/>
          <p:nvPr/>
        </p:nvSpPr>
        <p:spPr>
          <a:xfrm>
            <a:off x="251520" y="1275606"/>
            <a:ext cx="828092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dirty="0">
                <a:latin typeface="Arial" panose="020B0604020202020204" pitchFamily="34" charset="0"/>
              </a:rPr>
              <a:t>Discussing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fund contribution levels and </a:t>
            </a:r>
            <a:r>
              <a:rPr lang="en-GB" dirty="0">
                <a:latin typeface="Arial" panose="020B0604020202020204" pitchFamily="34" charset="0"/>
              </a:rPr>
              <a:t>making</a:t>
            </a:r>
            <a:r>
              <a:rPr lang="en-GB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proposals as to how these could be reapportioned</a:t>
            </a:r>
            <a:b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342900" indent="-342900" algn="l">
              <a:buClr>
                <a:srgbClr val="B50038"/>
              </a:buClr>
              <a:buFont typeface="Arial" panose="020B0604020202020204" pitchFamily="34" charset="0"/>
              <a:buChar char="•"/>
            </a:pPr>
            <a:r>
              <a:rPr lang="en-GB" b="0" i="0" dirty="0">
                <a:effectLst/>
                <a:latin typeface="Arial" panose="020B0604020202020204" pitchFamily="34" charset="0"/>
              </a:rPr>
              <a:t>Exploring </a:t>
            </a:r>
            <a:r>
              <a:rPr lang="en-US" dirty="0">
                <a:latin typeface="Arial" panose="020B0604020202020204" pitchFamily="34" charset="0"/>
              </a:rPr>
              <a:t>how we can continue to provide appropriate consumer protections, while maintaining the sustainability of the fund</a:t>
            </a:r>
            <a:endParaRPr lang="en-GB" strike="sngStrik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57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 descr="Badge Question Mark with solid fill">
            <a:extLst>
              <a:ext uri="{FF2B5EF4-FFF2-40B4-BE49-F238E27FC236}">
                <a16:creationId xmlns:a16="http://schemas.microsoft.com/office/drawing/2014/main" id="{EB44BBC2-86E0-1B03-E98D-7CF439723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03848" y="1491630"/>
            <a:ext cx="2952328" cy="295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14147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We want to hear from you 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20241" y="1707654"/>
            <a:ext cx="6625431" cy="239724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The client money in legal services consultation will be launched in November</a:t>
            </a:r>
          </a:p>
          <a:p>
            <a:endParaRPr lang="en-US" dirty="0">
              <a:ea typeface="ＭＳ Ｐゴシック" pitchFamily="34" charset="-128"/>
            </a:endParaRPr>
          </a:p>
          <a:p>
            <a:r>
              <a:rPr lang="en-US" dirty="0">
                <a:ea typeface="ＭＳ Ｐゴシック" pitchFamily="34" charset="-128"/>
              </a:rPr>
              <a:t>Find us on stand 19 until 16.00</a:t>
            </a:r>
          </a:p>
        </p:txBody>
      </p:sp>
      <p:pic>
        <p:nvPicPr>
          <p:cNvPr id="1026" name="Picture 2" descr="SRA | Professional indemnity insurance (PII): affirmative cyber cover | Solicitors  Regulation Authority">
            <a:extLst>
              <a:ext uri="{FF2B5EF4-FFF2-40B4-BE49-F238E27FC236}">
                <a16:creationId xmlns:a16="http://schemas.microsoft.com/office/drawing/2014/main" id="{1AB18AF7-12DC-CEBF-DEC0-A7C45CA34A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93" r="56757" b="18173"/>
          <a:stretch/>
        </p:blipFill>
        <p:spPr bwMode="auto">
          <a:xfrm>
            <a:off x="6732240" y="2006174"/>
            <a:ext cx="2026892" cy="180020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s_x002f_Info xmlns="e1b41625-a731-4f07-affe-048e53eec25f" xsi:nil="true"/>
    <TaxCatchAll xmlns="3553d5db-d0ab-457a-9a9e-9c375d242962" xsi:nil="true"/>
    <lcf76f155ced4ddcb4097134ff3c332f xmlns="e1b41625-a731-4f07-affe-048e53eec25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1F215F8087F64B861AECECC243AB68" ma:contentTypeVersion="15" ma:contentTypeDescription="Create a new document." ma:contentTypeScope="" ma:versionID="145850c3f43d0159f82caaf06f8a98cb">
  <xsd:schema xmlns:xsd="http://www.w3.org/2001/XMLSchema" xmlns:xs="http://www.w3.org/2001/XMLSchema" xmlns:p="http://schemas.microsoft.com/office/2006/metadata/properties" xmlns:ns2="e1b41625-a731-4f07-affe-048e53eec25f" xmlns:ns3="3553d5db-d0ab-457a-9a9e-9c375d242962" targetNamespace="http://schemas.microsoft.com/office/2006/metadata/properties" ma:root="true" ma:fieldsID="3e2ca1e66e11d57ea85a5f5d77152a03" ns2:_="" ns3:_="">
    <xsd:import namespace="e1b41625-a731-4f07-affe-048e53eec25f"/>
    <xsd:import namespace="3553d5db-d0ab-457a-9a9e-9c375d2429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Notes_x002f_Info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b41625-a731-4f07-affe-048e53eec2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8c65ccb6-201b-47bf-bffd-842a027ff3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Notes_x002f_Info" ma:index="22" nillable="true" ma:displayName="Notes/Info " ma:format="Dropdown" ma:internalName="Notes_x002f_Info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53d5db-d0ab-457a-9a9e-9c375d24296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020c76b6-d0a0-4955-a61c-3d24f9dd4254}" ma:internalName="TaxCatchAll" ma:showField="CatchAllData" ma:web="3553d5db-d0ab-457a-9a9e-9c375d2429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AEA284-67E0-46FA-BFED-29ECACE732D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F0F4BED-1C83-47D0-B656-F4E2DBE06815}">
  <ds:schemaRefs>
    <ds:schemaRef ds:uri="http://purl.org/dc/terms/"/>
    <ds:schemaRef ds:uri="e1b41625-a731-4f07-affe-048e53eec25f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3553d5db-d0ab-457a-9a9e-9c375d242962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DCDDFC0-D2DD-431C-B340-0805691016E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b41625-a731-4f07-affe-048e53eec25f"/>
    <ds:schemaRef ds:uri="3553d5db-d0ab-457a-9a9e-9c375d24296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3773</TotalTime>
  <Words>284</Words>
  <Application>Microsoft Office PowerPoint</Application>
  <PresentationFormat>On-screen Show (16:9)</PresentationFormat>
  <Paragraphs>36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Aptos</vt:lpstr>
      <vt:lpstr>Arial</vt:lpstr>
      <vt:lpstr>Calibri</vt:lpstr>
      <vt:lpstr>Wingdings</vt:lpstr>
      <vt:lpstr>Default Design</vt:lpstr>
      <vt:lpstr>Consumer protection:  Our review and what need to know </vt:lpstr>
      <vt:lpstr>Our review</vt:lpstr>
      <vt:lpstr>Our consultation </vt:lpstr>
      <vt:lpstr>Holding client money </vt:lpstr>
      <vt:lpstr>Holding client money </vt:lpstr>
      <vt:lpstr>Protecting client money that firms hold </vt:lpstr>
      <vt:lpstr>A sustainable compensation fund </vt:lpstr>
      <vt:lpstr>PowerPoint Presentation</vt:lpstr>
      <vt:lpstr>We want to hear from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Consumer protection our review and what you need to know</dc:title>
  <dc:creator>Solicitors Regulation Authority (SRA)</dc:creator>
  <cp:lastModifiedBy>Matthew Maidment</cp:lastModifiedBy>
  <cp:revision>47</cp:revision>
  <dcterms:created xsi:type="dcterms:W3CDTF">2024-10-21T10:22:16Z</dcterms:created>
  <dcterms:modified xsi:type="dcterms:W3CDTF">2024-11-27T14:13:38Z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0x010100681F215F8087F64B861AECECC243AB68</vt:lpwstr>
  </property>
  <property fmtid="{D5CDD505-2E9C-101B-9397-08002B2CF9AE}" pid="3" name="MediaServiceImageTags">
    <vt:lpwstr/>
  </property>
  <property fmtid="{D5CDD505-2E9C-101B-9397-08002B2CF9AE}" pid="4" name="MSIP_Label_511c2973-884d-45f9-a762-fe43cfb2c09b_Enabled">
    <vt:lpwstr>true</vt:lpwstr>
  </property>
  <property fmtid="{D5CDD505-2E9C-101B-9397-08002B2CF9AE}" pid="5" name="MSIP_Label_511c2973-884d-45f9-a762-fe43cfb2c09b_SetDate">
    <vt:lpwstr>2024-11-01T08:49:03Z</vt:lpwstr>
  </property>
  <property fmtid="{D5CDD505-2E9C-101B-9397-08002B2CF9AE}" pid="6" name="MSIP_Label_511c2973-884d-45f9-a762-fe43cfb2c09b_Method">
    <vt:lpwstr>Privileged</vt:lpwstr>
  </property>
  <property fmtid="{D5CDD505-2E9C-101B-9397-08002B2CF9AE}" pid="7" name="MSIP_Label_511c2973-884d-45f9-a762-fe43cfb2c09b_Name">
    <vt:lpwstr>Unclassified</vt:lpwstr>
  </property>
  <property fmtid="{D5CDD505-2E9C-101B-9397-08002B2CF9AE}" pid="8" name="MSIP_Label_511c2973-884d-45f9-a762-fe43cfb2c09b_SiteId">
    <vt:lpwstr>adecc3d0-610d-4060-a865-615f7f48c411</vt:lpwstr>
  </property>
  <property fmtid="{D5CDD505-2E9C-101B-9397-08002B2CF9AE}" pid="9" name="MSIP_Label_511c2973-884d-45f9-a762-fe43cfb2c09b_ActionId">
    <vt:lpwstr>915258f6-318b-49ec-af29-e4a75d6ae3ee</vt:lpwstr>
  </property>
  <property fmtid="{D5CDD505-2E9C-101B-9397-08002B2CF9AE}" pid="10" name="MSIP_Label_511c2973-884d-45f9-a762-fe43cfb2c09b_ContentBits">
    <vt:lpwstr>0</vt:lpwstr>
  </property>
</Properties>
</file>