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6" r:id="rId3"/>
    <p:sldId id="268" r:id="rId4"/>
    <p:sldId id="271" r:id="rId5"/>
    <p:sldId id="267" r:id="rId6"/>
    <p:sldId id="272" r:id="rId7"/>
    <p:sldId id="269" r:id="rId8"/>
    <p:sldId id="273" r:id="rId9"/>
    <p:sldId id="270" r:id="rId10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DC3759-EB8B-558B-FF8B-A721F35EA011}" name="Julie Swan" initials="JS" userId="S::Julie.Swan@sra.org.uk::28489825-831d-49dd-9d29-76d3c785eb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758" autoAdjust="0"/>
  </p:normalViewPr>
  <p:slideViewPr>
    <p:cSldViewPr>
      <p:cViewPr varScale="1">
        <p:scale>
          <a:sx n="124" d="100"/>
          <a:sy n="124" d="100"/>
        </p:scale>
        <p:origin x="1260" y="9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DD22C-0936-4235-AAFE-9B7F93CCBA25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F4DFE-FDA4-4001-AD08-412167040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60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7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536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16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33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874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305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598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119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F4DFE-FDA4-4001-AD08-4121670406E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32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50" y="1563638"/>
            <a:ext cx="8208912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Continuing competence: </a:t>
            </a:r>
            <a:br>
              <a:rPr lang="en-GB" b="1" dirty="0">
                <a:ea typeface="ＭＳ Ｐゴシック" pitchFamily="34" charset="-128"/>
              </a:rPr>
            </a:br>
            <a:r>
              <a:rPr lang="en-GB" b="1" dirty="0">
                <a:ea typeface="ＭＳ Ｐゴシック" pitchFamily="34" charset="-128"/>
              </a:rPr>
              <a:t>meeting your requirements </a:t>
            </a:r>
            <a:br>
              <a:rPr lang="en-GB" b="1" dirty="0">
                <a:ea typeface="ＭＳ Ｐゴシック" pitchFamily="34" charset="-128"/>
              </a:rPr>
            </a:br>
            <a:endParaRPr lang="en-GB" b="1" dirty="0">
              <a:ea typeface="ＭＳ Ｐゴシック" pitchFamily="34" charset="-128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841625"/>
            <a:ext cx="6624637" cy="1314450"/>
          </a:xfrm>
        </p:spPr>
        <p:txBody>
          <a:bodyPr/>
          <a:lstStyle/>
          <a:p>
            <a:pPr eaLnBrk="1" hangingPunct="1"/>
            <a:r>
              <a:rPr lang="en-GB" dirty="0">
                <a:solidFill>
                  <a:srgbClr val="262626"/>
                </a:solidFill>
                <a:ea typeface="ＭＳ Ｐゴシック" pitchFamily="34" charset="-128"/>
              </a:rPr>
              <a:t>Richard Williams, Policy Manager, SRA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37850-CDD9-B899-7866-E3ACD9D00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23478"/>
            <a:ext cx="7057479" cy="857250"/>
          </a:xfrm>
        </p:spPr>
        <p:txBody>
          <a:bodyPr/>
          <a:lstStyle/>
          <a:p>
            <a:r>
              <a:rPr lang="en-GB" dirty="0"/>
              <a:t>Your regulatory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42999-DDF3-B309-EDB0-21801FE38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77" y="1131590"/>
            <a:ext cx="8642350" cy="3888432"/>
          </a:xfrm>
        </p:spPr>
        <p:txBody>
          <a:bodyPr/>
          <a:lstStyle/>
          <a:p>
            <a:r>
              <a:rPr lang="en-GB" dirty="0"/>
              <a:t>Solicitors must: </a:t>
            </a:r>
          </a:p>
          <a:p>
            <a:pPr lvl="1"/>
            <a:r>
              <a:rPr lang="en-GB" dirty="0"/>
              <a:t>maintain their competence to carry out their role and keep their professional knowledge and skills up to date </a:t>
            </a:r>
          </a:p>
          <a:p>
            <a:pPr lvl="1"/>
            <a:r>
              <a:rPr lang="en-GB" dirty="0"/>
              <a:t>make sure individuals they are supervising are competent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dirty="0"/>
              <a:t>Firms must</a:t>
            </a:r>
          </a:p>
          <a:p>
            <a:pPr lvl="1"/>
            <a:r>
              <a:rPr lang="en-GB" dirty="0"/>
              <a:t>make sure solicitors they employ keep their knowledge and skills up to date</a:t>
            </a:r>
          </a:p>
          <a:p>
            <a:pPr lvl="1"/>
            <a:r>
              <a:rPr lang="en-GB" dirty="0"/>
              <a:t>have an effective system for supervising clients' matters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5735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5885-1354-814F-0A4D-020ADBBE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Continuing competence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90A1C-851C-9C09-31AE-CC133178F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19511"/>
            <a:ext cx="8642350" cy="3967509"/>
          </a:xfrm>
        </p:spPr>
        <p:txBody>
          <a:bodyPr/>
          <a:lstStyle/>
          <a:p>
            <a:r>
              <a:rPr lang="en-GB" dirty="0"/>
              <a:t>A lack of awareness of the requirement to maintain competence </a:t>
            </a:r>
          </a:p>
          <a:p>
            <a:endParaRPr lang="en-GB" dirty="0"/>
          </a:p>
          <a:p>
            <a:r>
              <a:rPr lang="en-GB" dirty="0"/>
              <a:t>Not understanding how to reflect or incorporating reflection into learning and development </a:t>
            </a:r>
          </a:p>
          <a:p>
            <a:endParaRPr lang="en-GB" dirty="0"/>
          </a:p>
          <a:p>
            <a:r>
              <a:rPr lang="en-GB" dirty="0"/>
              <a:t>Lack of awareness and application of relevant SRA principles, rules of professional conduct and any guidance or warning notices we have issued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24474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5885-1354-814F-0A4D-020ADBBE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Continuing competence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90A1C-851C-9C09-31AE-CC133178F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87980"/>
            <a:ext cx="8642350" cy="3967509"/>
          </a:xfrm>
        </p:spPr>
        <p:txBody>
          <a:bodyPr/>
          <a:lstStyle/>
          <a:p>
            <a:r>
              <a:rPr lang="en-GB" dirty="0">
                <a:latin typeface="+mj-lt"/>
              </a:rPr>
              <a:t>Failure to provide evidence of learning and development activity or reflection</a:t>
            </a:r>
          </a:p>
          <a:p>
            <a:pPr marL="0" indent="0">
              <a:buNone/>
            </a:pP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GB" dirty="0">
                <a:latin typeface="+mj-lt"/>
              </a:rPr>
              <a:t>Focus on maintaining technical legal practice rather than other areas of the Statement of Solicitor Competence </a:t>
            </a:r>
          </a:p>
        </p:txBody>
      </p:sp>
    </p:spTree>
    <p:extLst>
      <p:ext uri="{BB962C8B-B14F-4D97-AF65-F5344CB8AC3E}">
        <p14:creationId xmlns:p14="http://schemas.microsoft.com/office/powerpoint/2010/main" val="2784877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F38D2-EB61-773B-20CA-E5A68D19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23478"/>
            <a:ext cx="6841456" cy="857250"/>
          </a:xfrm>
        </p:spPr>
        <p:txBody>
          <a:bodyPr/>
          <a:lstStyle/>
          <a:p>
            <a:r>
              <a:rPr lang="en-GB" sz="2800" dirty="0"/>
              <a:t>How can COLPs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CAEC1-63D0-7EBE-1191-A195C80F4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89285"/>
            <a:ext cx="8642350" cy="3830737"/>
          </a:xfrm>
        </p:spPr>
        <p:txBody>
          <a:bodyPr/>
          <a:lstStyle/>
          <a:p>
            <a:r>
              <a:rPr lang="en-GB" dirty="0"/>
              <a:t>Support reflection and encourage solicitors to record this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Make sure that learning and development is carried out where appropriate and it is recorded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Encourage solicitors to consider wider learning and development beyond technical knowledge </a:t>
            </a:r>
          </a:p>
          <a:p>
            <a:endParaRPr lang="en-GB" sz="18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52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F38D2-EB61-773B-20CA-E5A68D19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23478"/>
            <a:ext cx="6841456" cy="857250"/>
          </a:xfrm>
        </p:spPr>
        <p:txBody>
          <a:bodyPr/>
          <a:lstStyle/>
          <a:p>
            <a:r>
              <a:rPr lang="en-GB" sz="2800" dirty="0"/>
              <a:t>How can COLPs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CAEC1-63D0-7EBE-1191-A195C80F4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24" y="1189285"/>
            <a:ext cx="8642350" cy="3830737"/>
          </a:xfrm>
        </p:spPr>
        <p:txBody>
          <a:bodyPr/>
          <a:lstStyle/>
          <a:p>
            <a:r>
              <a:rPr lang="en-GB" dirty="0"/>
              <a:t>Make sure solicitors are aware of relevant SRA guidance and warning notices</a:t>
            </a:r>
          </a:p>
          <a:p>
            <a:endParaRPr lang="en-GB" dirty="0"/>
          </a:p>
          <a:p>
            <a:r>
              <a:rPr lang="en-GB" dirty="0"/>
              <a:t>Make sure you have effective supervision arrangements in place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22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4629D-0A71-5441-95B0-1EDC0768A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51470"/>
            <a:ext cx="7129487" cy="857250"/>
          </a:xfrm>
        </p:spPr>
        <p:txBody>
          <a:bodyPr/>
          <a:lstStyle/>
          <a:p>
            <a:r>
              <a:rPr lang="en-GB" sz="2800" dirty="0"/>
              <a:t>2024 competence assessment -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95FA0-591B-2EC2-FB85-877B2493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29" y="1150648"/>
            <a:ext cx="8785671" cy="401191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</a:rPr>
              <a:t>Thematic inspections and training record reviews of a sample of family law and landlord and tenant firms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Enhance our continuing competence resources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Continue to engage with firms where we receive a competence-related report that did not meet our threshold for enforcement</a:t>
            </a: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89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4629D-0A71-5441-95B0-1EDC0768A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62360"/>
            <a:ext cx="7129487" cy="857250"/>
          </a:xfrm>
        </p:spPr>
        <p:txBody>
          <a:bodyPr/>
          <a:lstStyle/>
          <a:p>
            <a:r>
              <a:rPr lang="en-GB" sz="2800" dirty="0"/>
              <a:t>2024 competence assessment -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95FA0-591B-2EC2-FB85-877B2493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511" y="1147519"/>
            <a:ext cx="8785671" cy="401191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GB" sz="2400" dirty="0">
                <a:latin typeface="Arial" panose="020B0604020202020204" pitchFamily="34" charset="0"/>
              </a:rPr>
              <a:t>Continue to take enforcement action if a solicitor is not meeting their competence requirements</a:t>
            </a:r>
          </a:p>
          <a:p>
            <a:pPr marL="342900" lvl="1" indent="-342900">
              <a:buChar char="•"/>
            </a:pPr>
            <a:endParaRPr lang="en-GB" sz="2400" dirty="0">
              <a:latin typeface="Arial" panose="020B0604020202020204" pitchFamily="34" charset="0"/>
            </a:endParaRPr>
          </a:p>
          <a:p>
            <a:pPr marL="342900" lvl="1" indent="-342900">
              <a:buChar char="•"/>
            </a:pPr>
            <a:r>
              <a:rPr lang="en-GB" sz="2400" dirty="0">
                <a:latin typeface="Arial" panose="020B0604020202020204" pitchFamily="34" charset="0"/>
              </a:rPr>
              <a:t>Continue to monitor continuing competence declarations made when solicitors renew their practising certificate</a:t>
            </a:r>
          </a:p>
        </p:txBody>
      </p:sp>
    </p:spTree>
    <p:extLst>
      <p:ext uri="{BB962C8B-B14F-4D97-AF65-F5344CB8AC3E}">
        <p14:creationId xmlns:p14="http://schemas.microsoft.com/office/powerpoint/2010/main" val="26809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DA7B-8FBB-31EF-BCA8-89C29CA5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79CA3-107F-666E-5AC9-1E5C28659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31590"/>
            <a:ext cx="8642350" cy="3816647"/>
          </a:xfrm>
        </p:spPr>
        <p:txBody>
          <a:bodyPr/>
          <a:lstStyle/>
          <a:p>
            <a:r>
              <a:rPr lang="en-GB" dirty="0"/>
              <a:t>Review our approach to explore how we can:</a:t>
            </a:r>
          </a:p>
          <a:p>
            <a:pPr marL="0" indent="0">
              <a:buNone/>
            </a:pP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</a:rPr>
              <a:t>how we can secure better engagement with our materials and better reflection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how we can secure full compliance with the current requirements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whether we should take a stronger, more prescriptive approach to continuing competence</a:t>
            </a:r>
          </a:p>
          <a:p>
            <a:pPr marL="342900" lvl="1" indent="-342900">
              <a:buChar char="•"/>
            </a:pPr>
            <a:endParaRPr lang="en-GB" sz="1200" dirty="0"/>
          </a:p>
          <a:p>
            <a:pPr marL="342900" lvl="1" indent="-342900">
              <a:buChar char="•"/>
            </a:pPr>
            <a:r>
              <a:rPr lang="en-GB" sz="2400" dirty="0"/>
              <a:t>Consult on proposed regulatory changes in 2025</a:t>
            </a: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algn="r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GB" sz="1800" dirty="0">
              <a:latin typeface="Arial" panose="020B0604020202020204" pitchFamily="34" charset="0"/>
            </a:endParaRPr>
          </a:p>
          <a:p>
            <a:pPr lvl="1"/>
            <a:endParaRPr lang="en-GB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endParaRPr lang="en-GB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endParaRPr lang="en-GB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Sat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obtaining assurances that solicitors and firms are meeting our requirements. </a:t>
            </a:r>
          </a:p>
          <a:p>
            <a:pPr lvl="1"/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8392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FFA2C7F-83D0-40C6-A5BB-13E7A21FB118}" vid="{18DC078C-FCAF-4458-A6E5-E8AA0338CC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809</TotalTime>
  <Words>364</Words>
  <Application>Microsoft Office PowerPoint</Application>
  <PresentationFormat>On-screen Show (16:9)</PresentationFormat>
  <Paragraphs>71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Calibri</vt:lpstr>
      <vt:lpstr>Default Design</vt:lpstr>
      <vt:lpstr>Continuing competence:  meeting your requirements  </vt:lpstr>
      <vt:lpstr>Your regulatory obligations</vt:lpstr>
      <vt:lpstr>Continuing competence challenges</vt:lpstr>
      <vt:lpstr>Continuing competence challenges</vt:lpstr>
      <vt:lpstr>How can COLPs help</vt:lpstr>
      <vt:lpstr>How can COLPs help</vt:lpstr>
      <vt:lpstr>2024 competence assessment - actions </vt:lpstr>
      <vt:lpstr>2024 competence assessment - actions </vt:lpstr>
      <vt:lpstr>Next steps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competence (Compliance Officers Conferece 2024)</dc:title>
  <dc:creator>Solicitors Regulation Authority (SRA)</dc:creator>
  <cp:lastModifiedBy>Matthew Maidment</cp:lastModifiedBy>
  <cp:revision>13</cp:revision>
  <dcterms:created xsi:type="dcterms:W3CDTF">2023-10-05T07:58:46Z</dcterms:created>
  <dcterms:modified xsi:type="dcterms:W3CDTF">2024-11-26T14:34:58Z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1c2973-884d-45f9-a762-fe43cfb2c09b_Enabled">
    <vt:lpwstr>true</vt:lpwstr>
  </property>
  <property fmtid="{D5CDD505-2E9C-101B-9397-08002B2CF9AE}" pid="3" name="MSIP_Label_511c2973-884d-45f9-a762-fe43cfb2c09b_SetDate">
    <vt:lpwstr>2024-10-30T10:28:25Z</vt:lpwstr>
  </property>
  <property fmtid="{D5CDD505-2E9C-101B-9397-08002B2CF9AE}" pid="4" name="MSIP_Label_511c2973-884d-45f9-a762-fe43cfb2c09b_Method">
    <vt:lpwstr>Privileged</vt:lpwstr>
  </property>
  <property fmtid="{D5CDD505-2E9C-101B-9397-08002B2CF9AE}" pid="5" name="MSIP_Label_511c2973-884d-45f9-a762-fe43cfb2c09b_Name">
    <vt:lpwstr>Unclassified</vt:lpwstr>
  </property>
  <property fmtid="{D5CDD505-2E9C-101B-9397-08002B2CF9AE}" pid="6" name="MSIP_Label_511c2973-884d-45f9-a762-fe43cfb2c09b_SiteId">
    <vt:lpwstr>adecc3d0-610d-4060-a865-615f7f48c411</vt:lpwstr>
  </property>
  <property fmtid="{D5CDD505-2E9C-101B-9397-08002B2CF9AE}" pid="7" name="MSIP_Label_511c2973-884d-45f9-a762-fe43cfb2c09b_ActionId">
    <vt:lpwstr>78076590-7658-40e7-ba13-fa150b251572</vt:lpwstr>
  </property>
  <property fmtid="{D5CDD505-2E9C-101B-9397-08002B2CF9AE}" pid="8" name="MSIP_Label_511c2973-884d-45f9-a762-fe43cfb2c09b_ContentBits">
    <vt:lpwstr>0</vt:lpwstr>
  </property>
</Properties>
</file>