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4802" r:id="rId6"/>
    <p:sldId id="264" r:id="rId7"/>
    <p:sldId id="275" r:id="rId8"/>
  </p:sldIdLst>
  <p:sldSz cx="9144000" cy="5143500" type="screen16x9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4">
          <p15:clr>
            <a:srgbClr val="A4A3A4"/>
          </p15:clr>
        </p15:guide>
        <p15:guide id="2" pos="40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0038"/>
    <a:srgbClr val="9E1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3045" autoAdjust="0"/>
  </p:normalViewPr>
  <p:slideViewPr>
    <p:cSldViewPr>
      <p:cViewPr varScale="1">
        <p:scale>
          <a:sx n="74" d="100"/>
          <a:sy n="74" d="100"/>
        </p:scale>
        <p:origin x="1704" y="67"/>
      </p:cViewPr>
      <p:guideLst>
        <p:guide orient="horz" pos="634"/>
        <p:guide pos="40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48" d="100"/>
          <a:sy n="48" d="100"/>
        </p:scale>
        <p:origin x="2752" y="3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71937B9-9BEB-4715-9929-27D5D50C9E9C}" type="datetimeFigureOut">
              <a:rPr lang="en-US"/>
              <a:pPr>
                <a:defRPr/>
              </a:pPr>
              <a:t>8/13/2024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915B72-6729-4D09-98FB-FD8BA4F4A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37C082-3D52-4066-98D5-77CA2AAE1CE4}" type="datetimeFigureOut">
              <a:rPr lang="en-GB" smtClean="0"/>
              <a:t>13/08/2024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79A38B-5DF6-41EF-B4C0-9194F33760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089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79A38B-5DF6-41EF-B4C0-9194F337600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59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79A38B-5DF6-41EF-B4C0-9194F337600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179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79A38B-5DF6-41EF-B4C0-9194F337600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7933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79A38B-5DF6-41EF-B4C0-9194F337600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993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4420487" y="987574"/>
            <a:ext cx="4723507" cy="415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1491854"/>
            <a:ext cx="6694488" cy="1102519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4" y="2842022"/>
            <a:ext cx="6624637" cy="131445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DD6084-95A3-4BB7-8923-648A28983E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926" y="94060"/>
            <a:ext cx="1895475" cy="46922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1913" y="94060"/>
            <a:ext cx="5535612" cy="46922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428750"/>
            <a:ext cx="3714750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9064" y="1428750"/>
            <a:ext cx="3716337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95263"/>
            <a:ext cx="48958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9225"/>
            <a:ext cx="86423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41A35C-E00E-4B04-97F8-B4BE76AEA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E11C1F-2F5B-4A18-59F5-37B98BF45E1F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3970338" y="63500"/>
            <a:ext cx="1241425" cy="1676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1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Sensitivity: General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800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2400">
          <a:solidFill>
            <a:srgbClr val="262626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000">
          <a:solidFill>
            <a:srgbClr val="262626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rgbClr val="262626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259632" y="1491630"/>
            <a:ext cx="6694488" cy="1101725"/>
          </a:xfrm>
        </p:spPr>
        <p:txBody>
          <a:bodyPr/>
          <a:lstStyle/>
          <a:p>
            <a:pPr eaLnBrk="1" hangingPunct="1">
              <a:defRPr/>
            </a:pPr>
            <a:r>
              <a:rPr lang="en-GB" b="1" dirty="0">
                <a:ea typeface="ＭＳ Ｐゴシック" pitchFamily="34" charset="-128"/>
              </a:rPr>
              <a:t>Financial penalties: </a:t>
            </a:r>
            <a:br>
              <a:rPr lang="en-GB" b="1" dirty="0">
                <a:ea typeface="ＭＳ Ｐゴシック" pitchFamily="34" charset="-128"/>
              </a:rPr>
            </a:br>
            <a:r>
              <a:rPr lang="en-GB" b="1" dirty="0">
                <a:ea typeface="ＭＳ Ｐゴシック" pitchFamily="34" charset="-128"/>
              </a:rPr>
              <a:t>Updated proposals consultation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2841625"/>
            <a:ext cx="7415981" cy="1314450"/>
          </a:xfrm>
        </p:spPr>
        <p:txBody>
          <a:bodyPr/>
          <a:lstStyle/>
          <a:p>
            <a:pPr eaLnBrk="1" hangingPunct="1"/>
            <a:endParaRPr lang="en-GB" sz="2400" dirty="0">
              <a:solidFill>
                <a:srgbClr val="262626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A9DCA-2156-2E0F-CC7A-682C6779E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Our current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7FBA5-2BD5-0C84-B9FC-CBEEB830E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275606"/>
            <a:ext cx="8642350" cy="3357563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Introduced in May 2023 following extensive consultation.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latin typeface="Arial" panose="020B0604020202020204" pitchFamily="34" charset="0"/>
              </a:rPr>
              <a:t>Reflected increase in the SRA’s fining powers to £25,000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Key features:</a:t>
            </a:r>
          </a:p>
          <a:p>
            <a:pPr lvl="1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en-GB" sz="1600" kern="100" dirty="0">
                <a:latin typeface="Arial" panose="020B0604020202020204" pitchFamily="34" charset="0"/>
                <a:ea typeface="Aptos" panose="020B0004020202020204" pitchFamily="34" charset="0"/>
              </a:rPr>
              <a:t>Introduced new schedule of fining bands</a:t>
            </a:r>
            <a:endParaRPr lang="en-GB" sz="1600" kern="100" dirty="0">
              <a:effectLst/>
              <a:latin typeface="Arial" panose="020B0604020202020204" pitchFamily="34" charset="0"/>
              <a:ea typeface="Aptos" panose="020B0004020202020204" pitchFamily="34" charset="0"/>
            </a:endParaRPr>
          </a:p>
          <a:p>
            <a:pPr lvl="1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en-GB" sz="1600" kern="1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Fines linked to income for both firms and individuals</a:t>
            </a:r>
          </a:p>
          <a:p>
            <a:pPr lvl="1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en-GB" sz="1600" kern="1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Fixed penalties for lower-level breaches</a:t>
            </a:r>
          </a:p>
          <a:p>
            <a:pPr lvl="1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en-GB" sz="1600" kern="100" dirty="0">
                <a:latin typeface="Arial" panose="020B0604020202020204" pitchFamily="34" charset="0"/>
                <a:ea typeface="Aptos" panose="020B0004020202020204" pitchFamily="34" charset="0"/>
              </a:rPr>
              <a:t>Clarified approach re harassment &amp; sexual misconduct</a:t>
            </a:r>
          </a:p>
          <a:p>
            <a:pPr lvl="1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-"/>
            </a:pPr>
            <a:endParaRPr lang="en-GB" sz="1600" kern="100" dirty="0">
              <a:latin typeface="Arial" panose="020B0604020202020204" pitchFamily="34" charset="0"/>
              <a:ea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247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Existing framework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44395" y="1275606"/>
            <a:ext cx="8642350" cy="3816424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200" dirty="0">
                <a:ea typeface="ＭＳ Ｐゴシック" pitchFamily="34" charset="-128"/>
              </a:rPr>
              <a:t>Most severe cases: decision makers can go to statutory maximum </a:t>
            </a:r>
          </a:p>
          <a:p>
            <a:pPr>
              <a:spcBef>
                <a:spcPts val="1200"/>
              </a:spcBef>
            </a:pPr>
            <a:r>
              <a:rPr lang="en-US" sz="2200" dirty="0">
                <a:ea typeface="ＭＳ Ｐゴシック" pitchFamily="34" charset="-128"/>
              </a:rPr>
              <a:t>Illustrative framework: </a:t>
            </a:r>
          </a:p>
          <a:p>
            <a:pPr lvl="1">
              <a:spcBef>
                <a:spcPts val="1200"/>
              </a:spcBef>
            </a:pPr>
            <a:r>
              <a:rPr lang="en-US" sz="2000" dirty="0">
                <a:ea typeface="ＭＳ Ｐゴシック" pitchFamily="34" charset="-128"/>
              </a:rPr>
              <a:t>four penalty bands: A to D</a:t>
            </a:r>
          </a:p>
          <a:p>
            <a:pPr lvl="1">
              <a:spcBef>
                <a:spcPts val="1200"/>
              </a:spcBef>
            </a:pPr>
            <a:r>
              <a:rPr lang="en-GB" sz="2000" dirty="0">
                <a:ea typeface="ＭＳ Ｐゴシック" pitchFamily="34" charset="-128"/>
              </a:rPr>
              <a:t>fines calculated as a percentage of a firm's annual domestic turnover or an individual's annual income from their legal work</a:t>
            </a:r>
          </a:p>
          <a:p>
            <a:pPr lvl="1">
              <a:spcBef>
                <a:spcPts val="1200"/>
              </a:spcBef>
            </a:pPr>
            <a:r>
              <a:rPr lang="en-GB" sz="2000" dirty="0">
                <a:ea typeface="ＭＳ Ｐゴシック" pitchFamily="34" charset="-128"/>
              </a:rPr>
              <a:t>penalty scales: </a:t>
            </a:r>
          </a:p>
          <a:p>
            <a:pPr lvl="2">
              <a:spcBef>
                <a:spcPts val="1200"/>
              </a:spcBef>
            </a:pPr>
            <a:r>
              <a:rPr lang="en-GB" sz="1800" u="sng" dirty="0">
                <a:ea typeface="ＭＳ Ｐゴシック" pitchFamily="34" charset="-128"/>
              </a:rPr>
              <a:t>firms</a:t>
            </a:r>
            <a:r>
              <a:rPr lang="en-GB" sz="1800" dirty="0">
                <a:ea typeface="ＭＳ Ｐゴシック" pitchFamily="34" charset="-128"/>
              </a:rPr>
              <a:t>: 0.2% to 5%, </a:t>
            </a:r>
            <a:r>
              <a:rPr lang="en-GB" sz="1800" u="sng" dirty="0">
                <a:ea typeface="ＭＳ Ｐゴシック" pitchFamily="34" charset="-128"/>
              </a:rPr>
              <a:t>individuals</a:t>
            </a:r>
            <a:r>
              <a:rPr lang="en-GB" sz="1800" dirty="0">
                <a:ea typeface="ＭＳ Ｐゴシック" pitchFamily="34" charset="-128"/>
              </a:rPr>
              <a:t>: 2% to &gt;97%</a:t>
            </a:r>
          </a:p>
          <a:p>
            <a:endParaRPr 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7153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Consultation proposals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44395" y="1275606"/>
            <a:ext cx="8642350" cy="3816424"/>
          </a:xfrm>
        </p:spPr>
        <p:txBody>
          <a:bodyPr/>
          <a:lstStyle/>
          <a:p>
            <a:pPr>
              <a:spcBef>
                <a:spcPts val="1400"/>
              </a:spcBef>
              <a:spcAft>
                <a:spcPts val="600"/>
              </a:spcAft>
            </a:pPr>
            <a:r>
              <a:rPr lang="en-GB" sz="2200" dirty="0">
                <a:solidFill>
                  <a:schemeClr val="tx1"/>
                </a:solidFill>
                <a:ea typeface="ＭＳ Ｐゴシック" pitchFamily="34" charset="-128"/>
              </a:rPr>
              <a:t>Five</a:t>
            </a:r>
            <a:r>
              <a:rPr lang="en-GB" sz="2200" dirty="0">
                <a:solidFill>
                  <a:srgbClr val="FF0000"/>
                </a:solidFill>
                <a:ea typeface="ＭＳ Ｐゴシック" pitchFamily="34" charset="-128"/>
              </a:rPr>
              <a:t> </a:t>
            </a:r>
            <a:r>
              <a:rPr lang="en-GB" sz="2200" dirty="0">
                <a:ea typeface="ＭＳ Ｐゴシック" pitchFamily="34" charset="-128"/>
              </a:rPr>
              <a:t>key proposed changes:</a:t>
            </a:r>
          </a:p>
          <a:p>
            <a:pPr lvl="1">
              <a:spcBef>
                <a:spcPts val="800"/>
              </a:spcBef>
            </a:pPr>
            <a:r>
              <a:rPr lang="en-GB" sz="2000" dirty="0">
                <a:ea typeface="ＭＳ Ｐゴシック" pitchFamily="34" charset="-128"/>
              </a:rPr>
              <a:t>new fining bands (E &amp; F) for most serious misconduct</a:t>
            </a:r>
          </a:p>
          <a:p>
            <a:pPr lvl="1">
              <a:spcBef>
                <a:spcPts val="800"/>
              </a:spcBef>
            </a:pPr>
            <a:r>
              <a:rPr lang="en-GB" sz="2000" dirty="0">
                <a:ea typeface="ＭＳ Ｐゴシック" pitchFamily="34" charset="-128"/>
              </a:rPr>
              <a:t>minimum fines across all bands</a:t>
            </a:r>
          </a:p>
          <a:p>
            <a:pPr lvl="1">
              <a:spcBef>
                <a:spcPts val="800"/>
              </a:spcBef>
            </a:pPr>
            <a:r>
              <a:rPr lang="en-GB" sz="2000" dirty="0">
                <a:solidFill>
                  <a:schemeClr val="tx1"/>
                </a:solidFill>
                <a:ea typeface="ＭＳ Ｐゴシック" pitchFamily="34" charset="-128"/>
              </a:rPr>
              <a:t>updated approach to considering the impact of misconduct, and aggravating and mitigating factors</a:t>
            </a:r>
          </a:p>
          <a:p>
            <a:pPr lvl="1">
              <a:spcBef>
                <a:spcPts val="800"/>
              </a:spcBef>
            </a:pPr>
            <a:r>
              <a:rPr lang="en-GB" sz="2000" dirty="0">
                <a:solidFill>
                  <a:schemeClr val="tx1"/>
                </a:solidFill>
                <a:ea typeface="ＭＳ Ｐゴシック" pitchFamily="34" charset="-128"/>
              </a:rPr>
              <a:t>clarifying how we determine income </a:t>
            </a:r>
          </a:p>
          <a:p>
            <a:pPr lvl="1">
              <a:spcBef>
                <a:spcPts val="800"/>
              </a:spcBef>
            </a:pPr>
            <a:r>
              <a:rPr lang="en-GB" sz="2000" dirty="0">
                <a:solidFill>
                  <a:schemeClr val="tx1"/>
                </a:solidFill>
                <a:ea typeface="ＭＳ Ｐゴシック" pitchFamily="34" charset="-128"/>
              </a:rPr>
              <a:t>approach to fine levels where misconduct led to financial gain</a:t>
            </a:r>
            <a:endParaRPr lang="en-US" sz="2200" dirty="0">
              <a:ea typeface="ＭＳ Ｐゴシック" pitchFamily="34" charset="-128"/>
            </a:endParaRPr>
          </a:p>
          <a:p>
            <a:pPr marL="0" indent="0">
              <a:buNone/>
            </a:pPr>
            <a:endParaRPr 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991108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3FFA2C7F-83D0-40C6-A5BB-13E7A21FB118}" vid="{18DC078C-FCAF-4458-A6E5-E8AA0338CC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FD6189B35E45A52473BCEB7E328A" ma:contentTypeVersion="17" ma:contentTypeDescription="Create a new document." ma:contentTypeScope="" ma:versionID="c6744442654388e9ba5302257c929139">
  <xsd:schema xmlns:xsd="http://www.w3.org/2001/XMLSchema" xmlns:xs="http://www.w3.org/2001/XMLSchema" xmlns:p="http://schemas.microsoft.com/office/2006/metadata/properties" xmlns:ns3="034f807c-094b-4332-935f-00b24bf8c526" xmlns:ns4="c93b9354-0d01-4804-bd3d-18adf0c4c298" targetNamespace="http://schemas.microsoft.com/office/2006/metadata/properties" ma:root="true" ma:fieldsID="e6c15781d511182fba384e6f771f007d" ns3:_="" ns4:_="">
    <xsd:import namespace="034f807c-094b-4332-935f-00b24bf8c526"/>
    <xsd:import namespace="c93b9354-0d01-4804-bd3d-18adf0c4c29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ServiceObjectDetectorVersion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4f807c-094b-4332-935f-00b24bf8c5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3b9354-0d01-4804-bd3d-18adf0c4c298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34f807c-094b-4332-935f-00b24bf8c52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FD9FB81-2719-455A-81F6-C9CDFCD41C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4f807c-094b-4332-935f-00b24bf8c526"/>
    <ds:schemaRef ds:uri="c93b9354-0d01-4804-bd3d-18adf0c4c2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20F7DB6-032D-4ED1-AAAD-30F17487BAE9}">
  <ds:schemaRefs>
    <ds:schemaRef ds:uri="http://schemas.microsoft.com/office/2006/documentManagement/types"/>
    <ds:schemaRef ds:uri="http://schemas.microsoft.com/office/infopath/2007/PartnerControls"/>
    <ds:schemaRef ds:uri="c93b9354-0d01-4804-bd3d-18adf0c4c298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034f807c-094b-4332-935f-00b24bf8c526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AF4F076-6CF8-4948-BC92-A0FCB765CD8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SRA template</Template>
  <TotalTime>8785</TotalTime>
  <Words>176</Words>
  <Application>Microsoft Office PowerPoint</Application>
  <PresentationFormat>On-screen Show (16:9)</PresentationFormat>
  <Paragraphs>27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ＭＳ Ｐゴシック</vt:lpstr>
      <vt:lpstr>Aptos</vt:lpstr>
      <vt:lpstr>Arial</vt:lpstr>
      <vt:lpstr>Default Design</vt:lpstr>
      <vt:lpstr>Financial penalties:  Updated proposals consultation</vt:lpstr>
      <vt:lpstr>Our current approach</vt:lpstr>
      <vt:lpstr>Existing framework</vt:lpstr>
      <vt:lpstr>Consultation proposals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penalties:  further developing our framework</dc:title>
  <dc:creator>Solicitors Regulation Authority (SRA)</dc:creator>
  <cp:lastModifiedBy>Matthew Maidment</cp:lastModifiedBy>
  <cp:revision>14</cp:revision>
  <dcterms:created xsi:type="dcterms:W3CDTF">2024-06-04T15:38:25Z</dcterms:created>
  <dcterms:modified xsi:type="dcterms:W3CDTF">2024-08-13T11:18:15Z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143640-2c58-497f-98bf-5d03ac8b8df5_Enabled">
    <vt:lpwstr>true</vt:lpwstr>
  </property>
  <property fmtid="{D5CDD505-2E9C-101B-9397-08002B2CF9AE}" pid="3" name="MSIP_Label_d0143640-2c58-497f-98bf-5d03ac8b8df5_SetDate">
    <vt:lpwstr>2024-06-05T15:09:56Z</vt:lpwstr>
  </property>
  <property fmtid="{D5CDD505-2E9C-101B-9397-08002B2CF9AE}" pid="4" name="MSIP_Label_d0143640-2c58-497f-98bf-5d03ac8b8df5_Method">
    <vt:lpwstr>Standard</vt:lpwstr>
  </property>
  <property fmtid="{D5CDD505-2E9C-101B-9397-08002B2CF9AE}" pid="5" name="MSIP_Label_d0143640-2c58-497f-98bf-5d03ac8b8df5_Name">
    <vt:lpwstr>General</vt:lpwstr>
  </property>
  <property fmtid="{D5CDD505-2E9C-101B-9397-08002B2CF9AE}" pid="6" name="MSIP_Label_d0143640-2c58-497f-98bf-5d03ac8b8df5_SiteId">
    <vt:lpwstr>adecc3d0-610d-4060-a865-615f7f48c411</vt:lpwstr>
  </property>
  <property fmtid="{D5CDD505-2E9C-101B-9397-08002B2CF9AE}" pid="7" name="MSIP_Label_d0143640-2c58-497f-98bf-5d03ac8b8df5_ActionId">
    <vt:lpwstr>17d083bb-8525-4991-83c6-29cf6345939a</vt:lpwstr>
  </property>
  <property fmtid="{D5CDD505-2E9C-101B-9397-08002B2CF9AE}" pid="8" name="MSIP_Label_d0143640-2c58-497f-98bf-5d03ac8b8df5_ContentBits">
    <vt:lpwstr>1</vt:lpwstr>
  </property>
  <property fmtid="{D5CDD505-2E9C-101B-9397-08002B2CF9AE}" pid="9" name="ClassificationContentMarkingHeaderLocations">
    <vt:lpwstr>Default Design:4</vt:lpwstr>
  </property>
  <property fmtid="{D5CDD505-2E9C-101B-9397-08002B2CF9AE}" pid="10" name="ClassificationContentMarkingHeaderText">
    <vt:lpwstr>Sensitivity: General</vt:lpwstr>
  </property>
  <property fmtid="{D5CDD505-2E9C-101B-9397-08002B2CF9AE}" pid="11" name="ContentTypeId">
    <vt:lpwstr>0x01010068B5FD6189B35E45A52473BCEB7E328A</vt:lpwstr>
  </property>
</Properties>
</file>