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1" r:id="rId2"/>
    <p:sldId id="260" r:id="rId3"/>
    <p:sldId id="262" r:id="rId4"/>
    <p:sldId id="265" r:id="rId5"/>
    <p:sldId id="263" r:id="rId6"/>
    <p:sldId id="266" r:id="rId7"/>
    <p:sldId id="264" r:id="rId8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>
      <p:cViewPr varScale="1">
        <p:scale>
          <a:sx n="79" d="100"/>
          <a:sy n="79" d="100"/>
        </p:scale>
        <p:origin x="778" y="67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a.org.uk/consumer-protection-revie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99592" y="1200150"/>
            <a:ext cx="7344816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Probate thematic review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92001" y="2355726"/>
            <a:ext cx="7559997" cy="1101725"/>
          </a:xfrm>
        </p:spPr>
        <p:txBody>
          <a:bodyPr/>
          <a:lstStyle/>
          <a:p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Siobhan Fennell, Regulatory Manager, Thematic Risk</a:t>
            </a:r>
          </a:p>
          <a:p>
            <a:pPr eaLnBrk="1" hangingPunct="1"/>
            <a:r>
              <a:rPr lang="en-GB" sz="2400" dirty="0">
                <a:solidFill>
                  <a:srgbClr val="262626"/>
                </a:solidFill>
                <a:ea typeface="ＭＳ Ｐゴシック" pitchFamily="34" charset="-128"/>
              </a:rPr>
              <a:t>Mel Lothbrok, Regulatory Manager, Thematic Risk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626506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Reasons for the review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278" y="1347614"/>
            <a:ext cx="8281292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SRA annual assessment of continuing competence</a:t>
            </a:r>
          </a:p>
          <a:p>
            <a:pPr marL="0" indent="0" eaLnBrk="1" hangingPunct="1">
              <a:buNone/>
            </a:pPr>
            <a:endParaRPr lang="en-GB" dirty="0">
              <a:ea typeface="ＭＳ Ｐゴシック" pitchFamily="34" charset="-128"/>
            </a:endParaRP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Complaints to Legal Ombudsman</a:t>
            </a:r>
          </a:p>
          <a:p>
            <a:pPr marL="0" indent="0" eaLnBrk="1" hangingPunct="1">
              <a:buNone/>
            </a:pPr>
            <a:endParaRPr lang="en-GB" dirty="0">
              <a:ea typeface="ＭＳ Ｐゴシック" pitchFamily="34" charset="-128"/>
            </a:endParaRP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Compensation fund payments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What we did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B18A7-34AC-2A70-18D1-E10E6A0D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175991"/>
            <a:ext cx="8604956" cy="3967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Looked at how firms and solicitors:</a:t>
            </a:r>
          </a:p>
          <a:p>
            <a:pPr lvl="1"/>
            <a:r>
              <a:rPr lang="en-GB" kern="0" dirty="0">
                <a:ea typeface="ＭＳ Ｐゴシック" pitchFamily="34" charset="-128"/>
              </a:rPr>
              <a:t>maintain continuing competence</a:t>
            </a:r>
          </a:p>
          <a:p>
            <a:pPr lvl="1"/>
            <a:r>
              <a:rPr lang="en-GB" kern="0" dirty="0">
                <a:ea typeface="ＭＳ Ｐゴシック" pitchFamily="34" charset="-128"/>
              </a:rPr>
              <a:t>manage the risks around handling estate monies and assets</a:t>
            </a:r>
          </a:p>
          <a:p>
            <a:pPr lvl="1"/>
            <a:r>
              <a:rPr lang="en-GB" kern="0" dirty="0">
                <a:ea typeface="ＭＳ Ｐゴシック" pitchFamily="34" charset="-128"/>
              </a:rPr>
              <a:t>meet their obligations to clients and parties to the administration</a:t>
            </a:r>
          </a:p>
          <a:p>
            <a:pPr marL="457200" lvl="1" indent="0">
              <a:buNone/>
            </a:pPr>
            <a:endParaRPr lang="en-GB" kern="0" dirty="0">
              <a:ea typeface="ＭＳ Ｐゴシック" pitchFamily="34" charset="-128"/>
            </a:endParaRPr>
          </a:p>
          <a:p>
            <a:r>
              <a:rPr lang="en-GB" kern="0" dirty="0">
                <a:ea typeface="ＭＳ Ｐゴシック" pitchFamily="34" charset="-128"/>
              </a:rPr>
              <a:t>Met with external stakeholders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What we did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B18A7-34AC-2A70-18D1-E10E6A0D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200816"/>
            <a:ext cx="8604956" cy="3967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25 firm visits</a:t>
            </a:r>
          </a:p>
          <a:p>
            <a:endParaRPr lang="en-GB" kern="0" dirty="0">
              <a:ea typeface="ＭＳ Ｐゴシック" pitchFamily="34" charset="-128"/>
            </a:endParaRPr>
          </a:p>
          <a:p>
            <a:r>
              <a:rPr lang="en-GB" kern="0" dirty="0">
                <a:ea typeface="ＭＳ Ｐゴシック" pitchFamily="34" charset="-128"/>
              </a:rPr>
              <a:t>Interviewed Head of Department and fee earner</a:t>
            </a:r>
          </a:p>
          <a:p>
            <a:endParaRPr lang="en-GB" kern="0" dirty="0">
              <a:ea typeface="ＭＳ Ｐゴシック" pitchFamily="34" charset="-128"/>
            </a:endParaRPr>
          </a:p>
          <a:p>
            <a:r>
              <a:rPr lang="en-GB" kern="0" dirty="0">
                <a:ea typeface="ＭＳ Ｐゴシック" pitchFamily="34" charset="-128"/>
              </a:rPr>
              <a:t>Reviewed files and ledgers, training records, policies/procedures and accountant's reports</a:t>
            </a:r>
          </a:p>
        </p:txBody>
      </p:sp>
    </p:spTree>
    <p:extLst>
      <p:ext uri="{BB962C8B-B14F-4D97-AF65-F5344CB8AC3E}">
        <p14:creationId xmlns:p14="http://schemas.microsoft.com/office/powerpoint/2010/main" val="184491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What we found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B18A7-34AC-2A70-18D1-E10E6A0D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275606"/>
            <a:ext cx="8424936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latin typeface="+mj-lt"/>
                <a:ea typeface="ＭＳ Ｐゴシック" pitchFamily="34" charset="-128"/>
              </a:rPr>
              <a:t>Good understanding of client vulnerability</a:t>
            </a:r>
          </a:p>
          <a:p>
            <a:endParaRPr lang="en-GB" kern="0" dirty="0">
              <a:latin typeface="+mj-lt"/>
              <a:ea typeface="ＭＳ Ｐゴシック" pitchFamily="34" charset="-128"/>
            </a:endParaRPr>
          </a:p>
          <a:p>
            <a:r>
              <a:rPr lang="en-GB" kern="0" dirty="0">
                <a:latin typeface="+mj-lt"/>
                <a:ea typeface="ＭＳ Ｐゴシック" pitchFamily="34" charset="-128"/>
              </a:rPr>
              <a:t>Firms could provide more information to their clients and residuary beneficiaries on: </a:t>
            </a:r>
          </a:p>
          <a:p>
            <a:pPr lvl="1"/>
            <a:r>
              <a:rPr lang="en-GB" kern="0" dirty="0">
                <a:latin typeface="+mj-lt"/>
                <a:ea typeface="Calibri" panose="020F0502020204030204" pitchFamily="34" charset="0"/>
              </a:rPr>
              <a:t>client care</a:t>
            </a:r>
          </a:p>
          <a:p>
            <a:pPr lvl="1"/>
            <a:r>
              <a:rPr lang="en-GB" dirty="0">
                <a:latin typeface="+mj-lt"/>
                <a:ea typeface="Calibri" panose="020F0502020204030204" pitchFamily="34" charset="0"/>
              </a:rPr>
              <a:t>c</a:t>
            </a:r>
            <a:r>
              <a:rPr lang="en-GB" dirty="0">
                <a:effectLst/>
                <a:latin typeface="+mj-lt"/>
                <a:ea typeface="Calibri" panose="020F0502020204030204" pitchFamily="34" charset="0"/>
              </a:rPr>
              <a:t>osts</a:t>
            </a:r>
          </a:p>
          <a:p>
            <a:pPr lvl="1"/>
            <a:r>
              <a:rPr lang="en-GB" dirty="0">
                <a:effectLst/>
                <a:latin typeface="+mj-lt"/>
                <a:ea typeface="Calibri" panose="020F0502020204030204" pitchFamily="34" charset="0"/>
              </a:rPr>
              <a:t>complaints</a:t>
            </a:r>
          </a:p>
        </p:txBody>
      </p:sp>
    </p:spTree>
    <p:extLst>
      <p:ext uri="{BB962C8B-B14F-4D97-AF65-F5344CB8AC3E}">
        <p14:creationId xmlns:p14="http://schemas.microsoft.com/office/powerpoint/2010/main" val="342925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What we found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B18A7-34AC-2A70-18D1-E10E6A0D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275606"/>
            <a:ext cx="8424936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latin typeface="+mj-lt"/>
                <a:ea typeface="Calibri" panose="020F0502020204030204" pitchFamily="34" charset="0"/>
              </a:rPr>
              <a:t>Firms could do more to mitigate risk of conflict of interest when acting as executors</a:t>
            </a:r>
          </a:p>
          <a:p>
            <a:endParaRPr lang="en-GB" kern="0" dirty="0">
              <a:latin typeface="+mj-lt"/>
              <a:ea typeface="Calibri" panose="020F0502020204030204" pitchFamily="34" charset="0"/>
            </a:endParaRPr>
          </a:p>
          <a:p>
            <a:r>
              <a:rPr lang="en-GB" dirty="0">
                <a:latin typeface="+mj-lt"/>
                <a:ea typeface="Times New Roman" panose="02020603050405020304" pitchFamily="18" charset="0"/>
              </a:rPr>
              <a:t>T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wo firms were not compliant with their obligations on accountant’s reports</a:t>
            </a:r>
            <a:endParaRPr lang="en-GB" kern="0" dirty="0">
              <a:latin typeface="+mj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27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Further work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B18A7-34AC-2A70-18D1-E10E6A0D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32" y="1347615"/>
            <a:ext cx="81009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Continuing competence programme </a:t>
            </a:r>
          </a:p>
          <a:p>
            <a:pPr marL="0" indent="0">
              <a:buNone/>
            </a:pPr>
            <a:endParaRPr lang="en-GB" kern="0" dirty="0">
              <a:ea typeface="ＭＳ Ｐゴシック" pitchFamily="34" charset="-128"/>
            </a:endParaRPr>
          </a:p>
          <a:p>
            <a:r>
              <a:rPr lang="en-GB" kern="0" dirty="0">
                <a:ea typeface="ＭＳ Ｐゴシック" pitchFamily="34" charset="-128"/>
              </a:rPr>
              <a:t>Consumer protection review: </a:t>
            </a:r>
            <a:r>
              <a:rPr lang="en-GB" kern="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sra.org.uk/consumer-protection-review</a:t>
            </a:r>
            <a:r>
              <a:rPr lang="en-GB" kern="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marL="0" indent="0">
              <a:buNone/>
            </a:pPr>
            <a:endParaRPr lang="en-GB" sz="2200" kern="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GB" sz="2200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71461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45</TotalTime>
  <Words>169</Words>
  <Application>Microsoft Office PowerPoint</Application>
  <PresentationFormat>On-screen Show (16:9)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ＭＳ Ｐゴシック</vt:lpstr>
      <vt:lpstr>Arial</vt:lpstr>
      <vt:lpstr>Default Design</vt:lpstr>
      <vt:lpstr>Probate thematic review </vt:lpstr>
      <vt:lpstr>Reasons for the review</vt:lpstr>
      <vt:lpstr>What we did</vt:lpstr>
      <vt:lpstr>What we did</vt:lpstr>
      <vt:lpstr>What we found</vt:lpstr>
      <vt:lpstr>What we found</vt:lpstr>
      <vt:lpstr>Further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Probate thematic review (Compliance Officers Conference 2024)</dc:title>
  <dc:creator>Solicitors Regulation Authority (SRA)</dc:creator>
  <cp:lastModifiedBy>Matthew Maidment</cp:lastModifiedBy>
  <cp:revision>9</cp:revision>
  <dcterms:created xsi:type="dcterms:W3CDTF">2024-02-09T07:33:42Z</dcterms:created>
  <dcterms:modified xsi:type="dcterms:W3CDTF">2024-11-25T07:51:10Z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Default Design:4</vt:lpwstr>
  </property>
  <property fmtid="{D5CDD505-2E9C-101B-9397-08002B2CF9AE}" pid="3" name="ClassificationContentMarkingHeaderText">
    <vt:lpwstr>Sensitivity: General</vt:lpwstr>
  </property>
  <property fmtid="{D5CDD505-2E9C-101B-9397-08002B2CF9AE}" pid="4" name="MSIP_Label_511c2973-884d-45f9-a762-fe43cfb2c09b_Enabled">
    <vt:lpwstr>true</vt:lpwstr>
  </property>
  <property fmtid="{D5CDD505-2E9C-101B-9397-08002B2CF9AE}" pid="5" name="MSIP_Label_511c2973-884d-45f9-a762-fe43cfb2c09b_SetDate">
    <vt:lpwstr>2024-03-12T10:21:50Z</vt:lpwstr>
  </property>
  <property fmtid="{D5CDD505-2E9C-101B-9397-08002B2CF9AE}" pid="6" name="MSIP_Label_511c2973-884d-45f9-a762-fe43cfb2c09b_Method">
    <vt:lpwstr>Privileged</vt:lpwstr>
  </property>
  <property fmtid="{D5CDD505-2E9C-101B-9397-08002B2CF9AE}" pid="7" name="MSIP_Label_511c2973-884d-45f9-a762-fe43cfb2c09b_Name">
    <vt:lpwstr>Unclassified</vt:lpwstr>
  </property>
  <property fmtid="{D5CDD505-2E9C-101B-9397-08002B2CF9AE}" pid="8" name="MSIP_Label_511c2973-884d-45f9-a762-fe43cfb2c09b_SiteId">
    <vt:lpwstr>adecc3d0-610d-4060-a865-615f7f48c411</vt:lpwstr>
  </property>
  <property fmtid="{D5CDD505-2E9C-101B-9397-08002B2CF9AE}" pid="9" name="MSIP_Label_511c2973-884d-45f9-a762-fe43cfb2c09b_ActionId">
    <vt:lpwstr>43298562-56dd-42cf-88ee-a3bb4cf70052</vt:lpwstr>
  </property>
  <property fmtid="{D5CDD505-2E9C-101B-9397-08002B2CF9AE}" pid="10" name="MSIP_Label_511c2973-884d-45f9-a762-fe43cfb2c09b_ContentBits">
    <vt:lpwstr>0</vt:lpwstr>
  </property>
</Properties>
</file>