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1" r:id="rId2"/>
    <p:sldId id="286" r:id="rId3"/>
    <p:sldId id="287" r:id="rId4"/>
    <p:sldId id="292" r:id="rId5"/>
    <p:sldId id="284" r:id="rId6"/>
    <p:sldId id="290" r:id="rId7"/>
    <p:sldId id="289" r:id="rId8"/>
    <p:sldId id="291" r:id="rId9"/>
    <p:sldId id="28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E24CF7-563E-A6F1-4AB2-B2B175980E02}" v="3" dt="2024-02-17T13:44:47.317"/>
    <p1510:client id="{9D3232D0-4958-5BDC-A154-BDEACFA5E366}" v="23" dt="2024-02-19T09:25:41.4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86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496E3D-A72A-41A7-8F04-97B1EC6241AF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28920-B785-47AA-9FC4-E530A20D0C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42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D28920-B785-47AA-9FC4-E530A20D0C8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771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5893984" y="1316765"/>
            <a:ext cx="6298009" cy="554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6367" y="1989140"/>
            <a:ext cx="8925984" cy="1470025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1620" y="3789363"/>
            <a:ext cx="8832849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786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905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59902" y="125414"/>
            <a:ext cx="2527300" cy="6256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5884" y="125414"/>
            <a:ext cx="7380816" cy="6256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162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4" y="1690426"/>
            <a:ext cx="11523133" cy="4476751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3200"/>
            </a:lvl1pPr>
            <a:lvl2pPr>
              <a:spcBef>
                <a:spcPts val="0"/>
              </a:spcBef>
              <a:spcAft>
                <a:spcPts val="1200"/>
              </a:spcAft>
              <a:defRPr sz="2933"/>
            </a:lvl2pPr>
            <a:lvl3pPr>
              <a:spcBef>
                <a:spcPts val="0"/>
              </a:spcBef>
              <a:spcAft>
                <a:spcPts val="1200"/>
              </a:spcAft>
              <a:defRPr/>
            </a:lvl3pPr>
            <a:lvl4pPr>
              <a:spcBef>
                <a:spcPts val="0"/>
              </a:spcBef>
              <a:spcAft>
                <a:spcPts val="1200"/>
              </a:spcAft>
              <a:defRPr/>
            </a:lvl4pPr>
            <a:lvl5pPr>
              <a:spcBef>
                <a:spcPts val="0"/>
              </a:spcBef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93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791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5884" y="1905000"/>
            <a:ext cx="4953000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086" y="1905000"/>
            <a:ext cx="4955116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08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86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97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4330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287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7644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1"/>
            <a:ext cx="652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892301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C88B89-A380-074F-75D7-477368D80C5E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494338" y="6350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  <p:extLst>
      <p:ext uri="{BB962C8B-B14F-4D97-AF65-F5344CB8AC3E}">
        <p14:creationId xmlns:p14="http://schemas.microsoft.com/office/powerpoint/2010/main" val="311034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3733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3200">
          <a:solidFill>
            <a:srgbClr val="262626"/>
          </a:solidFill>
          <a:latin typeface="+mn-lt"/>
          <a:ea typeface="ＭＳ Ｐゴシック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667">
          <a:solidFill>
            <a:srgbClr val="262626"/>
          </a:solidFill>
          <a:latin typeface="+mn-lt"/>
          <a:ea typeface="ＭＳ Ｐゴシック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rgbClr val="262626"/>
          </a:solidFill>
          <a:latin typeface="+mn-lt"/>
          <a:ea typeface="ＭＳ Ｐゴシック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consumerprotectionreview@sra.org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55952" y="3678855"/>
            <a:ext cx="9680096" cy="1973007"/>
          </a:xfrm>
        </p:spPr>
        <p:txBody>
          <a:bodyPr/>
          <a:lstStyle/>
          <a:p>
            <a:pPr algn="l"/>
            <a:r>
              <a:rPr lang="en-GB" sz="2400" b="1">
                <a:solidFill>
                  <a:srgbClr val="262626"/>
                </a:solidFill>
                <a:ea typeface="ＭＳ Ｐゴシック" pitchFamily="34" charset="-128"/>
              </a:rPr>
              <a:t>Aileen Armstrong</a:t>
            </a:r>
            <a:r>
              <a:rPr lang="en-GB" sz="2400">
                <a:solidFill>
                  <a:srgbClr val="262626"/>
                </a:solidFill>
                <a:ea typeface="ＭＳ Ｐゴシック" pitchFamily="34" charset="-128"/>
              </a:rPr>
              <a:t>, Executive Director, Strategy, Innovation and External Affairs</a:t>
            </a:r>
          </a:p>
          <a:p>
            <a:pPr algn="l"/>
            <a:r>
              <a:rPr lang="en-GB" sz="2400" b="1">
                <a:solidFill>
                  <a:srgbClr val="262626"/>
                </a:solidFill>
                <a:ea typeface="ＭＳ Ｐゴシック" pitchFamily="34" charset="-128"/>
              </a:rPr>
              <a:t>Chris Handford</a:t>
            </a:r>
            <a:r>
              <a:rPr lang="en-GB" sz="2400">
                <a:solidFill>
                  <a:srgbClr val="262626"/>
                </a:solidFill>
                <a:ea typeface="ＭＳ Ｐゴシック" pitchFamily="34" charset="-128"/>
              </a:rPr>
              <a:t>, Director of Regulatory Policy</a:t>
            </a:r>
          </a:p>
          <a:p>
            <a:pPr algn="l"/>
            <a:r>
              <a:rPr lang="en-GB" sz="2400" b="1">
                <a:solidFill>
                  <a:srgbClr val="262626"/>
                </a:solidFill>
                <a:ea typeface="ＭＳ Ｐゴシック" pitchFamily="34" charset="-128"/>
              </a:rPr>
              <a:t>Paul Hastings</a:t>
            </a:r>
            <a:r>
              <a:rPr lang="en-GB" sz="2400">
                <a:solidFill>
                  <a:srgbClr val="262626"/>
                </a:solidFill>
                <a:ea typeface="ＭＳ Ｐゴシック" pitchFamily="34" charset="-128"/>
              </a:rPr>
              <a:t>, Director of Client Protection </a:t>
            </a:r>
            <a:br>
              <a:rPr lang="en-GB" sz="2400">
                <a:solidFill>
                  <a:srgbClr val="262626"/>
                </a:solidFill>
                <a:ea typeface="ＭＳ Ｐゴシック" pitchFamily="34" charset="-128"/>
              </a:rPr>
            </a:br>
            <a:endParaRPr lang="en-GB" sz="2400">
              <a:solidFill>
                <a:srgbClr val="262626"/>
              </a:solidFill>
              <a:ea typeface="ＭＳ Ｐゴシック" pitchFamily="34" charset="-128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FA048F-27D1-8485-C419-C148064C6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280" y="1908298"/>
            <a:ext cx="9489440" cy="146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267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67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67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67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67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609585" algn="l" rtl="0" eaLnBrk="1" fontAlgn="base" hangingPunct="1">
              <a:spcBef>
                <a:spcPct val="0"/>
              </a:spcBef>
              <a:spcAft>
                <a:spcPct val="0"/>
              </a:spcAft>
              <a:defRPr sz="4267">
                <a:solidFill>
                  <a:schemeClr val="tx2"/>
                </a:solidFill>
                <a:latin typeface="Arial" charset="0"/>
              </a:defRPr>
            </a:lvl6pPr>
            <a:lvl7pPr marL="1219170" algn="l" rtl="0" eaLnBrk="1" fontAlgn="base" hangingPunct="1">
              <a:spcBef>
                <a:spcPct val="0"/>
              </a:spcBef>
              <a:spcAft>
                <a:spcPct val="0"/>
              </a:spcAft>
              <a:defRPr sz="4267">
                <a:solidFill>
                  <a:schemeClr val="tx2"/>
                </a:solidFill>
                <a:latin typeface="Arial" charset="0"/>
              </a:defRPr>
            </a:lvl7pPr>
            <a:lvl8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4267">
                <a:solidFill>
                  <a:schemeClr val="tx2"/>
                </a:solidFill>
                <a:latin typeface="Arial" charset="0"/>
              </a:defRPr>
            </a:lvl8pPr>
            <a:lvl9pPr marL="2438339" algn="l" rtl="0" eaLnBrk="1" fontAlgn="base" hangingPunct="1">
              <a:spcBef>
                <a:spcPct val="0"/>
              </a:spcBef>
              <a:spcAft>
                <a:spcPct val="0"/>
              </a:spcAft>
              <a:defRPr sz="4267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spcAft>
                <a:spcPts val="1200"/>
              </a:spcAft>
              <a:defRPr/>
            </a:pPr>
            <a:r>
              <a:rPr lang="en-GB" sz="3600" b="1" kern="0" dirty="0">
                <a:ea typeface="ＭＳ Ｐゴシック" pitchFamily="34" charset="-128"/>
              </a:rPr>
              <a:t>Protecting the public: our consumer protection review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339785" cy="1143000"/>
          </a:xfrm>
        </p:spPr>
        <p:txBody>
          <a:bodyPr/>
          <a:lstStyle/>
          <a:p>
            <a:r>
              <a:rPr lang="en-GB" sz="4000"/>
              <a:t>Consumer protection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55" y="1800189"/>
            <a:ext cx="10578070" cy="4797460"/>
          </a:xfrm>
        </p:spPr>
        <p:txBody>
          <a:bodyPr/>
          <a:lstStyle/>
          <a:p>
            <a:pPr marL="455295" indent="-455295"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kern="0" dirty="0">
                <a:ea typeface="ＭＳ Ｐゴシック"/>
              </a:rPr>
              <a:t>Why now?</a:t>
            </a:r>
            <a:endParaRPr lang="en-US" dirty="0">
              <a:ea typeface="ＭＳ Ｐゴシック"/>
            </a:endParaRPr>
          </a:p>
          <a:p>
            <a:pPr marL="989965" lvl="1" indent="-380365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GB" sz="2600" dirty="0">
                <a:solidFill>
                  <a:schemeClr val="tx1"/>
                </a:solidFill>
                <a:ea typeface="ＭＳ Ｐゴシック"/>
              </a:rPr>
              <a:t>Changing legal landscape</a:t>
            </a:r>
            <a:endParaRPr lang="en-GB" sz="2600">
              <a:solidFill>
                <a:schemeClr val="tx1"/>
              </a:solidFill>
              <a:ea typeface="ＭＳ Ｐゴシック"/>
              <a:cs typeface="Arial"/>
            </a:endParaRPr>
          </a:p>
          <a:p>
            <a:pPr marL="989965" lvl="1" indent="-380365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GB" sz="2600" dirty="0">
                <a:solidFill>
                  <a:schemeClr val="tx1"/>
                </a:solidFill>
                <a:ea typeface="ＭＳ Ｐゴシック"/>
              </a:rPr>
              <a:t>Increase in number and size of interventions </a:t>
            </a:r>
            <a:endParaRPr lang="en-GB" sz="2600" dirty="0">
              <a:solidFill>
                <a:schemeClr val="tx1"/>
              </a:solidFill>
              <a:ea typeface="ＭＳ Ｐゴシック"/>
              <a:cs typeface="Arial"/>
            </a:endParaRPr>
          </a:p>
          <a:p>
            <a:pPr marL="989965" lvl="1" indent="-380365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GB" sz="2600" dirty="0">
                <a:solidFill>
                  <a:schemeClr val="tx1"/>
                </a:solidFill>
                <a:ea typeface="ＭＳ Ｐゴシック"/>
              </a:rPr>
              <a:t>Different</a:t>
            </a:r>
            <a:r>
              <a:rPr lang="en-GB" sz="2600" kern="0" dirty="0">
                <a:solidFill>
                  <a:schemeClr val="tx1"/>
                </a:solidFill>
                <a:ea typeface="ＭＳ Ｐゴシック"/>
              </a:rPr>
              <a:t> risks</a:t>
            </a:r>
            <a:endParaRPr lang="en-GB" sz="2600" kern="0" dirty="0">
              <a:solidFill>
                <a:schemeClr val="tx1"/>
              </a:solidFill>
              <a:ea typeface="ＭＳ Ｐゴシック"/>
              <a:cs typeface="Arial"/>
            </a:endParaRPr>
          </a:p>
          <a:p>
            <a:pPr marL="609600" lvl="1" indent="0">
              <a:spcBef>
                <a:spcPts val="3000"/>
              </a:spcBef>
              <a:spcAft>
                <a:spcPts val="0"/>
              </a:spcAft>
              <a:buSzPct val="70000"/>
              <a:buNone/>
            </a:pPr>
            <a:endParaRPr lang="en-GB" sz="2600" kern="0" dirty="0">
              <a:cs typeface="Arial"/>
            </a:endParaRPr>
          </a:p>
          <a:p>
            <a:pPr marL="0" indent="0">
              <a:spcAft>
                <a:spcPts val="0"/>
              </a:spcAft>
              <a:buNone/>
            </a:pPr>
            <a:br>
              <a:rPr lang="en-GB" sz="2400" dirty="0"/>
            </a:br>
            <a:endParaRPr lang="en-GB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38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339785" cy="1143000"/>
          </a:xfrm>
        </p:spPr>
        <p:txBody>
          <a:bodyPr/>
          <a:lstStyle/>
          <a:p>
            <a:r>
              <a:rPr lang="en-GB" sz="4000"/>
              <a:t>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55" y="1800189"/>
            <a:ext cx="10578070" cy="4797460"/>
          </a:xfrm>
        </p:spPr>
        <p:txBody>
          <a:bodyPr/>
          <a:lstStyle/>
          <a:p>
            <a:pPr marL="455295" indent="-455295"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kern="0" dirty="0">
                <a:ea typeface="ＭＳ Ｐゴシック"/>
              </a:rPr>
              <a:t>C</a:t>
            </a:r>
            <a:r>
              <a:rPr lang="en-GB" sz="2800" kern="0" dirty="0">
                <a:solidFill>
                  <a:schemeClr val="tx1"/>
                </a:solidFill>
                <a:ea typeface="ＭＳ Ｐゴシック"/>
              </a:rPr>
              <a:t>onsumers at </a:t>
            </a:r>
            <a:r>
              <a:rPr lang="en-GB" sz="2800" dirty="0">
                <a:solidFill>
                  <a:schemeClr val="tx1"/>
                </a:solidFill>
                <a:ea typeface="ＭＳ Ｐゴシック"/>
              </a:rPr>
              <a:t>the </a:t>
            </a:r>
            <a:r>
              <a:rPr lang="en-GB" sz="2800" kern="0" dirty="0">
                <a:solidFill>
                  <a:schemeClr val="tx1"/>
                </a:solidFill>
                <a:ea typeface="ＭＳ Ｐゴシック"/>
              </a:rPr>
              <a:t>heart</a:t>
            </a:r>
            <a:r>
              <a:rPr lang="en-GB" sz="2800" dirty="0">
                <a:solidFill>
                  <a:schemeClr val="tx1"/>
                </a:solidFill>
                <a:ea typeface="ＭＳ Ｐゴシック"/>
              </a:rPr>
              <a:t> of this review</a:t>
            </a:r>
            <a:r>
              <a:rPr lang="en-GB" sz="2800" kern="0" dirty="0">
                <a:solidFill>
                  <a:schemeClr val="tx1"/>
                </a:solidFill>
                <a:ea typeface="ＭＳ Ｐゴシック"/>
              </a:rPr>
              <a:t>:</a:t>
            </a:r>
            <a:endParaRPr lang="en-US">
              <a:solidFill>
                <a:schemeClr val="tx1"/>
              </a:solidFill>
              <a:ea typeface="ＭＳ Ｐゴシック"/>
            </a:endParaRPr>
          </a:p>
          <a:p>
            <a:pPr marL="989965" lvl="1" indent="-380365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GB" sz="2600" dirty="0">
                <a:solidFill>
                  <a:schemeClr val="tx1"/>
                </a:solidFill>
                <a:ea typeface="ＭＳ Ｐゴシック"/>
              </a:rPr>
              <a:t>consumers appropriately protected when using regulated firm</a:t>
            </a:r>
            <a:endParaRPr lang="en-GB" sz="2600">
              <a:solidFill>
                <a:schemeClr val="tx1"/>
              </a:solidFill>
              <a:ea typeface="ＭＳ Ｐゴシック"/>
              <a:cs typeface="Arial"/>
            </a:endParaRPr>
          </a:p>
          <a:p>
            <a:pPr marL="989965" lvl="1" indent="-380365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GB" sz="2600" dirty="0">
                <a:solidFill>
                  <a:schemeClr val="tx1"/>
                </a:solidFill>
                <a:ea typeface="ＭＳ Ｐゴシック"/>
              </a:rPr>
              <a:t>public confidence and trust in legal services is maintained</a:t>
            </a:r>
            <a:endParaRPr lang="en-GB" sz="2600">
              <a:solidFill>
                <a:schemeClr val="tx1"/>
              </a:solidFill>
              <a:ea typeface="ＭＳ Ｐゴシック"/>
              <a:cs typeface="Arial"/>
            </a:endParaRPr>
          </a:p>
          <a:p>
            <a:pPr marL="989965" lvl="1" indent="-380365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GB" sz="2600" dirty="0">
                <a:solidFill>
                  <a:schemeClr val="tx1"/>
                </a:solidFill>
                <a:ea typeface="ＭＳ Ｐゴシック"/>
              </a:rPr>
              <a:t>competitive, dynamic legal market that supports access to justice through enabling consumer choice while keeping costs of legal services down</a:t>
            </a:r>
            <a:endParaRPr lang="en-GB" sz="2600">
              <a:solidFill>
                <a:schemeClr val="tx1"/>
              </a:solidFill>
              <a:ea typeface="ＭＳ Ｐゴシック"/>
              <a:cs typeface="Arial"/>
            </a:endParaRPr>
          </a:p>
          <a:p>
            <a:pPr marL="0" indent="0">
              <a:spcAft>
                <a:spcPts val="0"/>
              </a:spcAft>
              <a:buNone/>
            </a:pPr>
            <a:endParaRPr lang="en-GB" sz="2600" dirty="0">
              <a:solidFill>
                <a:schemeClr val="tx1"/>
              </a:solidFill>
            </a:endParaRPr>
          </a:p>
          <a:p>
            <a:pPr marL="455295" indent="-455295">
              <a:spcAft>
                <a:spcPts val="0"/>
              </a:spcAft>
              <a:buFont typeface="Arial"/>
              <a:buChar char="•"/>
            </a:pPr>
            <a:r>
              <a:rPr lang="en-GB" sz="2600" dirty="0">
                <a:solidFill>
                  <a:schemeClr val="tx1"/>
                </a:solidFill>
                <a:ea typeface="ＭＳ Ｐゴシック"/>
              </a:rPr>
              <a:t>Wide lens – seeking as many views as possible</a:t>
            </a:r>
            <a:br>
              <a:rPr lang="en-GB" sz="2400" dirty="0">
                <a:solidFill>
                  <a:schemeClr val="tx1"/>
                </a:solidFill>
              </a:rPr>
            </a:br>
            <a:endParaRPr lang="en-GB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699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339785" cy="1143000"/>
          </a:xfrm>
        </p:spPr>
        <p:txBody>
          <a:bodyPr/>
          <a:lstStyle/>
          <a:p>
            <a:r>
              <a:rPr lang="en-GB" sz="4000" dirty="0">
                <a:ea typeface="ＭＳ Ｐゴシック"/>
              </a:rPr>
              <a:t>Scope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55" y="1800189"/>
            <a:ext cx="10578070" cy="4797460"/>
          </a:xfrm>
        </p:spPr>
        <p:txBody>
          <a:bodyPr/>
          <a:lstStyle/>
          <a:p>
            <a:pPr marL="455295" indent="-455295"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  <a:ea typeface="ＭＳ Ｐゴシック"/>
              </a:rPr>
              <a:t>What we will cover in the review</a:t>
            </a:r>
            <a:r>
              <a:rPr lang="en-GB" sz="2800" kern="0" dirty="0">
                <a:solidFill>
                  <a:schemeClr val="tx1"/>
                </a:solidFill>
                <a:ea typeface="ＭＳ Ｐゴシック"/>
              </a:rPr>
              <a:t>:</a:t>
            </a:r>
            <a:endParaRPr lang="en-GB" sz="2800" dirty="0">
              <a:solidFill>
                <a:schemeClr val="tx1"/>
              </a:solidFill>
              <a:ea typeface="ＭＳ Ｐゴシック"/>
            </a:endParaRPr>
          </a:p>
          <a:p>
            <a:pPr marL="989965" lvl="1" indent="-380365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GB" sz="2600" dirty="0">
                <a:solidFill>
                  <a:schemeClr val="tx1"/>
                </a:solidFill>
                <a:ea typeface="ＭＳ Ｐゴシック"/>
              </a:rPr>
              <a:t>our policy and operational arrangements for identifying and managing or mitigating risks in the marketplace to clients and client funds</a:t>
            </a:r>
            <a:endParaRPr lang="en-GB" sz="2600">
              <a:solidFill>
                <a:schemeClr val="tx1"/>
              </a:solidFill>
              <a:cs typeface="Arial"/>
            </a:endParaRPr>
          </a:p>
          <a:p>
            <a:pPr marL="989965" lvl="1" indent="-380365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GB" sz="2600" dirty="0">
                <a:solidFill>
                  <a:schemeClr val="tx1"/>
                </a:solidFill>
                <a:ea typeface="ＭＳ Ｐゴシック"/>
                <a:cs typeface="Arial"/>
              </a:rPr>
              <a:t>our compensation fund arrangements in light of the risks identified </a:t>
            </a:r>
          </a:p>
          <a:p>
            <a:pPr marL="0" indent="0">
              <a:spcAft>
                <a:spcPts val="0"/>
              </a:spcAft>
              <a:buNone/>
            </a:pPr>
            <a:br>
              <a:rPr lang="en-GB" sz="2400" dirty="0"/>
            </a:br>
            <a:endParaRPr lang="en-GB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035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452517" cy="1143000"/>
          </a:xfrm>
        </p:spPr>
        <p:txBody>
          <a:bodyPr/>
          <a:lstStyle/>
          <a:p>
            <a:r>
              <a:rPr lang="en-GB" sz="4000"/>
              <a:t>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55" y="1800189"/>
            <a:ext cx="10578070" cy="4797460"/>
          </a:xfrm>
        </p:spPr>
        <p:txBody>
          <a:bodyPr/>
          <a:lstStyle/>
          <a:p>
            <a:pPr marL="456565" indent="-456565"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ea typeface="ＭＳ Ｐゴシック"/>
              </a:rPr>
              <a:t>Policy and operational arrangements - want to explore a broad range of issues and questions including:</a:t>
            </a:r>
          </a:p>
          <a:p>
            <a:pPr marL="989965" lvl="1" indent="-380365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GB" sz="2600" dirty="0">
                <a:ea typeface="ＭＳ Ｐゴシック"/>
              </a:rPr>
              <a:t>how we identify sector risks </a:t>
            </a:r>
            <a:endParaRPr lang="en-GB" sz="2600" dirty="0">
              <a:cs typeface="Arial"/>
            </a:endParaRPr>
          </a:p>
          <a:p>
            <a:pPr marL="989965" lvl="1" indent="-380365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GB" sz="2600" dirty="0">
                <a:ea typeface="ＭＳ Ｐゴシック"/>
              </a:rPr>
              <a:t>how we monitor firms and approval processes for firms</a:t>
            </a:r>
            <a:endParaRPr lang="en-GB" sz="2600" dirty="0">
              <a:ea typeface="ＭＳ Ｐゴシック"/>
              <a:cs typeface="Arial"/>
            </a:endParaRPr>
          </a:p>
          <a:p>
            <a:pPr marL="989965" lvl="1" indent="-380365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GB" sz="2600" dirty="0">
                <a:ea typeface="ＭＳ Ｐゴシック"/>
              </a:rPr>
              <a:t>rules and controls around client money, approach to firms’ structures and ownership models</a:t>
            </a:r>
            <a:endParaRPr lang="en-GB" sz="2600" dirty="0">
              <a:ea typeface="ＭＳ Ｐゴシック"/>
              <a:cs typeface="Arial"/>
            </a:endParaRPr>
          </a:p>
          <a:p>
            <a:pPr marL="989965" lvl="1" indent="-380365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endParaRPr lang="en-GB" sz="240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679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452517" cy="1143000"/>
          </a:xfrm>
        </p:spPr>
        <p:txBody>
          <a:bodyPr/>
          <a:lstStyle/>
          <a:p>
            <a:r>
              <a:rPr lang="en-GB" sz="4000"/>
              <a:t>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55" y="1800189"/>
            <a:ext cx="10578070" cy="4797460"/>
          </a:xfrm>
        </p:spPr>
        <p:txBody>
          <a:bodyPr/>
          <a:lstStyle/>
          <a:p>
            <a:pPr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kumimoji="0" lang="en-GB" sz="2800" b="0" i="0" u="none" strike="noStrike" kern="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ＭＳ Ｐゴシック" charset="0"/>
              </a:rPr>
              <a:t>Compensation fund arrangements:</a:t>
            </a:r>
            <a:endParaRPr lang="en-GB" sz="2800"/>
          </a:p>
          <a:p>
            <a:pPr lvl="1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GB" sz="2600"/>
              <a:t>safety net for consumers</a:t>
            </a:r>
          </a:p>
          <a:p>
            <a:pPr lvl="1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GB" sz="2600"/>
              <a:t>wide ranging questions and ideas that we will explore – includes maximum payouts, caps and who the fund covers</a:t>
            </a:r>
          </a:p>
          <a:p>
            <a:pPr lvl="1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endParaRPr lang="en-GB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684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339785" cy="1143000"/>
          </a:xfrm>
        </p:spPr>
        <p:txBody>
          <a:bodyPr/>
          <a:lstStyle/>
          <a:p>
            <a:r>
              <a:rPr lang="en-GB" sz="4000"/>
              <a:t>Changes already underway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55" y="1800189"/>
            <a:ext cx="10578070" cy="4797460"/>
          </a:xfrm>
        </p:spPr>
        <p:txBody>
          <a:bodyPr/>
          <a:lstStyle/>
          <a:p>
            <a:pPr marL="455295" indent="-455295">
              <a:spcBef>
                <a:spcPts val="5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/>
              <a:t>Reviewing internal processes</a:t>
            </a:r>
            <a:endParaRPr lang="en-US"/>
          </a:p>
          <a:p>
            <a:pPr marL="455295" indent="-455295">
              <a:spcBef>
                <a:spcPts val="5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/>
              <a:t>Strengthening monitoring processes</a:t>
            </a:r>
          </a:p>
          <a:p>
            <a:pPr marL="455295" indent="-455295">
              <a:spcBef>
                <a:spcPts val="5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kern="0">
                <a:ea typeface="ＭＳ Ｐゴシック"/>
              </a:rPr>
              <a:t>Independent </a:t>
            </a:r>
            <a:r>
              <a:rPr lang="en-GB" sz="2800">
                <a:ea typeface="ＭＳ Ｐゴシック"/>
              </a:rPr>
              <a:t>Legal Services Board (LSB) review</a:t>
            </a:r>
          </a:p>
          <a:p>
            <a:pPr marL="455295" indent="-455295"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800" kern="0"/>
          </a:p>
          <a:p>
            <a:pPr marL="0" indent="0">
              <a:spcAft>
                <a:spcPts val="0"/>
              </a:spcAft>
              <a:buNone/>
            </a:pPr>
            <a:br>
              <a:rPr lang="en-GB" sz="2400">
                <a:solidFill>
                  <a:schemeClr val="tx1"/>
                </a:solidFill>
              </a:rPr>
            </a:br>
            <a:endParaRPr lang="en-GB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54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452517" cy="1143000"/>
          </a:xfrm>
        </p:spPr>
        <p:txBody>
          <a:bodyPr/>
          <a:lstStyle/>
          <a:p>
            <a:r>
              <a:rPr lang="en-GB" sz="4000"/>
              <a:t>Timeline – longer term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55" y="1800189"/>
            <a:ext cx="10578070" cy="4797460"/>
          </a:xfrm>
        </p:spPr>
        <p:txBody>
          <a:bodyPr/>
          <a:lstStyle/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/>
              <a:t>Thematic review: accumulator firms and acquisitions</a:t>
            </a:r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/>
              <a:t>Develop policy, begin implementing changes</a:t>
            </a:r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/>
              <a:t>Late 2024: public consultation</a:t>
            </a:r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/>
              <a:t>Early 2025: review consultation findings and decisions </a:t>
            </a:r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/>
              <a:t>Mid to late 2025: submit to LSB any proposed rule changes, implementation of changes</a:t>
            </a:r>
          </a:p>
          <a:p>
            <a:pPr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800"/>
          </a:p>
          <a:p>
            <a:pPr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800"/>
          </a:p>
          <a:p>
            <a:pPr lvl="1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endParaRPr lang="en-GB" sz="2600"/>
          </a:p>
          <a:p>
            <a:pPr lvl="1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endParaRPr lang="en-GB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459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55" y="1800189"/>
            <a:ext cx="10578070" cy="4797460"/>
          </a:xfrm>
        </p:spPr>
        <p:txBody>
          <a:bodyPr/>
          <a:lstStyle/>
          <a:p>
            <a:pPr marL="455613" marR="0" lvl="0" indent="-455613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9E1B3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ＭＳ Ｐゴシック" charset="0"/>
              </a:rPr>
              <a:t>Extensive engagement programme between now and July – </a:t>
            </a:r>
            <a:br>
              <a:rPr kumimoji="0" lang="en-GB" sz="2800" b="0" i="0" u="none" strike="noStrike" kern="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ＭＳ Ｐゴシック" charset="0"/>
              </a:rPr>
            </a:br>
            <a:r>
              <a:rPr kumimoji="0" lang="en-GB" sz="2800" b="0" i="0" u="none" strike="noStrike" kern="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ＭＳ Ｐゴシック" charset="0"/>
              </a:rPr>
              <a:t>legal, consumer groups and public</a:t>
            </a:r>
          </a:p>
          <a:p>
            <a:pPr marL="455613" marR="0" lvl="0" indent="-455613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9E1B3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ＭＳ Ｐゴシック" charset="0"/>
              </a:rPr>
              <a:t>Considering approach across other regulators, sectors and jurisdictions</a:t>
            </a:r>
          </a:p>
          <a:p>
            <a:pPr marL="455613" marR="0" lvl="0" indent="-455613" algn="l" defTabSz="914400" rtl="0" eaLnBrk="1" fontAlgn="base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9E1B3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ＭＳ Ｐゴシック" charset="0"/>
              </a:rPr>
              <a:t>Get in touch: </a:t>
            </a:r>
            <a:r>
              <a:rPr kumimoji="0" lang="en-GB" sz="2800" b="0" i="0" u="sng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consumerprotectionreview@sra.org.uk</a:t>
            </a:r>
            <a:endParaRPr kumimoji="0" lang="en-GB" sz="2800" b="0" i="0" u="none" strike="noStrike" kern="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ＭＳ Ｐゴシック" charset="0"/>
            </a:endParaRPr>
          </a:p>
          <a:p>
            <a:pPr marL="455613" marR="0" lvl="0" indent="-455613" algn="l" defTabSz="914400" rtl="0" eaLnBrk="1" fontAlgn="base" latinLnBrk="0" hangingPunct="1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rgbClr val="9E1B3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ＭＳ Ｐゴシック" charset="0"/>
            </a:endParaRPr>
          </a:p>
          <a:p>
            <a:pPr marL="609585" lvl="1" indent="0">
              <a:spcBef>
                <a:spcPts val="3000"/>
              </a:spcBef>
              <a:spcAft>
                <a:spcPts val="0"/>
              </a:spcAft>
              <a:buSzPct val="70000"/>
              <a:buNone/>
            </a:pPr>
            <a:br>
              <a:rPr lang="en-GB" sz="2400">
                <a:solidFill>
                  <a:schemeClr val="tx1"/>
                </a:solidFill>
              </a:rPr>
            </a:br>
            <a:endParaRPr lang="en-GB" sz="240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1AB48C4-A1A1-853D-169E-E98B3EF67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2" y="260350"/>
            <a:ext cx="8652283" cy="1143000"/>
          </a:xfrm>
        </p:spPr>
        <p:txBody>
          <a:bodyPr/>
          <a:lstStyle/>
          <a:p>
            <a:r>
              <a:rPr lang="en-GB" sz="4000"/>
              <a:t>Your views</a:t>
            </a:r>
          </a:p>
        </p:txBody>
      </p:sp>
    </p:spTree>
    <p:extLst>
      <p:ext uri="{BB962C8B-B14F-4D97-AF65-F5344CB8AC3E}">
        <p14:creationId xmlns:p14="http://schemas.microsoft.com/office/powerpoint/2010/main" val="45212075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329</Words>
  <Application>Microsoft Office PowerPoint</Application>
  <PresentationFormat>Widescreen</PresentationFormat>
  <Paragraphs>53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Default Design</vt:lpstr>
      <vt:lpstr>PowerPoint Presentation</vt:lpstr>
      <vt:lpstr>Consumer protection review</vt:lpstr>
      <vt:lpstr>Aims</vt:lpstr>
      <vt:lpstr>Scope</vt:lpstr>
      <vt:lpstr>Scope</vt:lpstr>
      <vt:lpstr>Scope</vt:lpstr>
      <vt:lpstr>Changes already underway</vt:lpstr>
      <vt:lpstr>Timeline – longer term</vt:lpstr>
      <vt:lpstr>Your views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Protecting the public: our consumer protection review</dc:title>
  <dc:creator>Solicitors Regulation Authority (SRA)</dc:creator>
  <cp:lastModifiedBy>Matthew Maidment</cp:lastModifiedBy>
  <cp:revision>90</cp:revision>
  <dcterms:created xsi:type="dcterms:W3CDTF">2024-02-01T10:11:46Z</dcterms:created>
  <dcterms:modified xsi:type="dcterms:W3CDTF">2024-02-19T11:32:34Z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143640-2c58-497f-98bf-5d03ac8b8df5_Enabled">
    <vt:lpwstr>true</vt:lpwstr>
  </property>
  <property fmtid="{D5CDD505-2E9C-101B-9397-08002B2CF9AE}" pid="3" name="MSIP_Label_d0143640-2c58-497f-98bf-5d03ac8b8df5_SetDate">
    <vt:lpwstr>2024-02-01T11:29:00Z</vt:lpwstr>
  </property>
  <property fmtid="{D5CDD505-2E9C-101B-9397-08002B2CF9AE}" pid="4" name="MSIP_Label_d0143640-2c58-497f-98bf-5d03ac8b8df5_Method">
    <vt:lpwstr>Standard</vt:lpwstr>
  </property>
  <property fmtid="{D5CDD505-2E9C-101B-9397-08002B2CF9AE}" pid="5" name="MSIP_Label_d0143640-2c58-497f-98bf-5d03ac8b8df5_Name">
    <vt:lpwstr>General</vt:lpwstr>
  </property>
  <property fmtid="{D5CDD505-2E9C-101B-9397-08002B2CF9AE}" pid="6" name="MSIP_Label_d0143640-2c58-497f-98bf-5d03ac8b8df5_SiteId">
    <vt:lpwstr>adecc3d0-610d-4060-a865-615f7f48c411</vt:lpwstr>
  </property>
  <property fmtid="{D5CDD505-2E9C-101B-9397-08002B2CF9AE}" pid="7" name="MSIP_Label_d0143640-2c58-497f-98bf-5d03ac8b8df5_ActionId">
    <vt:lpwstr>2e97c424-7324-48bc-a507-64a98e3ca6a1</vt:lpwstr>
  </property>
  <property fmtid="{D5CDD505-2E9C-101B-9397-08002B2CF9AE}" pid="8" name="MSIP_Label_d0143640-2c58-497f-98bf-5d03ac8b8df5_ContentBits">
    <vt:lpwstr>1</vt:lpwstr>
  </property>
  <property fmtid="{D5CDD505-2E9C-101B-9397-08002B2CF9AE}" pid="9" name="ClassificationContentMarkingHeaderLocations">
    <vt:lpwstr>Default Design:4</vt:lpwstr>
  </property>
  <property fmtid="{D5CDD505-2E9C-101B-9397-08002B2CF9AE}" pid="10" name="ClassificationContentMarkingHeaderText">
    <vt:lpwstr>Sensitivity: General</vt:lpwstr>
  </property>
</Properties>
</file>