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8"/>
  </p:notesMasterIdLst>
  <p:sldIdLst>
    <p:sldId id="258" r:id="rId6"/>
    <p:sldId id="1012" r:id="rId7"/>
    <p:sldId id="744" r:id="rId8"/>
    <p:sldId id="984" r:id="rId9"/>
    <p:sldId id="986" r:id="rId10"/>
    <p:sldId id="1006" r:id="rId11"/>
    <p:sldId id="1017" r:id="rId12"/>
    <p:sldId id="260" r:id="rId13"/>
    <p:sldId id="1018" r:id="rId14"/>
    <p:sldId id="262" r:id="rId15"/>
    <p:sldId id="1011" r:id="rId16"/>
    <p:sldId id="1009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D2F25D-09CD-7B18-57B0-E373E5E85A1D}" name="Tim Pearce" initials="TP" userId="S::Tim.Pearce@sra.org.uk::4c83847c-e05a-49c6-8a99-43a6c7c0959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462" autoAdjust="0"/>
  </p:normalViewPr>
  <p:slideViewPr>
    <p:cSldViewPr snapToGrid="0">
      <p:cViewPr varScale="1">
        <p:scale>
          <a:sx n="69" d="100"/>
          <a:sy n="69" d="100"/>
        </p:scale>
        <p:origin x="119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6C34F-70D8-425E-A5A3-D6FF5629704E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AE7F-E496-41BE-B06D-FE76478B75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988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CB92B-20DC-478A-928C-092AB688CD3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114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F4DFE-FDA4-4001-AD08-4121670406E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9122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F4DFE-FDA4-4001-AD08-4121670406E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015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701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096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185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587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177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023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106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116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291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2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93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29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7E17D-EC82-461A-8DC9-AEE431962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B846E-C399-4490-BAD8-669807E18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D0BBB-D160-435D-8B79-213648AF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B9E38-068E-4E4E-A84B-B031DAC1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C2BB9-1D18-423E-8F70-D26D16E8C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162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07AFD-E7B3-432F-997A-9C24421F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2BC9-37DE-4BAC-B2DD-FF816C815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E14A4-B260-4FDB-BAEE-498538F0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C0069-D85B-411B-9E81-83E46B2D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BC9AA-BBBE-404D-B19C-56C4C876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75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25971-EBA9-4932-8063-7F228D530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EE012-AC63-4417-82F8-034BE1C1F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C79A5-E194-43DA-AC9A-828C8A92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0D77B-9C4D-4AC0-986C-5B49C786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140F7-8C9D-4E59-A0DF-6AF55BE5F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6632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80F90-79C1-40EF-BF62-B4E5B73D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B8874-1E24-4294-8CA3-4790A9A92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2DAF76-6918-4A44-8031-DCAE8C861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09DF5-62DB-4BDB-AB71-EB57CE9C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62086-F286-4619-8995-5D56B784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6FB42-799C-481D-9233-04484037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41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4AB3F-A67B-424A-9044-07376EBD5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5C24F-D636-4A2D-ACEA-068C679CC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9AC30-E167-4D0F-8F79-FB87E7209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B1EC0A-E596-4879-BF16-8C680D202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5E304-95F5-45B7-BF71-86F7A86C2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694493-54BE-4419-BE36-C3358502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E10B14-8672-4416-BBD3-AF390DDD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95BC5B-0F37-4D4F-ABA6-10702FCB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836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67D77-DA11-449E-959F-417BA7134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0F6E8-E962-4543-B945-F22E55EF3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F4140-06A8-4A04-9C81-E7E1772A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DFDA4-9B2C-4550-B9F0-99F3D7C4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603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2B4BD-6B9C-4F7B-883D-0F1DC513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34FA0-1D80-4754-8A67-D1892A740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0B498-2CD6-400A-8582-7C277470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7220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BA2C-4DCE-43B4-9A8D-8D2F787CF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A672F-791D-4E46-97CD-378696A3B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D3CB3-6139-4E90-AF20-C4C1F80B5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23111-CE8C-4F0F-8D8A-C0F0FE332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9732B-43C0-4B9E-B114-2C4C3871D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1A2F1-D232-44BA-B6EA-CE86C57D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80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665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4C880-1730-48D3-8D98-A9E44160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F78B28-537A-454D-8018-26A0D48BE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191C9-DA06-4BAA-9849-EB21D1D11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FC578-C51E-4C28-B776-EBA535CB8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576AB-6AF4-482A-A0A2-737C66E2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541D2-0D51-4EC0-8F85-4DB7394D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288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E6B1-38CC-40BB-A023-BD9AC5A9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E8387-DBF0-48DC-8B41-5E0058C09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9A40D-3F35-487C-B721-0A28680C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536A6-6865-4843-9BC2-73F51283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E93F5-AD30-4C84-ACE2-DC739429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3131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E07F5-45AA-49B0-8DA5-F887CCB85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FD465-0EDF-4039-9229-3FE8AD116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B7179-4B18-49CB-8D47-CB499C1CE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34C0C-72B7-401D-ABDF-9EE7ED7E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06EB4-F676-4868-AED1-47BD07CC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39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556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5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92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22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149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637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D5A627-DDE6-DD1A-FC79-2241EDFCF1F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494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200995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5C68E4-9DED-4AFF-A1BD-B90EDE72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B16E6-453D-4138-9C99-906709F52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76091-1931-40DD-ABE5-AC944B662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71D25-C374-4C0C-AE68-2A347F503CBC}" type="datetimeFigureOut">
              <a:rPr lang="en-GB" smtClean="0"/>
              <a:t>05/09/2024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247C6-00C3-41CF-8C50-29F7BD5FB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A5DC8-B09A-4D7B-8AAC-34786D66E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750F-AB60-437E-A3C2-D67BD4B2D69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00251A-6DCD-544D-2FC7-B482D76C932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494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416131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professional.ethics@sra.org.uk" TargetMode="External"/><Relationship Id="rId3" Type="http://schemas.openxmlformats.org/officeDocument/2006/relationships/hyperlink" Target="http://www.sra.org.uk/become-solicitor/qualified-lawyers/" TargetMode="External"/><Relationship Id="rId7" Type="http://schemas.openxmlformats.org/officeDocument/2006/relationships/hyperlink" Target="https://sqe.sra.org.uk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ra.org.uk/contact-use" TargetMode="External"/><Relationship Id="rId5" Type="http://schemas.openxmlformats.org/officeDocument/2006/relationships/hyperlink" Target="http://www.sra.org.uk/" TargetMode="External"/><Relationship Id="rId4" Type="http://schemas.openxmlformats.org/officeDocument/2006/relationships/hyperlink" Target="http://www.sra.org.uk/sqe-exemption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13" Type="http://schemas.openxmlformats.org/officeDocument/2006/relationships/image" Target="../media/image8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7.sv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1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11" Type="http://schemas.openxmlformats.org/officeDocument/2006/relationships/image" Target="../media/image6.png"/><Relationship Id="rId5" Type="http://schemas.openxmlformats.org/officeDocument/2006/relationships/image" Target="../media/image16.png"/><Relationship Id="rId15" Type="http://schemas.openxmlformats.org/officeDocument/2006/relationships/image" Target="../media/image20.png"/><Relationship Id="rId10" Type="http://schemas.openxmlformats.org/officeDocument/2006/relationships/image" Target="../media/image5.svg"/><Relationship Id="rId4" Type="http://schemas.openxmlformats.org/officeDocument/2006/relationships/image" Target="../media/image15.svg"/><Relationship Id="rId9" Type="http://schemas.openxmlformats.org/officeDocument/2006/relationships/image" Target="../media/image4.png"/><Relationship Id="rId1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ra.org.uk/sqe-exemption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1865" y="1622545"/>
            <a:ext cx="10780294" cy="1638013"/>
          </a:xfrm>
        </p:spPr>
        <p:txBody>
          <a:bodyPr/>
          <a:lstStyle/>
          <a:p>
            <a:pPr>
              <a:defRPr/>
            </a:pPr>
            <a:br>
              <a:rPr lang="en-GB" dirty="0">
                <a:ea typeface="ＭＳ Ｐゴシック" pitchFamily="34" charset="-128"/>
              </a:rPr>
            </a:br>
            <a:br>
              <a:rPr lang="en-GB" dirty="0">
                <a:ea typeface="ＭＳ Ｐゴシック" pitchFamily="34" charset="-128"/>
              </a:rPr>
            </a:br>
            <a:br>
              <a:rPr lang="en-GB" dirty="0">
                <a:ea typeface="ＭＳ Ｐゴシック" pitchFamily="34" charset="-128"/>
              </a:rPr>
            </a:br>
            <a:r>
              <a:rPr lang="en-GB" sz="4800" b="1" dirty="0">
                <a:latin typeface="+mn-lt"/>
                <a:ea typeface="ＭＳ Ｐゴシック" pitchFamily="34" charset="-128"/>
              </a:rPr>
              <a:t>Qualified lawyers: </a:t>
            </a:r>
            <a:br>
              <a:rPr lang="en-GB" sz="4800" b="1" dirty="0">
                <a:latin typeface="+mn-lt"/>
                <a:ea typeface="ＭＳ Ｐゴシック" pitchFamily="34" charset="-128"/>
              </a:rPr>
            </a:br>
            <a:r>
              <a:rPr lang="en-GB" sz="4800" b="1" dirty="0">
                <a:latin typeface="+mn-lt"/>
                <a:ea typeface="ＭＳ Ｐゴシック" pitchFamily="34" charset="-128"/>
              </a:rPr>
              <a:t>How to cross qualify as a solicitor </a:t>
            </a:r>
            <a:br>
              <a:rPr lang="en-GB" b="1" dirty="0">
                <a:latin typeface="+mn-lt"/>
                <a:ea typeface="ＭＳ Ｐゴシック" pitchFamily="34" charset="-128"/>
              </a:rPr>
            </a:br>
            <a:br>
              <a:rPr lang="en-GB" b="1" dirty="0">
                <a:latin typeface="+mn-lt"/>
                <a:ea typeface="ＭＳ Ｐゴシック" pitchFamily="34" charset="-128"/>
              </a:rPr>
            </a:br>
            <a:br>
              <a:rPr lang="en-GB" b="1" dirty="0">
                <a:ea typeface="ＭＳ Ｐゴシック" pitchFamily="34" charset="-128"/>
              </a:rPr>
            </a:br>
            <a:r>
              <a:rPr lang="en-GB" b="1" dirty="0">
                <a:latin typeface="+mn-lt"/>
                <a:ea typeface="ＭＳ Ｐゴシック" pitchFamily="34" charset="-128"/>
              </a:rPr>
              <a:t>            </a:t>
            </a:r>
            <a:endParaRPr lang="en-GB" sz="3600" b="1" dirty="0">
              <a:ea typeface="ＭＳ Ｐゴシック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6CA76C-2C6C-C616-9521-9BE3CFC0DAAC}"/>
              </a:ext>
            </a:extLst>
          </p:cNvPr>
          <p:cNvSpPr txBox="1"/>
          <p:nvPr/>
        </p:nvSpPr>
        <p:spPr>
          <a:xfrm>
            <a:off x="3047427" y="3962401"/>
            <a:ext cx="58891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+mn-lt"/>
                <a:ea typeface="ＭＳ Ｐゴシック" pitchFamily="34" charset="-128"/>
              </a:rPr>
              <a:t>September 2024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0160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34431" y="0"/>
            <a:ext cx="9974339" cy="1403351"/>
          </a:xfrm>
        </p:spPr>
        <p:txBody>
          <a:bodyPr/>
          <a:lstStyle/>
          <a:p>
            <a:r>
              <a:rPr lang="en-GB" sz="3800" dirty="0">
                <a:ea typeface="ＭＳ Ｐゴシック" pitchFamily="34" charset="-128"/>
              </a:rPr>
              <a:t>Practising under your home qualification</a:t>
            </a:r>
            <a:endParaRPr lang="en-US" sz="3800" dirty="0">
              <a:ea typeface="ＭＳ Ｐゴシック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34434" y="1604798"/>
            <a:ext cx="11523133" cy="4808034"/>
          </a:xfrm>
        </p:spPr>
        <p:txBody>
          <a:bodyPr/>
          <a:lstStyle/>
          <a:p>
            <a:pPr marL="457189" lvl="1" indent="-457189" defTabSz="121917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kern="1200" dirty="0">
                <a:solidFill>
                  <a:srgbClr val="212529"/>
                </a:solidFill>
                <a:cs typeface="+mn-cs"/>
              </a:rPr>
              <a:t>England and Wales is an open jurisdiction for legal practice</a:t>
            </a:r>
          </a:p>
          <a:p>
            <a:pPr marL="457189" lvl="1" indent="-457189" defTabSz="121917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kern="1200" dirty="0">
                <a:solidFill>
                  <a:srgbClr val="212529"/>
                </a:solidFill>
                <a:cs typeface="+mn-cs"/>
              </a:rPr>
              <a:t>You can practise as a lawyer under your existing home qualification, so long as not carrying on reserved activities</a:t>
            </a:r>
          </a:p>
          <a:p>
            <a:pPr marL="457189" lvl="1" indent="-457189" defTabSz="121917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kern="1200" dirty="0">
                <a:solidFill>
                  <a:srgbClr val="212529"/>
                </a:solidFill>
                <a:cs typeface="+mn-cs"/>
              </a:rPr>
              <a:t>Legal Services Act 2007 reserves some activities to solicitors and other qualified lawyers of England and Wales </a:t>
            </a:r>
          </a:p>
          <a:p>
            <a:pPr marL="457189" lvl="1" indent="-457189" defTabSz="121917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kern="1200" dirty="0">
                <a:solidFill>
                  <a:srgbClr val="212529"/>
                </a:solidFill>
                <a:cs typeface="+mn-cs"/>
              </a:rPr>
              <a:t>If you are a lawyer who wants to be a manager or owner of an authorised law firm, you can register with us as a registered foreign lawyer (RFL)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56203" y="108857"/>
            <a:ext cx="7383439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Registered foreign lawyers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56204" y="1554845"/>
            <a:ext cx="11338492" cy="5194298"/>
          </a:xfrm>
        </p:spPr>
        <p:txBody>
          <a:bodyPr/>
          <a:lstStyle/>
          <a:p>
            <a:pPr marL="0" lvl="1" indent="0" defTabSz="1219170">
              <a:spcAft>
                <a:spcPts val="1200"/>
              </a:spcAft>
              <a:buNone/>
            </a:pPr>
            <a:r>
              <a:rPr lang="en-GB" sz="2800" kern="1200" dirty="0">
                <a:solidFill>
                  <a:srgbClr val="212529"/>
                </a:solidFill>
                <a:cs typeface="+mn-cs"/>
              </a:rPr>
              <a:t>If you are an RFL, you can: </a:t>
            </a:r>
          </a:p>
          <a:p>
            <a:pPr marL="457189" lvl="1" indent="-457189" defTabSz="121917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kern="1200" dirty="0">
                <a:solidFill>
                  <a:srgbClr val="212529"/>
                </a:solidFill>
                <a:cs typeface="+mn-cs"/>
              </a:rPr>
              <a:t>practise the law of your home state, including legal work reserved to lawyers, provided you can do this within the rules of your current profession</a:t>
            </a:r>
          </a:p>
          <a:p>
            <a:pPr marL="457189" lvl="1" indent="-457189" defTabSz="121917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kern="1200" dirty="0">
                <a:solidFill>
                  <a:srgbClr val="212529"/>
                </a:solidFill>
                <a:cs typeface="+mn-cs"/>
              </a:rPr>
              <a:t>advise on English and Welsh law</a:t>
            </a:r>
          </a:p>
          <a:p>
            <a:pPr marL="457189" lvl="1" indent="-457189" defTabSz="121917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kern="1200" dirty="0">
                <a:solidFill>
                  <a:srgbClr val="212529"/>
                </a:solidFill>
                <a:cs typeface="+mn-cs"/>
              </a:rPr>
              <a:t>provide and supervise other unreserved legal services, including acting in first-tier immigration tribunal cases, and preparing documents for immigration tribunal proceedings</a:t>
            </a:r>
          </a:p>
          <a:p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3078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4" y="133678"/>
            <a:ext cx="9861284" cy="1143000"/>
          </a:xfrm>
        </p:spPr>
        <p:txBody>
          <a:bodyPr/>
          <a:lstStyle/>
          <a:p>
            <a:r>
              <a:rPr lang="en-GB" dirty="0"/>
              <a:t>More information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20E9B3-EA34-4370-BFC3-C1CB96E1E3B2}"/>
              </a:ext>
            </a:extLst>
          </p:cNvPr>
          <p:cNvSpPr txBox="1"/>
          <p:nvPr/>
        </p:nvSpPr>
        <p:spPr>
          <a:xfrm>
            <a:off x="304228" y="1614434"/>
            <a:ext cx="117674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B10035"/>
              </a:buClr>
              <a:buFont typeface="Arial" panose="020B0604020202020204" pitchFamily="34" charset="0"/>
              <a:buChar char="•"/>
            </a:pPr>
            <a:r>
              <a:rPr lang="en-GB" sz="2800" dirty="0"/>
              <a:t>SRA information for qualified lawyers: </a:t>
            </a:r>
            <a:r>
              <a:rPr lang="en-GB" sz="2800" u="sng" dirty="0">
                <a:solidFill>
                  <a:srgbClr val="B1003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sra.org.uk/qualified-lawyers</a:t>
            </a:r>
            <a:endParaRPr lang="en-GB" sz="2800" u="sng" dirty="0">
              <a:solidFill>
                <a:srgbClr val="B10035"/>
              </a:solidFill>
            </a:endParaRPr>
          </a:p>
          <a:p>
            <a:pPr marL="457200" indent="-457200">
              <a:buClr>
                <a:srgbClr val="B10035"/>
              </a:buClr>
              <a:buFont typeface="Arial" panose="020B0604020202020204" pitchFamily="34" charset="0"/>
              <a:buChar char="•"/>
            </a:pPr>
            <a:endParaRPr lang="en-GB" sz="2800" u="sng" dirty="0">
              <a:solidFill>
                <a:srgbClr val="B10035"/>
              </a:solidFill>
            </a:endParaRPr>
          </a:p>
          <a:p>
            <a:pPr marL="457200" indent="-457200">
              <a:buClr>
                <a:srgbClr val="B10035"/>
              </a:buClr>
              <a:buFont typeface="Arial" panose="020B0604020202020204" pitchFamily="34" charset="0"/>
              <a:buChar char="•"/>
            </a:pPr>
            <a:r>
              <a:rPr lang="en-GB" sz="2800" dirty="0"/>
              <a:t>SQE assessment exemptions: </a:t>
            </a:r>
            <a:r>
              <a:rPr lang="en-GB" sz="2800" u="sng" dirty="0">
                <a:solidFill>
                  <a:srgbClr val="B1003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sra.org.uk/sqe-exemptions</a:t>
            </a:r>
            <a:r>
              <a:rPr lang="en-GB" sz="2800" u="sng" dirty="0">
                <a:solidFill>
                  <a:srgbClr val="B10035"/>
                </a:solidFill>
              </a:rPr>
              <a:t>  </a:t>
            </a:r>
          </a:p>
          <a:p>
            <a:pPr marL="457200" indent="-457200">
              <a:buClr>
                <a:srgbClr val="B10035"/>
              </a:buClr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Clr>
                <a:srgbClr val="B10035"/>
              </a:buClr>
              <a:buFont typeface="Arial" panose="020B0604020202020204" pitchFamily="34" charset="0"/>
              <a:buChar char="•"/>
            </a:pPr>
            <a:r>
              <a:rPr lang="en-GB" sz="2800" dirty="0"/>
              <a:t>Queries about becoming a solicitor, the SQE route, including exemptions, and registering as an RFL: </a:t>
            </a:r>
            <a:r>
              <a:rPr lang="en-GB" sz="2800" u="sng" dirty="0">
                <a:solidFill>
                  <a:srgbClr val="B1003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</a:t>
            </a:r>
            <a:r>
              <a:rPr lang="en-GB" sz="2800" u="sng" dirty="0">
                <a:solidFill>
                  <a:srgbClr val="B1003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contact-us</a:t>
            </a:r>
            <a:r>
              <a:rPr lang="en-GB" sz="2800" u="sng" dirty="0">
                <a:solidFill>
                  <a:srgbClr val="B10035"/>
                </a:solidFill>
              </a:rPr>
              <a:t> </a:t>
            </a:r>
          </a:p>
          <a:p>
            <a:pPr marL="457200" indent="-457200">
              <a:buClr>
                <a:srgbClr val="B10035"/>
              </a:buClr>
              <a:buFont typeface="Arial" panose="020B0604020202020204" pitchFamily="34" charset="0"/>
              <a:buChar char="•"/>
            </a:pPr>
            <a:endParaRPr lang="en-GB" sz="2800" u="sng" dirty="0">
              <a:solidFill>
                <a:srgbClr val="B10035"/>
              </a:solidFill>
            </a:endParaRPr>
          </a:p>
          <a:p>
            <a:pPr marL="457200" indent="-457200">
              <a:buClr>
                <a:srgbClr val="B10035"/>
              </a:buClr>
              <a:buFont typeface="Arial" panose="020B0604020202020204" pitchFamily="34" charset="0"/>
              <a:buChar char="•"/>
            </a:pPr>
            <a:r>
              <a:rPr lang="en-GB" sz="2800" dirty="0"/>
              <a:t>SQE assessments information, including dates and venues: </a:t>
            </a:r>
            <a:r>
              <a:rPr lang="en-GB" sz="2800" u="sng" dirty="0">
                <a:solidFill>
                  <a:srgbClr val="B1003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sqe.sra.org.uk</a:t>
            </a:r>
            <a:r>
              <a:rPr lang="en-GB" sz="2800" u="sng" dirty="0">
                <a:solidFill>
                  <a:srgbClr val="B10035"/>
                </a:solidFill>
              </a:rPr>
              <a:t> </a:t>
            </a:r>
          </a:p>
          <a:p>
            <a:pPr marL="457200" indent="-457200" algn="l">
              <a:buClr>
                <a:srgbClr val="B10035"/>
              </a:buClr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Clr>
                <a:srgbClr val="B10035"/>
              </a:buClr>
              <a:buFont typeface="Arial" panose="020B0604020202020204" pitchFamily="34" charset="0"/>
              <a:buChar char="•"/>
            </a:pPr>
            <a:r>
              <a:rPr lang="en-GB" sz="2800" dirty="0"/>
              <a:t>Queries about RFL activities/duties: </a:t>
            </a:r>
            <a:r>
              <a:rPr lang="en-GB" sz="2800" dirty="0">
                <a:solidFill>
                  <a:srgbClr val="B1003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professional.ethics@sra.org.uk</a:t>
            </a:r>
            <a:endParaRPr lang="en-GB" sz="2800" dirty="0">
              <a:solidFill>
                <a:srgbClr val="B100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41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5007D-0C01-421E-BA1E-9F6ECC9DC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52" y="43543"/>
            <a:ext cx="8251848" cy="1143000"/>
          </a:xfrm>
        </p:spPr>
        <p:txBody>
          <a:bodyPr/>
          <a:lstStyle/>
          <a:p>
            <a:r>
              <a:rPr lang="en-GB" dirty="0"/>
              <a:t>How to become a solicitor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4C346-FDA9-48C7-BD4A-47A92A93D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52" y="1513108"/>
            <a:ext cx="11813195" cy="4951377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600" dirty="0">
                <a:effectLst/>
                <a:ea typeface="Times New Roman" panose="02020603050405020304" pitchFamily="18" charset="0"/>
              </a:rPr>
              <a:t>A qualified lawyer is someone who holds a professional legal qualification which confers rights to practise in England and Wales or in another jurisdiction.</a:t>
            </a:r>
            <a:endParaRPr lang="en-GB" sz="2600" dirty="0"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12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600" dirty="0">
                <a:effectLst/>
                <a:ea typeface="Times New Roman" panose="02020603050405020304" pitchFamily="18" charset="0"/>
              </a:rPr>
              <a:t>To become a solicitor, qualified </a:t>
            </a:r>
            <a:r>
              <a:rPr lang="en-GB" sz="2600" dirty="0">
                <a:ea typeface="Times New Roman" panose="02020603050405020304" pitchFamily="18" charset="0"/>
              </a:rPr>
              <a:t>l</a:t>
            </a:r>
            <a:r>
              <a:rPr lang="en-GB" sz="2600" dirty="0">
                <a:effectLst/>
                <a:ea typeface="Times New Roman" panose="02020603050405020304" pitchFamily="18" charset="0"/>
              </a:rPr>
              <a:t>awyers need to:</a:t>
            </a:r>
          </a:p>
          <a:p>
            <a:pPr marL="457189" lvl="1" indent="-457189" defTabSz="121917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212529"/>
                </a:solidFill>
              </a:rPr>
              <a:t>have a degree (does not need to be in law) or an equivalent qualification and/or experience</a:t>
            </a:r>
          </a:p>
          <a:p>
            <a:pPr marL="457189" lvl="1" indent="-457189" defTabSz="121917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212529"/>
                </a:solidFill>
              </a:rPr>
              <a:t>pass the SQE1 and SQE2 assessments, unless granted an exemption – for </a:t>
            </a:r>
            <a:r>
              <a:rPr lang="en-GB" sz="2600" dirty="0">
                <a:solidFill>
                  <a:schemeClr val="tx1"/>
                </a:solidFill>
                <a:ea typeface="ＭＳ Ｐゴシック" pitchFamily="34" charset="-128"/>
              </a:rPr>
              <a:t>SQE2 exemptions, will also need to demonstrate proficiency in English or Welsh </a:t>
            </a:r>
          </a:p>
          <a:p>
            <a:pPr marL="457189" lvl="1" indent="-457189" defTabSz="121917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212529"/>
                </a:solidFill>
              </a:rPr>
              <a:t>meet our suitability requirements</a:t>
            </a:r>
          </a:p>
          <a:p>
            <a:pPr marL="609585" lvl="1" indent="0">
              <a:spcAft>
                <a:spcPts val="0"/>
              </a:spcAft>
              <a:buNone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lang="en-GB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GB" sz="2200" dirty="0">
              <a:latin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GB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67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194" y="0"/>
            <a:ext cx="6586491" cy="1316764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What is the SQE?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1886" y="1730830"/>
            <a:ext cx="11800114" cy="5127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lvl="1" indent="-457189" defTabSz="1219170" fontAlgn="base">
              <a:lnSpc>
                <a:spcPct val="90000"/>
              </a:lnSpc>
              <a:spcAft>
                <a:spcPts val="12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12529"/>
                </a:solidFill>
                <a:ea typeface="ＭＳ Ｐゴシック" charset="0"/>
              </a:rPr>
              <a:t>A single, robust examination for all aspiring solicitors</a:t>
            </a:r>
          </a:p>
          <a:p>
            <a:pPr marL="457189" lvl="1" indent="-457189" defTabSz="1219170" fontAlgn="base">
              <a:lnSpc>
                <a:spcPct val="90000"/>
              </a:lnSpc>
              <a:spcAft>
                <a:spcPts val="12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212529"/>
              </a:solidFill>
              <a:ea typeface="ＭＳ Ｐゴシック" charset="0"/>
            </a:endParaRPr>
          </a:p>
          <a:p>
            <a:pPr marL="457189" lvl="1" indent="-457189" defTabSz="1219170" fontAlgn="base">
              <a:lnSpc>
                <a:spcPct val="90000"/>
              </a:lnSpc>
              <a:spcAft>
                <a:spcPts val="12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12529"/>
                </a:solidFill>
                <a:ea typeface="ＭＳ Ｐゴシック" charset="0"/>
              </a:rPr>
              <a:t>Consists of two parts: </a:t>
            </a:r>
          </a:p>
          <a:p>
            <a:pPr marL="990575" lvl="1" indent="-380990" defTabSz="121917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 typeface="Courier New" panose="02070309020205020404" pitchFamily="49" charset="0"/>
              <a:buChar char="–"/>
            </a:pPr>
            <a:r>
              <a:rPr lang="en-US" sz="2400" dirty="0">
                <a:ea typeface="ＭＳ Ｐゴシック" pitchFamily="34" charset="-128"/>
              </a:rPr>
              <a:t>SQE1 assesses functioning legal knowledge</a:t>
            </a:r>
          </a:p>
          <a:p>
            <a:pPr marL="990575" lvl="1" indent="-380990" defTabSz="121917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 typeface="Courier New" panose="02070309020205020404" pitchFamily="49" charset="0"/>
              <a:buChar char="–"/>
            </a:pPr>
            <a:r>
              <a:rPr lang="en-US" sz="2400" dirty="0">
                <a:ea typeface="ＭＳ Ｐゴシック" pitchFamily="34" charset="-128"/>
              </a:rPr>
              <a:t>SQE2 assesses practical legal skills </a:t>
            </a: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189" lvl="1" indent="-457189" defTabSz="1219170" fontAlgn="base">
              <a:lnSpc>
                <a:spcPct val="90000"/>
              </a:lnSpc>
              <a:spcAft>
                <a:spcPts val="12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12529"/>
                </a:solidFill>
                <a:ea typeface="ＭＳ Ｐゴシック" charset="0"/>
              </a:rPr>
              <a:t>All candidates must meet the same high standards in a consistent way</a:t>
            </a:r>
          </a:p>
          <a:p>
            <a:pPr marL="457189" lvl="1" indent="-457189" defTabSz="1219170" fontAlgn="base">
              <a:lnSpc>
                <a:spcPct val="90000"/>
              </a:lnSpc>
              <a:spcAft>
                <a:spcPts val="12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212529"/>
              </a:solidFill>
              <a:ea typeface="ＭＳ Ｐゴシック" charset="0"/>
            </a:endParaRPr>
          </a:p>
          <a:p>
            <a:pPr marL="457189" lvl="1" indent="-457189" defTabSz="1219170" fontAlgn="base">
              <a:lnSpc>
                <a:spcPct val="90000"/>
              </a:lnSpc>
              <a:spcAft>
                <a:spcPts val="12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12529"/>
                </a:solidFill>
                <a:ea typeface="ＭＳ Ｐゴシック" charset="0"/>
              </a:rPr>
              <a:t>Candidates can choose how to prepare for the assessments</a:t>
            </a:r>
            <a:endParaRPr lang="en-US" sz="28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751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59" y="198827"/>
            <a:ext cx="6527800" cy="1143000"/>
          </a:xfrm>
        </p:spPr>
        <p:txBody>
          <a:bodyPr/>
          <a:lstStyle/>
          <a:p>
            <a:r>
              <a:rPr lang="en-GB" dirty="0"/>
              <a:t>SQE1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EF8F29-F03A-4343-BA0A-AF1648C7927A}"/>
              </a:ext>
            </a:extLst>
          </p:cNvPr>
          <p:cNvSpPr txBox="1"/>
          <p:nvPr/>
        </p:nvSpPr>
        <p:spPr>
          <a:xfrm>
            <a:off x="564316" y="3952494"/>
            <a:ext cx="2769123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180-question examinations - 10 hours in total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45565E-0DCF-41FE-8807-CFF4B11F674D}"/>
              </a:ext>
            </a:extLst>
          </p:cNvPr>
          <p:cNvSpPr txBox="1"/>
          <p:nvPr/>
        </p:nvSpPr>
        <p:spPr>
          <a:xfrm>
            <a:off x="2223197" y="193872"/>
            <a:ext cx="6160636" cy="1107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Functioning legal </a:t>
            </a: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</a:t>
            </a: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nowledge </a:t>
            </a: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</a:t>
            </a: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ssessment</a:t>
            </a:r>
            <a:endParaRPr lang="en-GB" sz="3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0006E0-BFA0-4677-B694-CD4E334EAE0D}"/>
              </a:ext>
            </a:extLst>
          </p:cNvPr>
          <p:cNvSpPr txBox="1"/>
          <p:nvPr/>
        </p:nvSpPr>
        <p:spPr>
          <a:xfrm>
            <a:off x="4160883" y="3952494"/>
            <a:ext cx="3315878" cy="2004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FLK - test ability to identify legal principles and apply them to client problems </a:t>
            </a:r>
            <a:b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 transactions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C08D2D7-404B-4FFB-B21E-FED11BB1F601}"/>
              </a:ext>
            </a:extLst>
          </p:cNvPr>
          <p:cNvCxnSpPr/>
          <p:nvPr/>
        </p:nvCxnSpPr>
        <p:spPr bwMode="auto">
          <a:xfrm>
            <a:off x="7825552" y="2453137"/>
            <a:ext cx="0" cy="1178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660821B-7EBC-438D-87A1-E812360A21CC}"/>
              </a:ext>
            </a:extLst>
          </p:cNvPr>
          <p:cNvCxnSpPr/>
          <p:nvPr/>
        </p:nvCxnSpPr>
        <p:spPr bwMode="auto">
          <a:xfrm>
            <a:off x="3528501" y="2471205"/>
            <a:ext cx="0" cy="1178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64AB44B-E5E5-4FED-81D5-FFF9A39C7F46}"/>
              </a:ext>
            </a:extLst>
          </p:cNvPr>
          <p:cNvSpPr txBox="1"/>
          <p:nvPr/>
        </p:nvSpPr>
        <p:spPr>
          <a:xfrm>
            <a:off x="8223836" y="3952494"/>
            <a:ext cx="2882245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Unflagged ethics questions throughout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81FCF41-ACBD-4AC9-8362-64B3B55236F1}"/>
              </a:ext>
            </a:extLst>
          </p:cNvPr>
          <p:cNvGrpSpPr/>
          <p:nvPr/>
        </p:nvGrpSpPr>
        <p:grpSpPr>
          <a:xfrm>
            <a:off x="8921026" y="2300666"/>
            <a:ext cx="1487863" cy="1605081"/>
            <a:chOff x="9642869" y="2196316"/>
            <a:chExt cx="1487863" cy="1605081"/>
          </a:xfrm>
        </p:grpSpPr>
        <p:pic>
          <p:nvPicPr>
            <p:cNvPr id="68" name="Graphic 67" descr="Heart">
              <a:extLst>
                <a:ext uri="{FF2B5EF4-FFF2-40B4-BE49-F238E27FC236}">
                  <a16:creationId xmlns:a16="http://schemas.microsoft.com/office/drawing/2014/main" id="{F252D60E-BDF9-460D-AA84-E7BE34273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69" name="Graphic 68" descr="Seesaw">
              <a:extLst>
                <a:ext uri="{FF2B5EF4-FFF2-40B4-BE49-F238E27FC236}">
                  <a16:creationId xmlns:a16="http://schemas.microsoft.com/office/drawing/2014/main" id="{9B150F23-8FDD-41F3-935F-191686EA5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70" name="Graphic 69" descr="Head with gears">
              <a:extLst>
                <a:ext uri="{FF2B5EF4-FFF2-40B4-BE49-F238E27FC236}">
                  <a16:creationId xmlns:a16="http://schemas.microsoft.com/office/drawing/2014/main" id="{B605C968-DDA0-4D8B-BB2F-9E532ED03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pic>
        <p:nvPicPr>
          <p:cNvPr id="74" name="Graphic 73" descr="Universal access">
            <a:extLst>
              <a:ext uri="{FF2B5EF4-FFF2-40B4-BE49-F238E27FC236}">
                <a16:creationId xmlns:a16="http://schemas.microsoft.com/office/drawing/2014/main" id="{3B4A969C-5761-4003-BEE7-0AF4B4626A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28511" y="2359275"/>
            <a:ext cx="1487863" cy="1487863"/>
          </a:xfrm>
          <a:prstGeom prst="rect">
            <a:avLst/>
          </a:prstGeom>
        </p:spPr>
      </p:pic>
      <p:pic>
        <p:nvPicPr>
          <p:cNvPr id="76" name="Graphic 75" descr="Laptop">
            <a:extLst>
              <a:ext uri="{FF2B5EF4-FFF2-40B4-BE49-F238E27FC236}">
                <a16:creationId xmlns:a16="http://schemas.microsoft.com/office/drawing/2014/main" id="{E04244D4-75A0-45B2-9169-A86ED572E1C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85918" y="2360166"/>
            <a:ext cx="1409902" cy="14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72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09533-80AC-4EFD-A5D4-05B5D106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26" y="464635"/>
            <a:ext cx="6527800" cy="1143000"/>
          </a:xfrm>
        </p:spPr>
        <p:txBody>
          <a:bodyPr/>
          <a:lstStyle/>
          <a:p>
            <a:r>
              <a:rPr lang="en-GB" dirty="0"/>
              <a:t>SQE2</a:t>
            </a:r>
            <a:br>
              <a:rPr lang="en-GB" dirty="0"/>
            </a:b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E6630-E567-4A11-987B-190E011CB8D0}"/>
              </a:ext>
            </a:extLst>
          </p:cNvPr>
          <p:cNvSpPr txBox="1"/>
          <p:nvPr/>
        </p:nvSpPr>
        <p:spPr>
          <a:xfrm>
            <a:off x="2335416" y="149882"/>
            <a:ext cx="5915956" cy="1107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Practical</a:t>
            </a:r>
            <a:r>
              <a:rPr lang="en-GB" sz="3200" b="1" dirty="0">
                <a:solidFill>
                  <a:srgbClr val="B1003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</a:t>
            </a: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egal </a:t>
            </a: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</a:t>
            </a: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kills </a:t>
            </a: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</a:t>
            </a: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ssessment</a:t>
            </a:r>
            <a:endParaRPr lang="en-GB" sz="3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7E81A99-82AB-4650-BDA3-7032D7CEE0B0}"/>
              </a:ext>
            </a:extLst>
          </p:cNvPr>
          <p:cNvGrpSpPr/>
          <p:nvPr/>
        </p:nvGrpSpPr>
        <p:grpSpPr>
          <a:xfrm>
            <a:off x="3149093" y="3824459"/>
            <a:ext cx="8492717" cy="1616596"/>
            <a:chOff x="3149093" y="3861035"/>
            <a:chExt cx="8492717" cy="161659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1CAE2C6-9FE9-4069-AF91-66FD40707824}"/>
                </a:ext>
              </a:extLst>
            </p:cNvPr>
            <p:cNvSpPr txBox="1"/>
            <p:nvPr/>
          </p:nvSpPr>
          <p:spPr>
            <a:xfrm>
              <a:off x="3149093" y="3861035"/>
              <a:ext cx="2605784" cy="16165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Simulating tasks carried out by </a:t>
              </a:r>
              <a:b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 solicitor in practice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8E2B2C-19FA-47D8-A251-9331FDD458EA}"/>
                </a:ext>
              </a:extLst>
            </p:cNvPr>
            <p:cNvSpPr txBox="1"/>
            <p:nvPr/>
          </p:nvSpPr>
          <p:spPr>
            <a:xfrm>
              <a:off x="5961462" y="3861035"/>
              <a:ext cx="2745839" cy="16165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Tests practical legal skills and functioning legal knowledge equally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44FC5E8-EDC3-41BC-8317-002EBDEE101C}"/>
                </a:ext>
              </a:extLst>
            </p:cNvPr>
            <p:cNvSpPr txBox="1"/>
            <p:nvPr/>
          </p:nvSpPr>
          <p:spPr>
            <a:xfrm>
              <a:off x="8759565" y="3861035"/>
              <a:ext cx="2882245" cy="12287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80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Unflagged ethics questions throughout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A272A49-C073-4B9E-AEE5-9885BDAF6E31}"/>
              </a:ext>
            </a:extLst>
          </p:cNvPr>
          <p:cNvSpPr txBox="1"/>
          <p:nvPr/>
        </p:nvSpPr>
        <p:spPr>
          <a:xfrm>
            <a:off x="296726" y="3899878"/>
            <a:ext cx="2309566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16 written and oral tests - 14 hours in total</a:t>
            </a:r>
          </a:p>
        </p:txBody>
      </p:sp>
      <p:pic>
        <p:nvPicPr>
          <p:cNvPr id="38" name="Graphic 37" descr="Head with gears">
            <a:extLst>
              <a:ext uri="{FF2B5EF4-FFF2-40B4-BE49-F238E27FC236}">
                <a16:creationId xmlns:a16="http://schemas.microsoft.com/office/drawing/2014/main" id="{32C71013-5924-43A0-A104-A6CC012B3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91366" y="2321501"/>
            <a:ext cx="1124330" cy="1124330"/>
          </a:xfrm>
          <a:prstGeom prst="rect">
            <a:avLst/>
          </a:prstGeom>
        </p:spPr>
      </p:pic>
      <p:pic>
        <p:nvPicPr>
          <p:cNvPr id="42" name="Graphic 41" descr="Speech">
            <a:extLst>
              <a:ext uri="{FF2B5EF4-FFF2-40B4-BE49-F238E27FC236}">
                <a16:creationId xmlns:a16="http://schemas.microsoft.com/office/drawing/2014/main" id="{8676216E-4CAB-421B-830B-3F48EB91EE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2714" y="2604102"/>
            <a:ext cx="952850" cy="952850"/>
          </a:xfrm>
          <a:prstGeom prst="rect">
            <a:avLst/>
          </a:prstGeom>
        </p:spPr>
      </p:pic>
      <p:pic>
        <p:nvPicPr>
          <p:cNvPr id="43" name="Graphic 42" descr="Clipboard">
            <a:extLst>
              <a:ext uri="{FF2B5EF4-FFF2-40B4-BE49-F238E27FC236}">
                <a16:creationId xmlns:a16="http://schemas.microsoft.com/office/drawing/2014/main" id="{2D29D5F6-731F-4073-8A63-6AFC4E27EB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1935" y="2456477"/>
            <a:ext cx="1003289" cy="1003289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A3792FD8-1F2D-41BF-9EAD-302541EE79BB}"/>
              </a:ext>
            </a:extLst>
          </p:cNvPr>
          <p:cNvGrpSpPr/>
          <p:nvPr/>
        </p:nvGrpSpPr>
        <p:grpSpPr>
          <a:xfrm>
            <a:off x="9642869" y="2196316"/>
            <a:ext cx="1487863" cy="1605081"/>
            <a:chOff x="9642869" y="2196316"/>
            <a:chExt cx="1487863" cy="1605081"/>
          </a:xfrm>
        </p:grpSpPr>
        <p:pic>
          <p:nvPicPr>
            <p:cNvPr id="39" name="Graphic 38" descr="Heart">
              <a:extLst>
                <a:ext uri="{FF2B5EF4-FFF2-40B4-BE49-F238E27FC236}">
                  <a16:creationId xmlns:a16="http://schemas.microsoft.com/office/drawing/2014/main" id="{DC1D453A-1418-44A9-8582-DECF11BAD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37" name="Graphic 36" descr="Seesaw">
              <a:extLst>
                <a:ext uri="{FF2B5EF4-FFF2-40B4-BE49-F238E27FC236}">
                  <a16:creationId xmlns:a16="http://schemas.microsoft.com/office/drawing/2014/main" id="{28B38457-484D-461A-B691-DA7326750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48" name="Graphic 47" descr="Head with gears">
              <a:extLst>
                <a:ext uri="{FF2B5EF4-FFF2-40B4-BE49-F238E27FC236}">
                  <a16:creationId xmlns:a16="http://schemas.microsoft.com/office/drawing/2014/main" id="{16BDD24F-4B4F-44BB-8196-BF5CA7ADC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47517A7-DF91-4F6A-B3DF-875510C63D35}"/>
              </a:ext>
            </a:extLst>
          </p:cNvPr>
          <p:cNvCxnSpPr>
            <a:cxnSpLocks/>
          </p:cNvCxnSpPr>
          <p:nvPr/>
        </p:nvCxnSpPr>
        <p:spPr bwMode="auto">
          <a:xfrm>
            <a:off x="8829282" y="2920192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653DC46-CF6E-447C-B264-46AE597D527F}"/>
              </a:ext>
            </a:extLst>
          </p:cNvPr>
          <p:cNvCxnSpPr>
            <a:cxnSpLocks/>
          </p:cNvCxnSpPr>
          <p:nvPr/>
        </p:nvCxnSpPr>
        <p:spPr bwMode="auto">
          <a:xfrm>
            <a:off x="5981598" y="2920192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29D684F-81D9-4DE6-9DC7-AE1AB89AF9A5}"/>
              </a:ext>
            </a:extLst>
          </p:cNvPr>
          <p:cNvCxnSpPr>
            <a:cxnSpLocks/>
          </p:cNvCxnSpPr>
          <p:nvPr/>
        </p:nvCxnSpPr>
        <p:spPr bwMode="auto">
          <a:xfrm>
            <a:off x="2946642" y="2920193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4" name="Graphic 63" descr="Desk">
            <a:extLst>
              <a:ext uri="{FF2B5EF4-FFF2-40B4-BE49-F238E27FC236}">
                <a16:creationId xmlns:a16="http://schemas.microsoft.com/office/drawing/2014/main" id="{6CC2C614-4441-4096-B0F7-5AC727D65B1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915446" y="2413625"/>
            <a:ext cx="1252566" cy="1252566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346769E6-2EBE-4DF2-9ADA-4B3FDF63A7E5}"/>
              </a:ext>
            </a:extLst>
          </p:cNvPr>
          <p:cNvSpPr txBox="1"/>
          <p:nvPr/>
        </p:nvSpPr>
        <p:spPr>
          <a:xfrm>
            <a:off x="1260469" y="2855242"/>
            <a:ext cx="275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37680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340AE-A6CE-4155-AA5B-6D91631EF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47" y="51911"/>
            <a:ext cx="8234666" cy="1143000"/>
          </a:xfrm>
        </p:spPr>
        <p:txBody>
          <a:bodyPr/>
          <a:lstStyle/>
          <a:p>
            <a:r>
              <a:rPr lang="en-GB" dirty="0"/>
              <a:t>SQE exemptions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6E144-5756-43BC-B49E-A2223160A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02000"/>
            <a:ext cx="11764617" cy="355600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rial" panose="020B0604020202020204" pitchFamily="34" charset="0"/>
              </a:rPr>
              <a:t>		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</a:rPr>
              <a:t>		</a:t>
            </a:r>
            <a:r>
              <a:rPr lang="en-GB" sz="2200" dirty="0">
                <a:latin typeface="Arial" panose="020B0604020202020204" pitchFamily="34" charset="0"/>
              </a:rPr>
              <a:t>	</a:t>
            </a:r>
            <a:r>
              <a:rPr lang="en-GB" dirty="0">
                <a:latin typeface="Arial" panose="020B0604020202020204" pitchFamily="34" charset="0"/>
              </a:rPr>
              <a:t>	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lang="en-GB" sz="3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GB" sz="3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3200" dirty="0">
                <a:latin typeface="Arial" panose="020B0604020202020204" pitchFamily="34" charset="0"/>
                <a:ea typeface="Calibri" panose="020F0502020204030204" pitchFamily="34" charset="0"/>
              </a:rPr>
              <a:t>		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3200" dirty="0">
                <a:latin typeface="Arial" panose="020B0604020202020204" pitchFamily="34" charset="0"/>
                <a:ea typeface="Calibri" panose="020F0502020204030204" pitchFamily="34" charset="0"/>
              </a:rPr>
              <a:t>		</a:t>
            </a:r>
            <a:endParaRPr lang="en-GB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GB" sz="3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C6D646-13D2-34F6-A21A-356F0D6CDC14}"/>
              </a:ext>
            </a:extLst>
          </p:cNvPr>
          <p:cNvSpPr txBox="1"/>
          <p:nvPr/>
        </p:nvSpPr>
        <p:spPr>
          <a:xfrm>
            <a:off x="154078" y="1581850"/>
            <a:ext cx="1145645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lvl="1" indent="-457189" defTabSz="1219170" fontAlgn="base">
              <a:spcAft>
                <a:spcPts val="12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212529"/>
                </a:solidFill>
                <a:ea typeface="ＭＳ Ｐゴシック" charset="0"/>
              </a:rPr>
              <a:t>Qualified lawyers are eligible to apply for exemptions from the SQE assessments</a:t>
            </a:r>
          </a:p>
          <a:p>
            <a:pPr marL="457189" lvl="1" indent="-457189" defTabSz="1219170" fontAlgn="base">
              <a:spcAft>
                <a:spcPts val="12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212529"/>
              </a:solidFill>
              <a:ea typeface="ＭＳ Ｐゴシック" charset="0"/>
            </a:endParaRPr>
          </a:p>
          <a:p>
            <a:pPr marL="457189" lvl="1" indent="-457189" defTabSz="1219170" fontAlgn="base">
              <a:spcAft>
                <a:spcPts val="12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212529"/>
                </a:solidFill>
                <a:ea typeface="ＭＳ Ｐゴシック" charset="0"/>
              </a:rPr>
              <a:t>They must demonstrate that they meet the same standards that are assessed in the SQE assessment they wish to be exempted from</a:t>
            </a:r>
          </a:p>
          <a:p>
            <a:pPr marL="457189" lvl="1" indent="-457189" defTabSz="1219170" fontAlgn="base">
              <a:spcAft>
                <a:spcPts val="12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212529"/>
              </a:solidFill>
              <a:ea typeface="ＭＳ Ｐゴシック" charset="0"/>
            </a:endParaRPr>
          </a:p>
          <a:p>
            <a:pPr marL="457189" lvl="1" indent="-457189" defTabSz="1219170" fontAlgn="base">
              <a:spcAft>
                <a:spcPts val="12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212529"/>
                </a:solidFill>
                <a:ea typeface="ＭＳ Ｐゴシック" charset="0"/>
              </a:rPr>
              <a:t>We cannot grant an exemption from an assessment that someone has failed. They would have to must retake it and pass to be eligible to qualify as a solicitor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7894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340AE-A6CE-4155-AA5B-6D91631EF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46" y="0"/>
            <a:ext cx="9582453" cy="1143000"/>
          </a:xfrm>
        </p:spPr>
        <p:txBody>
          <a:bodyPr/>
          <a:lstStyle/>
          <a:p>
            <a:r>
              <a:rPr lang="en-GB" dirty="0"/>
              <a:t>SQE2 exemptions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2EEEEB-56EE-6990-08FC-0773A0F0DF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012" y="1554688"/>
            <a:ext cx="5528605" cy="4425007"/>
          </a:xfrm>
          <a:prstGeom prst="rect">
            <a:avLst/>
          </a:prstGeom>
          <a:ln>
            <a:solidFill>
              <a:srgbClr val="B10035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B3392DE-4C7C-9FFB-06E1-3C0A34156B91}"/>
              </a:ext>
            </a:extLst>
          </p:cNvPr>
          <p:cNvSpPr txBox="1"/>
          <p:nvPr/>
        </p:nvSpPr>
        <p:spPr>
          <a:xfrm>
            <a:off x="567394" y="2089808"/>
            <a:ext cx="577461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Aft>
                <a:spcPts val="1200"/>
              </a:spcAft>
              <a:buClr>
                <a:srgbClr val="9E1B34"/>
              </a:buClr>
            </a:pPr>
            <a:r>
              <a:rPr lang="en-GB" sz="3200" dirty="0">
                <a:solidFill>
                  <a:srgbClr val="262626"/>
                </a:solidFill>
              </a:rPr>
              <a:t>Use our </a:t>
            </a:r>
            <a:r>
              <a:rPr lang="en-GB" sz="3200">
                <a:solidFill>
                  <a:srgbClr val="262626"/>
                </a:solidFill>
              </a:rPr>
              <a:t>SQE2 exemption </a:t>
            </a:r>
            <a:r>
              <a:rPr lang="en-GB" sz="3200" dirty="0">
                <a:solidFill>
                  <a:srgbClr val="262626"/>
                </a:solidFill>
              </a:rPr>
              <a:t>finder to see what evidence you need to provide for your specific qualification</a:t>
            </a:r>
          </a:p>
          <a:p>
            <a:pPr defTabSz="1219170" fontAlgn="base">
              <a:spcAft>
                <a:spcPts val="1200"/>
              </a:spcAft>
              <a:buClr>
                <a:srgbClr val="9E1B34"/>
              </a:buClr>
            </a:pPr>
            <a:endParaRPr lang="en-GB" sz="3200" dirty="0">
              <a:solidFill>
                <a:srgbClr val="262626"/>
              </a:solidFill>
            </a:endParaRPr>
          </a:p>
          <a:p>
            <a:pPr defTabSz="1219170" fontAlgn="base">
              <a:spcAft>
                <a:spcPts val="1200"/>
              </a:spcAft>
              <a:buClr>
                <a:srgbClr val="9E1B34"/>
              </a:buClr>
            </a:pPr>
            <a:r>
              <a:rPr lang="en-GB" sz="32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sra.org.uk/sqe-exemptions</a:t>
            </a:r>
            <a:r>
              <a:rPr lang="en-GB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6027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831" y="53009"/>
            <a:ext cx="8449435" cy="114300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Applying for SQE2 exemptions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832" y="1711055"/>
            <a:ext cx="11578306" cy="44009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sz="2800" b="1" dirty="0">
                <a:solidFill>
                  <a:schemeClr val="tx1"/>
                </a:solidFill>
                <a:ea typeface="ＭＳ Ｐゴシック" pitchFamily="34" charset="-128"/>
              </a:rPr>
              <a:t>SQE2 exemptions</a:t>
            </a:r>
          </a:p>
          <a:p>
            <a:pPr marL="0" indent="0" eaLnBrk="1" hangingPunct="1">
              <a:buNone/>
            </a:pPr>
            <a:endParaRPr lang="en-GB" sz="2800" dirty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GB" sz="2800" dirty="0">
                <a:solidFill>
                  <a:srgbClr val="212529"/>
                </a:solidFill>
                <a:ea typeface="ＭＳ Ｐゴシック" charset="0"/>
              </a:rPr>
              <a:t>Step by step guidance for making an application is on our website</a:t>
            </a:r>
          </a:p>
          <a:p>
            <a:pPr marL="0" indent="0">
              <a:buNone/>
            </a:pPr>
            <a:endParaRPr lang="en-GB" sz="2800" dirty="0">
              <a:solidFill>
                <a:srgbClr val="212529"/>
              </a:solidFill>
              <a:ea typeface="ＭＳ Ｐゴシック" charset="0"/>
            </a:endParaRPr>
          </a:p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Make sure you have added your jurisdiction in your mySRA profile</a:t>
            </a:r>
          </a:p>
          <a:p>
            <a:endParaRPr lang="en-GB" sz="2800" dirty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Check the SQE2 exemption finder to see if you are applying for an agreed exemption or an </a:t>
            </a:r>
            <a:r>
              <a:rPr lang="en-GB" sz="2800" kern="100" dirty="0">
                <a:solidFill>
                  <a:schemeClr val="tx1"/>
                </a:solidFill>
                <a:ea typeface="ＭＳ Ｐゴシック" pitchFamily="34" charset="-128"/>
              </a:rPr>
              <a:t>i</a:t>
            </a:r>
            <a:r>
              <a:rPr lang="en-GB" sz="2800" kern="100" dirty="0">
                <a:solidFill>
                  <a:schemeClr val="tx1"/>
                </a:solidFill>
                <a:ea typeface="Aptos" panose="020B0004020202020204" pitchFamily="34" charset="0"/>
              </a:rPr>
              <a:t>ndividual</a:t>
            </a:r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 one </a:t>
            </a:r>
          </a:p>
          <a:p>
            <a:endParaRPr lang="en-GB" sz="2400" kern="100" dirty="0"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eaLnBrk="1" hangingPunct="1"/>
            <a:endParaRPr lang="en-GB" sz="2667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34433" y="0"/>
            <a:ext cx="8678938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Evidence for an SQE2 exemption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34433" y="1685473"/>
            <a:ext cx="11523133" cy="4476751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1067"/>
              </a:spcAft>
            </a:pPr>
            <a:r>
              <a:rPr lang="en-GB" sz="2800" kern="100" dirty="0">
                <a:latin typeface="Arial" panose="020B0604020202020204" pitchFamily="34" charset="0"/>
                <a:ea typeface="Aptos" panose="020B0004020202020204" pitchFamily="34" charset="0"/>
              </a:rPr>
              <a:t>Qualification evidence such as an admission certificate or certificate of good standing (</a:t>
            </a:r>
            <a:r>
              <a:rPr lang="en-GB" sz="2800" kern="100" dirty="0" err="1">
                <a:latin typeface="Arial" panose="020B0604020202020204" pitchFamily="34" charset="0"/>
                <a:ea typeface="Aptos" panose="020B0004020202020204" pitchFamily="34" charset="0"/>
              </a:rPr>
              <a:t>CoGS</a:t>
            </a:r>
            <a:r>
              <a:rPr lang="en-GB" sz="2800" kern="100" dirty="0">
                <a:latin typeface="Arial" panose="020B0604020202020204" pitchFamily="34" charset="0"/>
                <a:ea typeface="Aptos" panose="020B0004020202020204" pitchFamily="34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1067"/>
              </a:spcAft>
            </a:pPr>
            <a:r>
              <a:rPr lang="en-GB" sz="2800" kern="100" dirty="0">
                <a:latin typeface="Arial" panose="020B0604020202020204" pitchFamily="34" charset="0"/>
                <a:ea typeface="Aptos" panose="020B0004020202020204" pitchFamily="34" charset="0"/>
              </a:rPr>
              <a:t>Reference letter from employer</a:t>
            </a:r>
          </a:p>
          <a:p>
            <a:pPr>
              <a:lnSpc>
                <a:spcPct val="107000"/>
              </a:lnSpc>
              <a:spcAft>
                <a:spcPts val="1067"/>
              </a:spcAft>
            </a:pPr>
            <a:r>
              <a:rPr lang="en-GB" sz="2800" kern="100" dirty="0">
                <a:latin typeface="Arial" panose="020B0604020202020204" pitchFamily="34" charset="0"/>
                <a:ea typeface="Aptos" panose="020B0004020202020204" pitchFamily="34" charset="0"/>
              </a:rPr>
              <a:t>Referees' qualification if they are legally qualified, such as an admission certificate or </a:t>
            </a:r>
            <a:r>
              <a:rPr lang="en-GB" sz="2800" kern="100" dirty="0" err="1">
                <a:latin typeface="Arial" panose="020B0604020202020204" pitchFamily="34" charset="0"/>
                <a:ea typeface="Aptos" panose="020B0004020202020204" pitchFamily="34" charset="0"/>
              </a:rPr>
              <a:t>CoGS</a:t>
            </a:r>
            <a:endParaRPr lang="en-GB" sz="2800" kern="100" dirty="0"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>
              <a:lnSpc>
                <a:spcPct val="107000"/>
              </a:lnSpc>
              <a:spcAft>
                <a:spcPts val="1067"/>
              </a:spcAft>
            </a:pPr>
            <a:r>
              <a:rPr lang="en-GB" sz="2800" kern="100" dirty="0">
                <a:latin typeface="Arial" panose="020B0604020202020204" pitchFamily="34" charset="0"/>
                <a:ea typeface="Aptos" panose="020B0004020202020204" pitchFamily="34" charset="0"/>
              </a:rPr>
              <a:t>If referee is regulated by us, they only need to provide their SRA number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[Read-Only]" id="{CEE71271-41DC-464A-BFB2-F68D29383E5B}" vid="{AB6A3DA9-B1D5-49F9-8C39-1D9798B0EFA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16CACB7C351145919565077D2708D8" ma:contentTypeVersion="15" ma:contentTypeDescription="Create a new document." ma:contentTypeScope="" ma:versionID="390961bf4a8e50e7d15c9403bbee5314">
  <xsd:schema xmlns:xsd="http://www.w3.org/2001/XMLSchema" xmlns:xs="http://www.w3.org/2001/XMLSchema" xmlns:p="http://schemas.microsoft.com/office/2006/metadata/properties" xmlns:ns2="a9b2d657-3dce-4ee3-b88e-951557e652ca" xmlns:ns3="85f198f4-fff3-4a92-ad1a-2d413ef2e50b" targetNamespace="http://schemas.microsoft.com/office/2006/metadata/properties" ma:root="true" ma:fieldsID="efdd44775e9fd82b3952d68fe8229cd0" ns2:_="" ns3:_="">
    <xsd:import namespace="a9b2d657-3dce-4ee3-b88e-951557e652ca"/>
    <xsd:import namespace="85f198f4-fff3-4a92-ad1a-2d413ef2e5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2d657-3dce-4ee3-b88e-951557e652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5b7e4bc-7c04-4239-a3c8-056ff7db7b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f198f4-fff3-4a92-ad1a-2d413ef2e50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bd53f08-e217-4523-b8bb-2a475b2c1f97}" ma:internalName="TaxCatchAll" ma:showField="CatchAllData" ma:web="85f198f4-fff3-4a92-ad1a-2d413ef2e5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9b2d657-3dce-4ee3-b88e-951557e652ca">
      <Terms xmlns="http://schemas.microsoft.com/office/infopath/2007/PartnerControls"/>
    </lcf76f155ced4ddcb4097134ff3c332f>
    <TaxCatchAll xmlns="85f198f4-fff3-4a92-ad1a-2d413ef2e50b" xsi:nil="true"/>
  </documentManagement>
</p:properties>
</file>

<file path=customXml/itemProps1.xml><?xml version="1.0" encoding="utf-8"?>
<ds:datastoreItem xmlns:ds="http://schemas.openxmlformats.org/officeDocument/2006/customXml" ds:itemID="{15161363-4D6E-4D81-8822-D49A4A0B3F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EDD1BE-6011-454F-A515-F7F3BC9F09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b2d657-3dce-4ee3-b88e-951557e652ca"/>
    <ds:schemaRef ds:uri="85f198f4-fff3-4a92-ad1a-2d413ef2e5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838B75-EAA3-4A4C-B708-DC76287C52F4}">
  <ds:schemaRefs>
    <ds:schemaRef ds:uri="85f198f4-fff3-4a92-ad1a-2d413ef2e50b"/>
    <ds:schemaRef ds:uri="http://schemas.openxmlformats.org/package/2006/metadata/core-properties"/>
    <ds:schemaRef ds:uri="http://purl.org/dc/terms/"/>
    <ds:schemaRef ds:uri="a9b2d657-3dce-4ee3-b88e-951557e652ca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17372</TotalTime>
  <Words>693</Words>
  <Application>Microsoft Office PowerPoint</Application>
  <PresentationFormat>Widescreen</PresentationFormat>
  <Paragraphs>101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ＭＳ Ｐゴシック</vt:lpstr>
      <vt:lpstr>Aptos</vt:lpstr>
      <vt:lpstr>Arial</vt:lpstr>
      <vt:lpstr>Calibri</vt:lpstr>
      <vt:lpstr>Calibri Light</vt:lpstr>
      <vt:lpstr>Courier New</vt:lpstr>
      <vt:lpstr>Symbol</vt:lpstr>
      <vt:lpstr>Times New Roman</vt:lpstr>
      <vt:lpstr>1_Default Design</vt:lpstr>
      <vt:lpstr>Custom Design</vt:lpstr>
      <vt:lpstr>   Qualified lawyers:  How to cross qualify as a solicitor                </vt:lpstr>
      <vt:lpstr>How to become a solicitor</vt:lpstr>
      <vt:lpstr>What is the SQE?</vt:lpstr>
      <vt:lpstr>SQE1 </vt:lpstr>
      <vt:lpstr>SQE2 </vt:lpstr>
      <vt:lpstr>SQE exemptions </vt:lpstr>
      <vt:lpstr>SQE2 exemptions</vt:lpstr>
      <vt:lpstr>Applying for SQE2 exemptions</vt:lpstr>
      <vt:lpstr>Evidence for an SQE2 exemption </vt:lpstr>
      <vt:lpstr>Practising under your home qualification</vt:lpstr>
      <vt:lpstr>Registered foreign lawyers</vt:lpstr>
      <vt:lpstr>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Qualified lawyers How to cross qualify as a solicitor</dc:title>
  <dc:creator>Solicitors Regulation Authority (SRA)</dc:creator>
  <cp:lastModifiedBy>Matthew Maidment</cp:lastModifiedBy>
  <cp:revision>187</cp:revision>
  <cp:lastPrinted>2024-05-15T09:13:39Z</cp:lastPrinted>
  <dcterms:created xsi:type="dcterms:W3CDTF">2017-12-13T11:07:43Z</dcterms:created>
  <dcterms:modified xsi:type="dcterms:W3CDTF">2024-09-05T10:41:18Z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0x0101003916CACB7C351145919565077D2708D8</vt:lpwstr>
  </property>
  <property fmtid="{D5CDD505-2E9C-101B-9397-08002B2CF9AE}" pid="3" name="MSIP_Label_d0143640-2c58-497f-98bf-5d03ac8b8df5_Enabled">
    <vt:lpwstr>true</vt:lpwstr>
  </property>
  <property fmtid="{D5CDD505-2E9C-101B-9397-08002B2CF9AE}" pid="4" name="MSIP_Label_d0143640-2c58-497f-98bf-5d03ac8b8df5_SetDate">
    <vt:lpwstr>2022-12-16T16:19:26Z</vt:lpwstr>
  </property>
  <property fmtid="{D5CDD505-2E9C-101B-9397-08002B2CF9AE}" pid="5" name="MSIP_Label_d0143640-2c58-497f-98bf-5d03ac8b8df5_Method">
    <vt:lpwstr>Standard</vt:lpwstr>
  </property>
  <property fmtid="{D5CDD505-2E9C-101B-9397-08002B2CF9AE}" pid="6" name="MSIP_Label_d0143640-2c58-497f-98bf-5d03ac8b8df5_Name">
    <vt:lpwstr>General</vt:lpwstr>
  </property>
  <property fmtid="{D5CDD505-2E9C-101B-9397-08002B2CF9AE}" pid="7" name="MSIP_Label_d0143640-2c58-497f-98bf-5d03ac8b8df5_SiteId">
    <vt:lpwstr>adecc3d0-610d-4060-a865-615f7f48c411</vt:lpwstr>
  </property>
  <property fmtid="{D5CDD505-2E9C-101B-9397-08002B2CF9AE}" pid="8" name="MSIP_Label_d0143640-2c58-497f-98bf-5d03ac8b8df5_ActionId">
    <vt:lpwstr>3d9ceae6-d259-4931-bc54-d15f64d9b559</vt:lpwstr>
  </property>
  <property fmtid="{D5CDD505-2E9C-101B-9397-08002B2CF9AE}" pid="9" name="MSIP_Label_d0143640-2c58-497f-98bf-5d03ac8b8df5_ContentBits">
    <vt:lpwstr>1</vt:lpwstr>
  </property>
  <property fmtid="{D5CDD505-2E9C-101B-9397-08002B2CF9AE}" pid="10" name="ClassificationContentMarkingHeaderLocations">
    <vt:lpwstr>1_Default Design:3\Custom Design:8</vt:lpwstr>
  </property>
  <property fmtid="{D5CDD505-2E9C-101B-9397-08002B2CF9AE}" pid="11" name="ClassificationContentMarkingHeaderText">
    <vt:lpwstr>Sensitivity: General</vt:lpwstr>
  </property>
</Properties>
</file>