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94" r:id="rId6"/>
    <p:sldId id="327" r:id="rId7"/>
    <p:sldId id="991" r:id="rId8"/>
  </p:sldIdLst>
  <p:sldSz cx="9144000" cy="5143500" type="screen16x9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0038"/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29" autoAdjust="0"/>
    <p:restoredTop sz="94660"/>
  </p:normalViewPr>
  <p:slideViewPr>
    <p:cSldViewPr>
      <p:cViewPr varScale="1">
        <p:scale>
          <a:sx n="109" d="100"/>
          <a:sy n="109" d="100"/>
        </p:scale>
        <p:origin x="715" y="77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5/22/2024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5343E-F080-4E38-BB0D-3925DB923E5A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E1B42-2C31-4941-BAEA-5796B9B2F7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782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Sign off to confirm completion of QWE, not to assess that standard has been met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Focus on developing the competences in the Statement of Solicitor Competence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BB798-73D6-44C7-A966-A5E541E3F243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1070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8BCBA2-7D20-4464-B9D1-462FA249AC3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383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CE1B42-2C31-4941-BAEA-5796B9B2F75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468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331640" y="1230373"/>
            <a:ext cx="6694488" cy="1101725"/>
          </a:xfrm>
        </p:spPr>
        <p:txBody>
          <a:bodyPr/>
          <a:lstStyle/>
          <a:p>
            <a:pPr eaLnBrk="1" hangingPunct="1">
              <a:defRPr/>
            </a:pPr>
            <a:r>
              <a:rPr lang="en-GB" b="1" dirty="0">
                <a:ea typeface="ＭＳ Ｐゴシック" pitchFamily="34" charset="-128"/>
              </a:rPr>
              <a:t>Qualifying work experience: </a:t>
            </a:r>
            <a:br>
              <a:rPr lang="en-GB" b="1" dirty="0">
                <a:ea typeface="ＭＳ Ｐゴシック" pitchFamily="34" charset="-128"/>
              </a:rPr>
            </a:br>
            <a:r>
              <a:rPr lang="en-GB" b="1" dirty="0">
                <a:ea typeface="ＭＳ Ｐゴシック" pitchFamily="34" charset="-128"/>
              </a:rPr>
              <a:t>back to basics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94408" y="2550146"/>
            <a:ext cx="8568952" cy="1101725"/>
          </a:xfrm>
        </p:spPr>
        <p:txBody>
          <a:bodyPr/>
          <a:lstStyle/>
          <a:p>
            <a:pPr eaLnBrk="1" hangingPunct="1"/>
            <a:r>
              <a:rPr lang="en-GB" sz="2200" dirty="0">
                <a:solidFill>
                  <a:srgbClr val="262626"/>
                </a:solidFill>
                <a:ea typeface="ＭＳ Ｐゴシック" pitchFamily="34" charset="-128"/>
              </a:rPr>
              <a:t>Maxine Warr, Head of Education and Training, SRA (Chair)</a:t>
            </a:r>
          </a:p>
          <a:p>
            <a:pPr eaLnBrk="1" hangingPunct="1"/>
            <a:r>
              <a:rPr lang="en-GB" sz="2200" dirty="0">
                <a:solidFill>
                  <a:srgbClr val="262626"/>
                </a:solidFill>
                <a:ea typeface="ＭＳ Ｐゴシック" pitchFamily="34" charset="-128"/>
              </a:rPr>
              <a:t>Richard Williams, Policy Manager, SRA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8" y="51470"/>
            <a:ext cx="6840758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Qualifying work experience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7875" y="1196764"/>
            <a:ext cx="8771983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>
                <a:srgbClr val="9E1B34"/>
              </a:buClr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Clr>
                <a:srgbClr val="9E1B34"/>
              </a:buClr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Clr>
                <a:srgbClr val="9E1B34"/>
              </a:buClr>
            </a:pPr>
            <a:endParaRPr lang="en-GB" sz="1800" dirty="0"/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F5037E-F4F4-1C0C-80F4-50E46F09E17F}"/>
              </a:ext>
            </a:extLst>
          </p:cNvPr>
          <p:cNvSpPr txBox="1"/>
          <p:nvPr/>
        </p:nvSpPr>
        <p:spPr>
          <a:xfrm>
            <a:off x="311431" y="1166617"/>
            <a:ext cx="743551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Bef>
                <a:spcPct val="20000"/>
              </a:spcBef>
              <a:buClr>
                <a:srgbClr val="9E1B34"/>
              </a:buClr>
              <a:buChar char="•"/>
            </a:pP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At least two-years’ full time experience of legal services, confirmed by a solicitor of England and Wales</a:t>
            </a:r>
          </a:p>
          <a:p>
            <a:pPr marL="342900" indent="-342900" algn="l">
              <a:spcBef>
                <a:spcPct val="20000"/>
              </a:spcBef>
              <a:buClr>
                <a:srgbClr val="9E1B34"/>
              </a:buClr>
              <a:buChar char="•"/>
            </a:pPr>
            <a:endParaRPr lang="en-GB" sz="2000" dirty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9E1B34"/>
              </a:buClr>
              <a:buChar char="•"/>
            </a:pP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Working in law firms and in-house teams, as a trainee or paralegal, also student law clinics and advice centres can count</a:t>
            </a:r>
          </a:p>
          <a:p>
            <a:pPr marL="342900" indent="-342900" algn="l">
              <a:spcBef>
                <a:spcPct val="20000"/>
              </a:spcBef>
              <a:buClr>
                <a:srgbClr val="9E1B34"/>
              </a:buClr>
              <a:buChar char="•"/>
            </a:pPr>
            <a:endParaRPr lang="en-GB" sz="2000" dirty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9E1B34"/>
              </a:buClr>
              <a:buChar char="•"/>
            </a:pP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Can be in up to four different organisations</a:t>
            </a:r>
          </a:p>
          <a:p>
            <a:pPr marL="342900" indent="-342900" algn="l">
              <a:spcBef>
                <a:spcPct val="20000"/>
              </a:spcBef>
              <a:buClr>
                <a:srgbClr val="9E1B34"/>
              </a:buClr>
              <a:buChar char="•"/>
            </a:pPr>
            <a:endParaRPr lang="en-GB" sz="2000" dirty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9E1B34"/>
              </a:buClr>
              <a:buChar char="•"/>
            </a:pP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 requirement for three practice areas, must have exposure to at least two competencies needed to be a solicitor </a:t>
            </a:r>
          </a:p>
          <a:p>
            <a:pPr marL="342900" indent="-342900" algn="l">
              <a:spcBef>
                <a:spcPct val="20000"/>
              </a:spcBef>
              <a:buClr>
                <a:srgbClr val="9E1B34"/>
              </a:buClr>
              <a:buChar char="•"/>
            </a:pPr>
            <a:endParaRPr lang="en-GB" sz="2000" dirty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38058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FD8EC-262E-E6BE-16FD-DF4DC9E20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Confirming QWE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0F0E70F-B6FD-851B-A049-968646E0D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31590"/>
            <a:ext cx="8642350" cy="3357563"/>
          </a:xfrm>
        </p:spPr>
        <p:txBody>
          <a:bodyPr/>
          <a:lstStyle/>
          <a:p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Confirmed by a solicitor or COLP we regulate</a:t>
            </a:r>
          </a:p>
          <a:p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Exposure to at least two competences </a:t>
            </a:r>
            <a:r>
              <a:rPr lang="en-GB" sz="2000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but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solicitor </a:t>
            </a:r>
            <a:r>
              <a:rPr kumimoji="0" lang="en-GB" sz="2000" b="1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confirming whether individual is competent</a:t>
            </a:r>
          </a:p>
          <a:p>
            <a:endParaRPr lang="en-GB" sz="2000" kern="1200" dirty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en-GB" sz="2000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length of work experience/placement carried out</a:t>
            </a:r>
          </a:p>
          <a:p>
            <a:pPr marL="0" indent="0">
              <a:buNone/>
            </a:pPr>
            <a:endParaRPr lang="en-GB" sz="2000" kern="1200" dirty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en-GB" sz="2000" dirty="0"/>
              <a:t>Should be confirmed if it meets our criteria </a:t>
            </a:r>
          </a:p>
          <a:p>
            <a:endParaRPr lang="en-GB" sz="2000" dirty="0"/>
          </a:p>
          <a:p>
            <a:r>
              <a:rPr lang="en-GB" sz="2000" dirty="0"/>
              <a:t>Also provide character and suitability issues if any</a:t>
            </a:r>
          </a:p>
          <a:p>
            <a:endParaRPr lang="en-GB" sz="2400" dirty="0"/>
          </a:p>
          <a:p>
            <a:pPr marL="0" indent="0">
              <a:buNone/>
            </a:pPr>
            <a:r>
              <a:rPr lang="en-GB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8040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2ED97-F49F-4ED3-9F2F-082EACBA8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397" y="162089"/>
            <a:ext cx="7395963" cy="857250"/>
          </a:xfrm>
        </p:spPr>
        <p:txBody>
          <a:bodyPr/>
          <a:lstStyle/>
          <a:p>
            <a:r>
              <a:rPr lang="en-GB" dirty="0"/>
              <a:t>Keeping in touch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DB5D1A-768B-4985-9505-445CF99919DA}"/>
              </a:ext>
            </a:extLst>
          </p:cNvPr>
          <p:cNvSpPr txBox="1"/>
          <p:nvPr/>
        </p:nvSpPr>
        <p:spPr>
          <a:xfrm>
            <a:off x="41391" y="2859781"/>
            <a:ext cx="23933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Email: </a:t>
            </a:r>
            <a:r>
              <a:rPr lang="en-GB" sz="1800" dirty="0">
                <a:solidFill>
                  <a:srgbClr val="B10035"/>
                </a:solidFill>
              </a:rPr>
              <a:t>educationandtrainingqueries@sra.org.uk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317F47E-6E45-45E6-939F-2002FC381A7D}"/>
              </a:ext>
            </a:extLst>
          </p:cNvPr>
          <p:cNvSpPr txBox="1"/>
          <p:nvPr/>
        </p:nvSpPr>
        <p:spPr>
          <a:xfrm>
            <a:off x="2322622" y="3117454"/>
            <a:ext cx="2165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QWE resources </a:t>
            </a:r>
          </a:p>
          <a:p>
            <a:pPr algn="ctr"/>
            <a:r>
              <a:rPr lang="en-GB" sz="1800" dirty="0">
                <a:solidFill>
                  <a:srgbClr val="B10035"/>
                </a:solidFill>
              </a:rPr>
              <a:t>sra.org.uk/qwe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0F4839-0E34-4699-9644-8B57B8BA6DEC}"/>
              </a:ext>
            </a:extLst>
          </p:cNvPr>
          <p:cNvSpPr txBox="1"/>
          <p:nvPr/>
        </p:nvSpPr>
        <p:spPr>
          <a:xfrm>
            <a:off x="6885685" y="3014448"/>
            <a:ext cx="2161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/>
              <a:t>Join our SQE </a:t>
            </a:r>
          </a:p>
          <a:p>
            <a:r>
              <a:rPr lang="en-GB" sz="1800" dirty="0">
                <a:solidFill>
                  <a:srgbClr val="B10035"/>
                </a:solidFill>
              </a:rPr>
              <a:t>LinkedIn group</a:t>
            </a:r>
          </a:p>
        </p:txBody>
      </p:sp>
      <p:pic>
        <p:nvPicPr>
          <p:cNvPr id="17" name="Graphic 16" descr="Connections">
            <a:extLst>
              <a:ext uri="{FF2B5EF4-FFF2-40B4-BE49-F238E27FC236}">
                <a16:creationId xmlns:a16="http://schemas.microsoft.com/office/drawing/2014/main" id="{210FDC7A-1DAD-466B-93EB-F7110663E1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37839" y="1875918"/>
            <a:ext cx="923330" cy="923330"/>
          </a:xfrm>
          <a:prstGeom prst="rect">
            <a:avLst/>
          </a:prstGeom>
        </p:spPr>
      </p:pic>
      <p:pic>
        <p:nvPicPr>
          <p:cNvPr id="18" name="Graphic 17" descr="Programmer">
            <a:extLst>
              <a:ext uri="{FF2B5EF4-FFF2-40B4-BE49-F238E27FC236}">
                <a16:creationId xmlns:a16="http://schemas.microsoft.com/office/drawing/2014/main" id="{813A50E7-6F62-4FE2-8DD0-AEAB644EC38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21339" y="1714500"/>
            <a:ext cx="993858" cy="993858"/>
          </a:xfrm>
          <a:prstGeom prst="rect">
            <a:avLst/>
          </a:prstGeom>
        </p:spPr>
      </p:pic>
      <p:pic>
        <p:nvPicPr>
          <p:cNvPr id="19" name="Graphic 18" descr="Laptop">
            <a:extLst>
              <a:ext uri="{FF2B5EF4-FFF2-40B4-BE49-F238E27FC236}">
                <a16:creationId xmlns:a16="http://schemas.microsoft.com/office/drawing/2014/main" id="{2F3A72C0-76BD-4544-83C4-753EEBFD96C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897812" y="1844265"/>
            <a:ext cx="1015517" cy="1015517"/>
          </a:xfrm>
          <a:prstGeom prst="rect">
            <a:avLst/>
          </a:prstGeom>
        </p:spPr>
      </p:pic>
      <p:pic>
        <p:nvPicPr>
          <p:cNvPr id="20" name="Graphic 19" descr="World">
            <a:extLst>
              <a:ext uri="{FF2B5EF4-FFF2-40B4-BE49-F238E27FC236}">
                <a16:creationId xmlns:a16="http://schemas.microsoft.com/office/drawing/2014/main" id="{23133A0B-FFB8-468B-8288-EBF78A7EDD6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193088" y="1882084"/>
            <a:ext cx="832319" cy="83231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E348D67F-E49F-4F68-9B09-492A9FB67786}"/>
              </a:ext>
            </a:extLst>
          </p:cNvPr>
          <p:cNvSpPr txBox="1"/>
          <p:nvPr/>
        </p:nvSpPr>
        <p:spPr>
          <a:xfrm>
            <a:off x="4316158" y="2845256"/>
            <a:ext cx="25736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Subscribe to</a:t>
            </a:r>
            <a:br>
              <a:rPr lang="en-GB" sz="1800" dirty="0"/>
            </a:br>
            <a:r>
              <a:rPr lang="en-GB" sz="1800" dirty="0">
                <a:solidFill>
                  <a:srgbClr val="B50038"/>
                </a:solidFill>
              </a:rPr>
              <a:t>SQE Update –sra.org.uk/sqe-update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ACB82D0-05EA-411A-A7AA-2B9F04295A21}"/>
              </a:ext>
            </a:extLst>
          </p:cNvPr>
          <p:cNvCxnSpPr>
            <a:cxnSpLocks/>
          </p:cNvCxnSpPr>
          <p:nvPr/>
        </p:nvCxnSpPr>
        <p:spPr bwMode="auto">
          <a:xfrm>
            <a:off x="6621962" y="1928143"/>
            <a:ext cx="0" cy="9316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724421A-220C-4D7D-BDE7-E4506A8A9DA3}"/>
              </a:ext>
            </a:extLst>
          </p:cNvPr>
          <p:cNvCxnSpPr>
            <a:cxnSpLocks/>
          </p:cNvCxnSpPr>
          <p:nvPr/>
        </p:nvCxnSpPr>
        <p:spPr bwMode="auto">
          <a:xfrm>
            <a:off x="4486199" y="1928143"/>
            <a:ext cx="0" cy="9316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A3DA77A-9F03-4C24-8772-E01B58DAB56B}"/>
              </a:ext>
            </a:extLst>
          </p:cNvPr>
          <p:cNvCxnSpPr>
            <a:cxnSpLocks/>
          </p:cNvCxnSpPr>
          <p:nvPr/>
        </p:nvCxnSpPr>
        <p:spPr bwMode="auto">
          <a:xfrm>
            <a:off x="2209982" y="1928143"/>
            <a:ext cx="0" cy="9316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0680942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6324241-572E-415B-9AB7-2E460DB26ADD}" vid="{5CADC050-99BA-4224-B269-06E1C096CA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9F74E6B052054F957AAB3823302C68" ma:contentTypeVersion="7" ma:contentTypeDescription="Create a new document." ma:contentTypeScope="" ma:versionID="bf73d802ead6748fe699d3b7da1ad5c2">
  <xsd:schema xmlns:xsd="http://www.w3.org/2001/XMLSchema" xmlns:xs="http://www.w3.org/2001/XMLSchema" xmlns:p="http://schemas.microsoft.com/office/2006/metadata/properties" xmlns:ns1="http://schemas.microsoft.com/sharepoint/v3" xmlns:ns2="948c9f24-aba1-4dbf-a8ff-1824e08c0b61" targetNamespace="http://schemas.microsoft.com/office/2006/metadata/properties" ma:root="true" ma:fieldsID="7727c37e7219d74b177a8794fc7afc10" ns1:_="" ns2:_="">
    <xsd:import namespace="http://schemas.microsoft.com/sharepoint/v3"/>
    <xsd:import namespace="948c9f24-aba1-4dbf-a8ff-1824e08c0b61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8c9f24-aba1-4dbf-a8ff-1824e08c0b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BDCD32E-755F-430A-ACAB-D9E4C242E9F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6E50BB3-14E6-43BF-82A8-8D4F6BD81F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48c9f24-aba1-4dbf-a8ff-1824e08c0b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AAA87D8-A3E5-400E-B31E-E6808A27127A}">
  <ds:schemaRefs>
    <ds:schemaRef ds:uri="948c9f24-aba1-4dbf-a8ff-1824e08c0b61"/>
    <ds:schemaRef ds:uri="http://schemas.microsoft.com/office/2006/documentManagement/types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SRA Template</Template>
  <TotalTime>34019</TotalTime>
  <Words>221</Words>
  <Application>Microsoft Office PowerPoint</Application>
  <PresentationFormat>On-screen Show (16:9)</PresentationFormat>
  <Paragraphs>44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ＭＳ Ｐゴシック</vt:lpstr>
      <vt:lpstr>Arial</vt:lpstr>
      <vt:lpstr>Calibri</vt:lpstr>
      <vt:lpstr>Default Design</vt:lpstr>
      <vt:lpstr>Qualifying work experience:  back to basics</vt:lpstr>
      <vt:lpstr>Qualifying work experience</vt:lpstr>
      <vt:lpstr>Confirming QWE </vt:lpstr>
      <vt:lpstr>Keeping in touch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Qualifying work experience back to basics</dc:title>
  <dc:creator>Solicitors Regulation Authority (SRA)</dc:creator>
  <cp:lastModifiedBy>Matthew Maidment</cp:lastModifiedBy>
  <cp:revision>27</cp:revision>
  <dcterms:created xsi:type="dcterms:W3CDTF">2020-01-14T04:47:41Z</dcterms:created>
  <dcterms:modified xsi:type="dcterms:W3CDTF">2024-05-22T10:36:29Z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0x010100969F74E6B052054F957AAB3823302C68</vt:lpwstr>
  </property>
  <property fmtid="{D5CDD505-2E9C-101B-9397-08002B2CF9AE}" pid="3" name="ClassificationContentMarkingHeaderLocations">
    <vt:lpwstr>Default Design:4</vt:lpwstr>
  </property>
  <property fmtid="{D5CDD505-2E9C-101B-9397-08002B2CF9AE}" pid="4" name="ClassificationContentMarkingHeaderText">
    <vt:lpwstr>Sensitivity: General</vt:lpwstr>
  </property>
  <property fmtid="{D5CDD505-2E9C-101B-9397-08002B2CF9AE}" pid="5" name="MSIP_Label_511c2973-884d-45f9-a762-fe43cfb2c09b_Enabled">
    <vt:lpwstr>true</vt:lpwstr>
  </property>
  <property fmtid="{D5CDD505-2E9C-101B-9397-08002B2CF9AE}" pid="6" name="MSIP_Label_511c2973-884d-45f9-a762-fe43cfb2c09b_SetDate">
    <vt:lpwstr>2024-05-01T08:48:05Z</vt:lpwstr>
  </property>
  <property fmtid="{D5CDD505-2E9C-101B-9397-08002B2CF9AE}" pid="7" name="MSIP_Label_511c2973-884d-45f9-a762-fe43cfb2c09b_Method">
    <vt:lpwstr>Privileged</vt:lpwstr>
  </property>
  <property fmtid="{D5CDD505-2E9C-101B-9397-08002B2CF9AE}" pid="8" name="MSIP_Label_511c2973-884d-45f9-a762-fe43cfb2c09b_Name">
    <vt:lpwstr>Unclassified</vt:lpwstr>
  </property>
  <property fmtid="{D5CDD505-2E9C-101B-9397-08002B2CF9AE}" pid="9" name="MSIP_Label_511c2973-884d-45f9-a762-fe43cfb2c09b_SiteId">
    <vt:lpwstr>adecc3d0-610d-4060-a865-615f7f48c411</vt:lpwstr>
  </property>
  <property fmtid="{D5CDD505-2E9C-101B-9397-08002B2CF9AE}" pid="10" name="MSIP_Label_511c2973-884d-45f9-a762-fe43cfb2c09b_ActionId">
    <vt:lpwstr>0eb694bf-f127-42e1-827d-638843f474e0</vt:lpwstr>
  </property>
  <property fmtid="{D5CDD505-2E9C-101B-9397-08002B2CF9AE}" pid="11" name="MSIP_Label_511c2973-884d-45f9-a762-fe43cfb2c09b_ContentBits">
    <vt:lpwstr>0</vt:lpwstr>
  </property>
</Properties>
</file>