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263" r:id="rId13"/>
    <p:sldId id="328" r:id="rId14"/>
    <p:sldId id="329" r:id="rId15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B34"/>
    <a:srgbClr val="B5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5226" autoAdjust="0"/>
  </p:normalViewPr>
  <p:slideViewPr>
    <p:cSldViewPr>
      <p:cViewPr varScale="1">
        <p:scale>
          <a:sx n="98" d="100"/>
          <a:sy n="98" d="100"/>
        </p:scale>
        <p:origin x="1027" y="8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7A9A7-0D8C-4D40-8519-0A4C476D6061}" type="datetimeFigureOut">
              <a:rPr lang="en-GB" smtClean="0"/>
              <a:pPr/>
              <a:t>01/03/2024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BCBA2-7D20-4464-B9D1-462FA249AC3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149EF55-704B-549F-FE68-BC87A48C100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025075" y="0"/>
            <a:ext cx="1125537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88965" y="1203598"/>
            <a:ext cx="7270552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pitchFamily="34" charset="-128"/>
              </a:rPr>
              <a:t>SQE: scaled scoring and SQE1 results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20579" y="2355726"/>
            <a:ext cx="7738938" cy="1314450"/>
          </a:xfrm>
        </p:spPr>
        <p:txBody>
          <a:bodyPr/>
          <a:lstStyle/>
          <a:p>
            <a:pPr eaLnBrk="1" hangingPunct="1"/>
            <a:r>
              <a:rPr lang="en-GB" sz="2000" dirty="0">
                <a:solidFill>
                  <a:srgbClr val="262626"/>
                </a:solidFill>
                <a:ea typeface="ＭＳ Ｐゴシック" pitchFamily="34" charset="-128"/>
              </a:rPr>
              <a:t>Julie Swan, Director of Education and Training, SRA (Chair)</a:t>
            </a:r>
          </a:p>
          <a:p>
            <a:pPr eaLnBrk="1" hangingPunct="1"/>
            <a:r>
              <a:rPr lang="en-GB" sz="2000" dirty="0">
                <a:solidFill>
                  <a:srgbClr val="262626"/>
                </a:solidFill>
                <a:ea typeface="ＭＳ Ｐゴシック" pitchFamily="34" charset="-128"/>
              </a:rPr>
              <a:t>Yiannis Chrysanthou, Head of Stakeholder Engagement, Kaplan</a:t>
            </a:r>
          </a:p>
          <a:p>
            <a:pPr eaLnBrk="1" hangingPunct="1"/>
            <a:r>
              <a:rPr lang="en-GB" sz="2000" dirty="0">
                <a:solidFill>
                  <a:srgbClr val="262626"/>
                </a:solidFill>
                <a:ea typeface="ＭＳ Ｐゴシック" pitchFamily="34" charset="-128"/>
              </a:rPr>
              <a:t>Lisa Coombes, Director of Psychometrics and Assessment Development, Kaplan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4246" y="1369219"/>
            <a:ext cx="3536009" cy="32635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Score scaling – Step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991" y="1275606"/>
            <a:ext cx="3714750" cy="3357563"/>
          </a:xfrm>
        </p:spPr>
        <p:txBody>
          <a:bodyPr/>
          <a:lstStyle/>
          <a:p>
            <a:r>
              <a:rPr lang="en-GB" sz="2400" dirty="0"/>
              <a:t>Award all candidates a pass/fail based on their scale score</a:t>
            </a:r>
          </a:p>
          <a:p>
            <a:r>
              <a:rPr lang="en-GB" sz="2400" dirty="0"/>
              <a:t>Anyone with 300 or more will pass the assessment</a:t>
            </a:r>
          </a:p>
          <a:p>
            <a:endParaRPr lang="en-GB" sz="2400" dirty="0"/>
          </a:p>
          <a:p>
            <a:endParaRPr lang="en-GB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798802" y="2525256"/>
            <a:ext cx="9895" cy="1560485"/>
          </a:xfrm>
          <a:prstGeom prst="line">
            <a:avLst/>
          </a:prstGeom>
          <a:ln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384694" y="2516537"/>
            <a:ext cx="2743199" cy="8718"/>
          </a:xfrm>
          <a:prstGeom prst="line">
            <a:avLst/>
          </a:prstGeom>
          <a:ln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96288" y="2516538"/>
            <a:ext cx="11623" cy="1569203"/>
          </a:xfrm>
          <a:prstGeom prst="line">
            <a:avLst/>
          </a:prstGeom>
          <a:ln>
            <a:prstDash val="soli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9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7201495" cy="857250"/>
          </a:xfrm>
        </p:spPr>
        <p:txBody>
          <a:bodyPr/>
          <a:lstStyle/>
          <a:p>
            <a:r>
              <a:rPr lang="en-GB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Score scaling provides a standardised way of describing and comparing multiple papers</a:t>
            </a:r>
          </a:p>
          <a:p>
            <a:r>
              <a:rPr lang="en-GB" sz="2000" dirty="0"/>
              <a:t>Underlying processes remain the same</a:t>
            </a:r>
          </a:p>
          <a:p>
            <a:pPr lvl="1"/>
            <a:r>
              <a:rPr lang="en-GB" sz="1800" dirty="0"/>
              <a:t>Standards are set as usual</a:t>
            </a:r>
          </a:p>
          <a:p>
            <a:pPr lvl="1"/>
            <a:r>
              <a:rPr lang="en-GB" sz="1800" dirty="0"/>
              <a:t>Psychometric analysis provides the same comprehensive test validation</a:t>
            </a:r>
          </a:p>
          <a:p>
            <a:r>
              <a:rPr lang="en-GB" sz="2000" dirty="0"/>
              <a:t>Only the final scores are converted to provide direct comparability between papers and deliveries</a:t>
            </a:r>
          </a:p>
          <a:p>
            <a:r>
              <a:rPr lang="en-GB" sz="2000" dirty="0"/>
              <a:t>Because the outcomes relate to the pass mark, outcomes are the same for both raw score and scale score pass marks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5738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4088" y="4011910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dirty="0">
                <a:solidFill>
                  <a:schemeClr val="bg1"/>
                </a:solidFill>
              </a:rPr>
              <a:t>Robert/via Flickr: Jemimus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/>
              </a:rPr>
              <a:t>FLK1 Results page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8687" y="1255055"/>
            <a:ext cx="35712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Core information </a:t>
            </a: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endParaRPr lang="en-GB" dirty="0">
              <a:latin typeface="Arial"/>
              <a:ea typeface="ＭＳ Ｐゴシック"/>
              <a:cs typeface="Arial"/>
            </a:endParaRP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Deadline to pass SQE</a:t>
            </a: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endParaRPr lang="en-GB" dirty="0">
              <a:latin typeface="Arial"/>
              <a:ea typeface="ＭＳ Ｐゴシック"/>
              <a:cs typeface="Arial"/>
            </a:endParaRP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Overall result</a:t>
            </a:r>
          </a:p>
          <a:p>
            <a:pPr algn="l"/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1255055"/>
            <a:ext cx="4803827" cy="37425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4088" y="4011910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dirty="0">
                <a:solidFill>
                  <a:schemeClr val="bg1"/>
                </a:solidFill>
              </a:rPr>
              <a:t>Robert/via Flickr: Jemimus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FLK2 Results page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687" y="1255055"/>
            <a:ext cx="292315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Core information </a:t>
            </a:r>
          </a:p>
          <a:p>
            <a:pPr algn="l">
              <a:buClr>
                <a:srgbClr val="9E1B34"/>
              </a:buClr>
            </a:pPr>
            <a:endParaRPr lang="en-GB" dirty="0">
              <a:latin typeface="Arial"/>
              <a:ea typeface="ＭＳ Ｐゴシック"/>
              <a:cs typeface="Arial"/>
            </a:endParaRP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Overall result</a:t>
            </a: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endParaRPr lang="en-GB" dirty="0">
              <a:latin typeface="Arial"/>
              <a:ea typeface="ＭＳ Ｐゴシック"/>
              <a:cs typeface="Arial"/>
            </a:endParaRP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Previous results</a:t>
            </a:r>
          </a:p>
          <a:p>
            <a:pPr algn="l">
              <a:buClr>
                <a:srgbClr val="9E1B34"/>
              </a:buClr>
            </a:pPr>
            <a:r>
              <a:rPr lang="en-GB" dirty="0">
                <a:latin typeface="Arial"/>
                <a:ea typeface="ＭＳ Ｐゴシック"/>
                <a:cs typeface="Arial"/>
              </a:rPr>
              <a:t> </a:t>
            </a: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Full breakdown </a:t>
            </a: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endParaRPr lang="en-GB" dirty="0">
              <a:latin typeface="Arial"/>
              <a:ea typeface="ＭＳ Ｐゴシック"/>
              <a:cs typeface="Arial"/>
            </a:endParaRPr>
          </a:p>
          <a:p>
            <a:pPr algn="l"/>
            <a:endParaRPr lang="en-GB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-2247" r="19087"/>
          <a:stretch/>
        </p:blipFill>
        <p:spPr>
          <a:xfrm>
            <a:off x="3491880" y="1255055"/>
            <a:ext cx="5328592" cy="36069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24002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4088" y="4011910"/>
            <a:ext cx="5040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dirty="0">
                <a:solidFill>
                  <a:schemeClr val="bg1"/>
                </a:solidFill>
              </a:rPr>
              <a:t>Robert/via Flickr: Jemimus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the full breakdown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686" y="1255055"/>
            <a:ext cx="321118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By practice area </a:t>
            </a:r>
          </a:p>
          <a:p>
            <a:pPr algn="l">
              <a:buClr>
                <a:srgbClr val="9E1B34"/>
              </a:buClr>
            </a:pPr>
            <a:endParaRPr lang="en-GB" dirty="0">
              <a:latin typeface="Arial"/>
              <a:ea typeface="ＭＳ Ｐゴシック"/>
              <a:cs typeface="Arial"/>
            </a:endParaRP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Full breakdown </a:t>
            </a: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endParaRPr lang="en-GB" dirty="0">
              <a:latin typeface="Arial"/>
              <a:ea typeface="ＭＳ Ｐゴシック"/>
              <a:cs typeface="Arial"/>
            </a:endParaRPr>
          </a:p>
          <a:p>
            <a:pPr marL="342900" indent="-342900" algn="l">
              <a:buClr>
                <a:srgbClr val="9E1B34"/>
              </a:buClr>
              <a:buFont typeface="Arial"/>
              <a:buChar char="•"/>
            </a:pPr>
            <a:r>
              <a:rPr lang="en-GB" dirty="0">
                <a:latin typeface="Arial"/>
                <a:ea typeface="ＭＳ Ｐゴシック"/>
                <a:cs typeface="Arial"/>
              </a:rPr>
              <a:t>Further information </a:t>
            </a:r>
          </a:p>
          <a:p>
            <a:pPr algn="l"/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40" r="-1964"/>
          <a:stretch/>
        </p:blipFill>
        <p:spPr>
          <a:xfrm>
            <a:off x="3419872" y="1255055"/>
            <a:ext cx="5635157" cy="34563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8440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697439" cy="857250"/>
          </a:xfrm>
        </p:spPr>
        <p:txBody>
          <a:bodyPr/>
          <a:lstStyle/>
          <a:p>
            <a:r>
              <a:rPr lang="en-GB" b="1" dirty="0"/>
              <a:t>Why use scaled scores?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Common standard across papers and assessment windows provides more flexibility for candidates</a:t>
            </a:r>
          </a:p>
          <a:p>
            <a:r>
              <a:rPr lang="en-GB" sz="2400" dirty="0"/>
              <a:t>Provides standardised scoring, making interpretation easier</a:t>
            </a:r>
          </a:p>
          <a:p>
            <a:r>
              <a:rPr lang="en-GB" sz="2400" dirty="0"/>
              <a:t>Scaled scores are widely used, and provide consistency</a:t>
            </a:r>
          </a:p>
          <a:p>
            <a:r>
              <a:rPr lang="en-GB" sz="2400" dirty="0"/>
              <a:t>It means all our assessments will be directly comparable</a:t>
            </a:r>
          </a:p>
          <a:p>
            <a:endParaRPr lang="en-GB" sz="2400" dirty="0"/>
          </a:p>
          <a:p>
            <a:r>
              <a:rPr lang="en-GB" sz="2400" dirty="0"/>
              <a:t>Scaled scoring only changes the way we view results 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4720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6769447" cy="857250"/>
          </a:xfrm>
        </p:spPr>
        <p:txBody>
          <a:bodyPr/>
          <a:lstStyle/>
          <a:p>
            <a:r>
              <a:rPr lang="en-GB" b="1" dirty="0"/>
              <a:t>Score scaling -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 dirty="0"/>
              <a:t>Carry out standard setting, establish a pass mark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Set the pass mark to equal 300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Calculate the relationship between raw score and scale                	       scores between 0 and 300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Do the same for scores between 300 and 500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Convert candidate scores to a scale score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Repeat for each distinct paper in an assessment window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Award all candidates a pass/fail based on their scale score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0531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Score scaling – 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Carry out standard setting, establish a pass mark</a:t>
            </a:r>
          </a:p>
          <a:p>
            <a:endParaRPr lang="en-GB" sz="2400" dirty="0"/>
          </a:p>
          <a:p>
            <a:r>
              <a:rPr lang="en-GB" sz="2400" dirty="0"/>
              <a:t>This establishes the passing standard for each paper</a:t>
            </a:r>
          </a:p>
          <a:p>
            <a:r>
              <a:rPr lang="en-GB" sz="2400" dirty="0"/>
              <a:t>Follows well established standard setting methods to provide a pass mark for each paper</a:t>
            </a:r>
          </a:p>
          <a:p>
            <a:r>
              <a:rPr lang="en-GB" sz="2400" dirty="0"/>
              <a:t>This pass mark is used throughout the process, but will always be set to 300 on our scaled score</a:t>
            </a:r>
          </a:p>
        </p:txBody>
      </p:sp>
    </p:spTree>
    <p:extLst>
      <p:ext uri="{BB962C8B-B14F-4D97-AF65-F5344CB8AC3E}">
        <p14:creationId xmlns:p14="http://schemas.microsoft.com/office/powerpoint/2010/main" val="108918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Score scaling – Step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311" y="1203598"/>
            <a:ext cx="3714750" cy="3357563"/>
          </a:xfrm>
        </p:spPr>
        <p:txBody>
          <a:bodyPr/>
          <a:lstStyle/>
          <a:p>
            <a:r>
              <a:rPr lang="en-GB" sz="2400" dirty="0"/>
              <a:t>Set the pass mark to equal 300</a:t>
            </a:r>
          </a:p>
          <a:p>
            <a:endParaRPr lang="en-GB" sz="2400" dirty="0"/>
          </a:p>
          <a:p>
            <a:r>
              <a:rPr lang="en-GB" sz="2400" dirty="0"/>
              <a:t>In this example the pass mark is set at 100 correct answers out of a maximum of 180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3882" y="1369219"/>
            <a:ext cx="3536737" cy="326350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6950990" y="2525255"/>
            <a:ext cx="0" cy="161279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428282" y="2525255"/>
            <a:ext cx="1522708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15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Score scaling – Step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263" y="1203598"/>
            <a:ext cx="4104456" cy="3357563"/>
          </a:xfrm>
        </p:spPr>
        <p:txBody>
          <a:bodyPr/>
          <a:lstStyle/>
          <a:p>
            <a:r>
              <a:rPr lang="en-GB" sz="2400" dirty="0"/>
              <a:t>A line is drawn showing the relationship between raw scores and scale scores between 0 and the pass mark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3335" y="1369219"/>
            <a:ext cx="3537830" cy="326350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6950990" y="2525255"/>
            <a:ext cx="0" cy="161279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428282" y="2525255"/>
            <a:ext cx="1522708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92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Score scaling – Step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45" y="1322189"/>
            <a:ext cx="3714750" cy="3357563"/>
          </a:xfrm>
        </p:spPr>
        <p:txBody>
          <a:bodyPr/>
          <a:lstStyle/>
          <a:p>
            <a:r>
              <a:rPr lang="en-GB" sz="2400" dirty="0"/>
              <a:t>Another line is drawn to show the relationship between raw scores and scale scores between 300 and 500</a:t>
            </a:r>
          </a:p>
          <a:p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3882" y="1369219"/>
            <a:ext cx="3536737" cy="326350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6950990" y="2525255"/>
            <a:ext cx="0" cy="161279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428282" y="2525255"/>
            <a:ext cx="1522708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34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Score scaling – Step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836" y="1131590"/>
            <a:ext cx="3714750" cy="3357563"/>
          </a:xfrm>
        </p:spPr>
        <p:txBody>
          <a:bodyPr/>
          <a:lstStyle/>
          <a:p>
            <a:r>
              <a:rPr lang="en-GB" sz="2400" dirty="0"/>
              <a:t>Convert candidate scores to a scale score</a:t>
            </a:r>
          </a:p>
          <a:p>
            <a:endParaRPr lang="en-GB" sz="2400" dirty="0"/>
          </a:p>
          <a:p>
            <a:r>
              <a:rPr lang="en-GB" sz="2400" dirty="0"/>
              <a:t>In this example</a:t>
            </a:r>
          </a:p>
          <a:p>
            <a:pPr lvl="1"/>
            <a:r>
              <a:rPr lang="en-GB" sz="2000" dirty="0"/>
              <a:t>80 = 240</a:t>
            </a:r>
          </a:p>
          <a:p>
            <a:pPr lvl="1"/>
            <a:r>
              <a:rPr lang="en-GB" sz="2000" dirty="0"/>
              <a:t>100 = 300 (pass mark)</a:t>
            </a:r>
          </a:p>
          <a:p>
            <a:pPr lvl="1"/>
            <a:r>
              <a:rPr lang="en-GB" sz="2000" dirty="0"/>
              <a:t>120 = 350</a:t>
            </a:r>
          </a:p>
          <a:p>
            <a:endParaRPr lang="en-GB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3882" y="1369219"/>
            <a:ext cx="3536737" cy="326350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950075" y="2509838"/>
            <a:ext cx="915" cy="162821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428282" y="2524125"/>
            <a:ext cx="1528143" cy="113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246938" y="2247900"/>
            <a:ext cx="1425" cy="189014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433044" y="2263775"/>
            <a:ext cx="1826593" cy="13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648775" y="2809875"/>
            <a:ext cx="9200" cy="132817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426694" y="2825750"/>
            <a:ext cx="1243981" cy="277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534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1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4246" y="1369219"/>
            <a:ext cx="3536009" cy="3263504"/>
          </a:xfrm>
          <a:prstGeom prst="rect">
            <a:avLst/>
          </a:prstGeom>
          <a:ln>
            <a:prstDash val="sysDash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Score Scaling – Step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307982"/>
            <a:ext cx="4300737" cy="3357563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Repeat for each distinct paper in an assessment window</a:t>
            </a:r>
          </a:p>
          <a:p>
            <a:r>
              <a:rPr lang="en-GB" dirty="0"/>
              <a:t>In this example there are two sets of scaling</a:t>
            </a:r>
          </a:p>
          <a:p>
            <a:pPr lvl="1"/>
            <a:r>
              <a:rPr lang="en-GB" dirty="0"/>
              <a:t>Green has a pass mark of 90</a:t>
            </a:r>
          </a:p>
          <a:p>
            <a:pPr lvl="1"/>
            <a:r>
              <a:rPr lang="en-GB" dirty="0"/>
              <a:t>Blue has a pass mark of 110</a:t>
            </a:r>
          </a:p>
          <a:p>
            <a:pPr lvl="1"/>
            <a:r>
              <a:rPr lang="en-GB" dirty="0"/>
              <a:t>Both scale to 300 as indicated by the circle</a:t>
            </a:r>
          </a:p>
          <a:p>
            <a:r>
              <a:rPr lang="en-GB" dirty="0"/>
              <a:t>Scaling is different for every paper, but the scale pass mark is always 300 and scores are adjusted either side of this</a:t>
            </a:r>
          </a:p>
          <a:p>
            <a:pPr marL="3429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248363" y="2170731"/>
            <a:ext cx="0" cy="196731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572250" y="2763542"/>
            <a:ext cx="3391" cy="133091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428282" y="2763542"/>
            <a:ext cx="1397753" cy="17435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26035" y="2763542"/>
            <a:ext cx="0" cy="1330917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428282" y="2170731"/>
            <a:ext cx="1820081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428281" y="2367367"/>
            <a:ext cx="182008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716111" y="2439151"/>
            <a:ext cx="466209" cy="1486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9972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538</Words>
  <Application>Microsoft Office PowerPoint</Application>
  <PresentationFormat>On-screen Show (16:9)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Calibri</vt:lpstr>
      <vt:lpstr>Default Design</vt:lpstr>
      <vt:lpstr>SQE: scaled scoring and SQE1 results</vt:lpstr>
      <vt:lpstr>Why use scaled scores?</vt:lpstr>
      <vt:lpstr>Score scaling - overview</vt:lpstr>
      <vt:lpstr>Score scaling – Step 1</vt:lpstr>
      <vt:lpstr>Score scaling – Step 2</vt:lpstr>
      <vt:lpstr>Score scaling – Step 3</vt:lpstr>
      <vt:lpstr>Score scaling – Step 4</vt:lpstr>
      <vt:lpstr>Score scaling – Step 5</vt:lpstr>
      <vt:lpstr>Score Scaling – Step 6</vt:lpstr>
      <vt:lpstr>Score scaling – Step 7</vt:lpstr>
      <vt:lpstr>Summary</vt:lpstr>
      <vt:lpstr>FLK1 Results page </vt:lpstr>
      <vt:lpstr>FLK2 Results page</vt:lpstr>
      <vt:lpstr>Using the full breakdown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scaled scoring and SQE1 results</dc:title>
  <dc:creator>Solicitors Regulation Authority (SRA)</dc:creator>
  <cp:lastModifiedBy>Matthew Maidment</cp:lastModifiedBy>
  <cp:revision>203</cp:revision>
  <dcterms:created xsi:type="dcterms:W3CDTF">2002-05-21T16:15:24Z</dcterms:created>
  <dcterms:modified xsi:type="dcterms:W3CDTF">2024-03-01T08:08:08Z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2023-03-08T14:17:12Z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2d110478-af60-4c6d-8bf3-4508d6cb9c21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Design:3</vt:lpwstr>
  </property>
  <property fmtid="{D5CDD505-2E9C-101B-9397-08002B2CF9AE}" pid="10" name="ClassificationContentMarkingHeaderText">
    <vt:lpwstr>Sensitivity: General</vt:lpwstr>
  </property>
</Properties>
</file>