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61" r:id="rId2"/>
    <p:sldId id="263" r:id="rId3"/>
    <p:sldId id="328" r:id="rId4"/>
    <p:sldId id="329" r:id="rId5"/>
    <p:sldId id="326" r:id="rId6"/>
    <p:sldId id="317" r:id="rId7"/>
    <p:sldId id="332" r:id="rId8"/>
    <p:sldId id="335" r:id="rId9"/>
    <p:sldId id="336" r:id="rId10"/>
    <p:sldId id="337" r:id="rId11"/>
    <p:sldId id="338" r:id="rId12"/>
    <p:sldId id="339" r:id="rId13"/>
    <p:sldId id="334" r:id="rId14"/>
    <p:sldId id="256" r:id="rId15"/>
    <p:sldId id="257" r:id="rId16"/>
    <p:sldId id="258" r:id="rId17"/>
    <p:sldId id="259" r:id="rId18"/>
    <p:sldId id="260" r:id="rId19"/>
    <p:sldId id="340" r:id="rId20"/>
    <p:sldId id="262" r:id="rId21"/>
    <p:sldId id="341" r:id="rId22"/>
    <p:sldId id="264" r:id="rId23"/>
    <p:sldId id="342" r:id="rId24"/>
    <p:sldId id="323" r:id="rId25"/>
    <p:sldId id="324" r:id="rId26"/>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1B34"/>
    <a:srgbClr val="B50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680" autoAdjust="0"/>
    <p:restoredTop sz="95226" autoAdjust="0"/>
  </p:normalViewPr>
  <p:slideViewPr>
    <p:cSldViewPr>
      <p:cViewPr varScale="1">
        <p:scale>
          <a:sx n="71" d="100"/>
          <a:sy n="71" d="100"/>
        </p:scale>
        <p:origin x="1176" y="52"/>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3/22/2024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F7A9A7-0D8C-4D40-8519-0A4C476D6061}" type="datetimeFigureOut">
              <a:rPr lang="en-GB" smtClean="0"/>
              <a:pPr/>
              <a:t>22/03/2024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8BCBA2-7D20-4464-B9D1-462FA249AC33}"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54" name="Google Shape;5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80642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 name="Google Shape;54;p1: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0" lvl="0" indent="0" algn="l" rtl="0">
              <a:lnSpc>
                <a:spcPct val="100000"/>
              </a:lnSpc>
              <a:spcBef>
                <a:spcPts val="0"/>
              </a:spcBef>
              <a:spcAft>
                <a:spcPts val="0"/>
              </a:spcAft>
              <a:buSzPts val="1400"/>
              <a:buNone/>
            </a:pPr>
            <a:r>
              <a:rPr lang="en-GB"/>
              <a:t>Frame the session being based on external feedback (candidate or otherwise). The first issue to look at is the SQE1 sample questions. </a:t>
            </a:r>
            <a:endParaRPr/>
          </a:p>
        </p:txBody>
      </p:sp>
      <p:sp>
        <p:nvSpPr>
          <p:cNvPr id="55" name="Google Shape;55;p1: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a:t>14</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241516" lvl="0" indent="-241516" algn="l" rtl="0">
              <a:lnSpc>
                <a:spcPct val="100000"/>
              </a:lnSpc>
              <a:spcBef>
                <a:spcPts val="0"/>
              </a:spcBef>
              <a:spcAft>
                <a:spcPts val="0"/>
              </a:spcAft>
              <a:buClr>
                <a:schemeClr val="dk1"/>
              </a:buClr>
              <a:buSzPts val="1200"/>
              <a:buFont typeface="Arial"/>
              <a:buAutoNum type="arabicPeriod"/>
            </a:pPr>
            <a:r>
              <a:rPr lang="en-GB"/>
              <a:t>65 per FLK</a:t>
            </a:r>
            <a:endParaRPr/>
          </a:p>
          <a:p>
            <a:pPr marL="241516" lvl="0" indent="-241516" algn="l" rtl="0">
              <a:lnSpc>
                <a:spcPct val="100000"/>
              </a:lnSpc>
              <a:spcBef>
                <a:spcPts val="0"/>
              </a:spcBef>
              <a:spcAft>
                <a:spcPts val="0"/>
              </a:spcAft>
              <a:buClr>
                <a:schemeClr val="dk1"/>
              </a:buClr>
              <a:buSzPts val="1200"/>
              <a:buFont typeface="Arial"/>
              <a:buAutoNum type="arabicPeriod"/>
            </a:pPr>
            <a:r>
              <a:rPr lang="en-GB"/>
              <a:t>Taken from Q bank</a:t>
            </a:r>
            <a:endParaRPr/>
          </a:p>
        </p:txBody>
      </p:sp>
      <p:sp>
        <p:nvSpPr>
          <p:cNvPr id="62" name="Google Shape;62;p2: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sz="1300"/>
              <a:t>15</a:t>
            </a:fld>
            <a:endParaRPr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0" lvl="0" indent="0" algn="l" rtl="0">
              <a:lnSpc>
                <a:spcPct val="100000"/>
              </a:lnSpc>
              <a:spcBef>
                <a:spcPts val="0"/>
              </a:spcBef>
              <a:spcAft>
                <a:spcPts val="0"/>
              </a:spcAft>
              <a:buClr>
                <a:schemeClr val="dk1"/>
              </a:buClr>
              <a:buSzPts val="1200"/>
              <a:buFont typeface="Arial"/>
              <a:buChar char="•"/>
            </a:pPr>
            <a:r>
              <a:rPr lang="en-GB"/>
              <a:t>Emphasise that this is </a:t>
            </a:r>
            <a:r>
              <a:rPr lang="en-GB" u="sng"/>
              <a:t>not a mock</a:t>
            </a:r>
            <a:r>
              <a:rPr lang="en-GB"/>
              <a:t> when talking to 2</a:t>
            </a:r>
            <a:r>
              <a:rPr lang="en-GB" baseline="30000"/>
              <a:t>nd</a:t>
            </a:r>
            <a:r>
              <a:rPr lang="en-GB"/>
              <a:t> bullet. </a:t>
            </a:r>
            <a:endParaRPr/>
          </a:p>
        </p:txBody>
      </p:sp>
      <p:sp>
        <p:nvSpPr>
          <p:cNvPr id="70" name="Google Shape;70;p3: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sz="1300"/>
              <a:t>16</a:t>
            </a:fld>
            <a:endParaRPr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4: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4: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0" lvl="0" indent="0" algn="l" rtl="0">
              <a:lnSpc>
                <a:spcPct val="100000"/>
              </a:lnSpc>
              <a:spcBef>
                <a:spcPts val="0"/>
              </a:spcBef>
              <a:spcAft>
                <a:spcPts val="0"/>
              </a:spcAft>
              <a:buClr>
                <a:schemeClr val="dk1"/>
              </a:buClr>
              <a:buSzPts val="1200"/>
              <a:buFont typeface="Arial"/>
              <a:buChar char="•"/>
            </a:pPr>
            <a:r>
              <a:rPr lang="en-GB" b="1"/>
              <a:t>1</a:t>
            </a:r>
            <a:r>
              <a:rPr lang="en-GB" b="1" baseline="30000"/>
              <a:t>st</a:t>
            </a:r>
            <a:r>
              <a:rPr lang="en-GB" b="1"/>
              <a:t> Bullet: </a:t>
            </a:r>
            <a:endParaRPr/>
          </a:p>
          <a:p>
            <a:pPr marL="483032" lvl="1" indent="-80505" algn="l" rtl="0">
              <a:lnSpc>
                <a:spcPct val="100000"/>
              </a:lnSpc>
              <a:spcBef>
                <a:spcPts val="0"/>
              </a:spcBef>
              <a:spcAft>
                <a:spcPts val="0"/>
              </a:spcAft>
              <a:buClr>
                <a:schemeClr val="dk1"/>
              </a:buClr>
              <a:buSzPts val="1200"/>
              <a:buFont typeface="Arial"/>
              <a:buChar char="•"/>
            </a:pPr>
            <a:r>
              <a:rPr lang="en-GB"/>
              <a:t>All questions set at Day 1 level</a:t>
            </a:r>
            <a:endParaRPr/>
          </a:p>
          <a:p>
            <a:pPr marL="483032" lvl="1" indent="-80505" algn="l" rtl="0">
              <a:lnSpc>
                <a:spcPct val="100000"/>
              </a:lnSpc>
              <a:spcBef>
                <a:spcPts val="0"/>
              </a:spcBef>
              <a:spcAft>
                <a:spcPts val="0"/>
              </a:spcAft>
              <a:buClr>
                <a:schemeClr val="dk1"/>
              </a:buClr>
              <a:buSzPts val="1200"/>
              <a:buFont typeface="Arial"/>
              <a:buChar char="•"/>
            </a:pPr>
            <a:r>
              <a:rPr lang="en-GB"/>
              <a:t>Angoff panel assess question difficulty / pass mark</a:t>
            </a:r>
            <a:endParaRPr/>
          </a:p>
          <a:p>
            <a:pPr marL="483032" lvl="1" indent="-80505" algn="l" rtl="0">
              <a:lnSpc>
                <a:spcPct val="100000"/>
              </a:lnSpc>
              <a:spcBef>
                <a:spcPts val="0"/>
              </a:spcBef>
              <a:spcAft>
                <a:spcPts val="0"/>
              </a:spcAft>
              <a:buClr>
                <a:schemeClr val="dk1"/>
              </a:buClr>
              <a:buSzPts val="1200"/>
              <a:buFont typeface="Arial"/>
              <a:buChar char="•"/>
            </a:pPr>
            <a:r>
              <a:rPr lang="en-GB"/>
              <a:t>Angoff scores for sample questions in line with assessment</a:t>
            </a:r>
            <a:endParaRPr/>
          </a:p>
          <a:p>
            <a:pPr marL="483032" lvl="1" indent="-80505" algn="l" rtl="0">
              <a:lnSpc>
                <a:spcPct val="100000"/>
              </a:lnSpc>
              <a:spcBef>
                <a:spcPts val="0"/>
              </a:spcBef>
              <a:spcAft>
                <a:spcPts val="0"/>
              </a:spcAft>
              <a:buClr>
                <a:schemeClr val="dk1"/>
              </a:buClr>
              <a:buSzPts val="1200"/>
              <a:buFont typeface="Arial"/>
              <a:buChar char="•"/>
            </a:pPr>
            <a:r>
              <a:rPr lang="en-GB"/>
              <a:t>SRA subject matter expert review</a:t>
            </a:r>
            <a:endParaRPr/>
          </a:p>
          <a:p>
            <a:pPr marL="0" lvl="0" indent="0" algn="l" rtl="0">
              <a:lnSpc>
                <a:spcPct val="100000"/>
              </a:lnSpc>
              <a:spcBef>
                <a:spcPts val="0"/>
              </a:spcBef>
              <a:spcAft>
                <a:spcPts val="0"/>
              </a:spcAft>
              <a:buClr>
                <a:schemeClr val="dk1"/>
              </a:buClr>
              <a:buSzPts val="1200"/>
              <a:buNone/>
            </a:pPr>
            <a:endParaRPr/>
          </a:p>
          <a:p>
            <a:pPr marL="0" lvl="0" indent="0" algn="l" rtl="0">
              <a:lnSpc>
                <a:spcPct val="100000"/>
              </a:lnSpc>
              <a:spcBef>
                <a:spcPts val="0"/>
              </a:spcBef>
              <a:spcAft>
                <a:spcPts val="0"/>
              </a:spcAft>
              <a:buClr>
                <a:schemeClr val="dk1"/>
              </a:buClr>
              <a:buSzPts val="1200"/>
              <a:buFont typeface="Arial"/>
              <a:buChar char="•"/>
            </a:pPr>
            <a:r>
              <a:rPr lang="en-GB" b="1"/>
              <a:t>2nd Bullet</a:t>
            </a:r>
            <a:r>
              <a:rPr lang="en-GB"/>
              <a:t>: </a:t>
            </a:r>
            <a:endParaRPr/>
          </a:p>
          <a:p>
            <a:pPr marL="483032" lvl="1" indent="-80505" algn="l" rtl="0">
              <a:lnSpc>
                <a:spcPct val="100000"/>
              </a:lnSpc>
              <a:spcBef>
                <a:spcPts val="0"/>
              </a:spcBef>
              <a:spcAft>
                <a:spcPts val="0"/>
              </a:spcAft>
              <a:buClr>
                <a:schemeClr val="dk1"/>
              </a:buClr>
              <a:buSzPts val="1200"/>
              <a:buFont typeface="Arial"/>
              <a:buChar char="•"/>
            </a:pPr>
            <a:r>
              <a:rPr lang="en-GB"/>
              <a:t>Emphasise that this is not a mock when talking to 2</a:t>
            </a:r>
            <a:r>
              <a:rPr lang="en-GB" baseline="30000"/>
              <a:t>nd</a:t>
            </a:r>
            <a:r>
              <a:rPr lang="en-GB"/>
              <a:t> bullet. </a:t>
            </a:r>
            <a:endParaRPr/>
          </a:p>
          <a:p>
            <a:pPr marL="483032" lvl="1" indent="-80505" algn="l" rtl="0">
              <a:lnSpc>
                <a:spcPct val="100000"/>
              </a:lnSpc>
              <a:spcBef>
                <a:spcPts val="0"/>
              </a:spcBef>
              <a:spcAft>
                <a:spcPts val="0"/>
              </a:spcAft>
              <a:buClr>
                <a:schemeClr val="dk1"/>
              </a:buClr>
              <a:buSzPts val="1200"/>
              <a:buFont typeface="Arial"/>
              <a:buChar char="•"/>
            </a:pPr>
            <a:r>
              <a:rPr lang="en-GB"/>
              <a:t>Re 40 new Qs: </a:t>
            </a:r>
            <a:endParaRPr/>
          </a:p>
          <a:p>
            <a:pPr marL="966064" lvl="2" indent="-80504" algn="l" rtl="0">
              <a:lnSpc>
                <a:spcPct val="100000"/>
              </a:lnSpc>
              <a:spcBef>
                <a:spcPts val="0"/>
              </a:spcBef>
              <a:spcAft>
                <a:spcPts val="0"/>
              </a:spcAft>
              <a:buClr>
                <a:schemeClr val="dk1"/>
              </a:buClr>
              <a:buSzPts val="1200"/>
              <a:buFont typeface="Arial"/>
              <a:buChar char="•"/>
            </a:pPr>
            <a:r>
              <a:rPr lang="en-GB"/>
              <a:t>All from bank and all used in SQE1</a:t>
            </a:r>
            <a:endParaRPr/>
          </a:p>
          <a:p>
            <a:pPr marL="966064" lvl="2" indent="-80504" algn="l" rtl="0">
              <a:lnSpc>
                <a:spcPct val="100000"/>
              </a:lnSpc>
              <a:spcBef>
                <a:spcPts val="0"/>
              </a:spcBef>
              <a:spcAft>
                <a:spcPts val="0"/>
              </a:spcAft>
              <a:buClr>
                <a:schemeClr val="dk1"/>
              </a:buClr>
              <a:buSzPts val="1200"/>
              <a:buFont typeface="Arial"/>
              <a:buChar char="•"/>
            </a:pPr>
            <a:r>
              <a:rPr lang="en-GB"/>
              <a:t>Q length vs average in bank/previous assessments</a:t>
            </a:r>
            <a:endParaRPr/>
          </a:p>
          <a:p>
            <a:pPr marL="966064" lvl="2" indent="-80504" algn="l" rtl="0">
              <a:lnSpc>
                <a:spcPct val="100000"/>
              </a:lnSpc>
              <a:spcBef>
                <a:spcPts val="0"/>
              </a:spcBef>
              <a:spcAft>
                <a:spcPts val="0"/>
              </a:spcAft>
              <a:buClr>
                <a:schemeClr val="dk1"/>
              </a:buClr>
              <a:buSzPts val="1200"/>
              <a:buFont typeface="Arial"/>
              <a:buChar char="•"/>
            </a:pPr>
            <a:r>
              <a:rPr lang="en-GB"/>
              <a:t>Variety of difficulty to reflect SQE1 assessments</a:t>
            </a:r>
            <a:endParaRPr/>
          </a:p>
          <a:p>
            <a:pPr marL="0" lvl="0" indent="0" algn="l" rtl="0">
              <a:lnSpc>
                <a:spcPct val="100000"/>
              </a:lnSpc>
              <a:spcBef>
                <a:spcPts val="0"/>
              </a:spcBef>
              <a:spcAft>
                <a:spcPts val="0"/>
              </a:spcAft>
              <a:buClr>
                <a:schemeClr val="dk1"/>
              </a:buClr>
              <a:buSzPts val="1200"/>
              <a:buNone/>
            </a:pPr>
            <a:endParaRPr/>
          </a:p>
        </p:txBody>
      </p:sp>
      <p:sp>
        <p:nvSpPr>
          <p:cNvPr id="78" name="Google Shape;78;p4: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sz="1300"/>
              <a:t>17</a:t>
            </a:fld>
            <a:endParaRPr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6: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Autofit/>
          </a:bodyPr>
          <a:lstStyle/>
          <a:p>
            <a:pPr marL="0" lvl="0" indent="0" algn="l" rtl="0">
              <a:lnSpc>
                <a:spcPct val="100000"/>
              </a:lnSpc>
              <a:spcBef>
                <a:spcPts val="0"/>
              </a:spcBef>
              <a:spcAft>
                <a:spcPts val="0"/>
              </a:spcAft>
              <a:buSzPts val="1400"/>
              <a:buNone/>
            </a:pPr>
            <a:r>
              <a:rPr lang="en-GB"/>
              <a:t>Less feedback but it does come up re timing in survey and focus groups - so we keep a close eye on this and undertaken further analysis and research </a:t>
            </a:r>
            <a:endParaRPr/>
          </a:p>
        </p:txBody>
      </p:sp>
      <p:sp>
        <p:nvSpPr>
          <p:cNvPr id="85" name="Google Shape;85;p6: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7: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7: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0" lvl="0" indent="0" algn="l" rtl="0">
              <a:lnSpc>
                <a:spcPct val="100000"/>
              </a:lnSpc>
              <a:spcBef>
                <a:spcPts val="0"/>
              </a:spcBef>
              <a:spcAft>
                <a:spcPts val="0"/>
              </a:spcAft>
              <a:buClr>
                <a:schemeClr val="dk1"/>
              </a:buClr>
              <a:buSzPts val="1200"/>
              <a:buNone/>
            </a:pPr>
            <a:r>
              <a:rPr lang="en-GB" b="1"/>
              <a:t>1</a:t>
            </a:r>
            <a:r>
              <a:rPr lang="en-GB" b="1" baseline="30000"/>
              <a:t>st</a:t>
            </a:r>
            <a:r>
              <a:rPr lang="en-GB" b="1"/>
              <a:t> Bullet</a:t>
            </a:r>
            <a:r>
              <a:rPr lang="en-GB"/>
              <a:t>: this is not a major piece of feedback In terms of volumes but has been raised in feedback survey and equally in focus groups. We had looked at this last year but wanted to revisit this. </a:t>
            </a:r>
            <a:endParaRPr/>
          </a:p>
        </p:txBody>
      </p:sp>
      <p:sp>
        <p:nvSpPr>
          <p:cNvPr id="91" name="Google Shape;91;p7: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sz="1300"/>
              <a:t>19</a:t>
            </a:fld>
            <a:endParaRPr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8: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0" lvl="0" indent="0" algn="l" rtl="0">
              <a:lnSpc>
                <a:spcPct val="100000"/>
              </a:lnSpc>
              <a:spcBef>
                <a:spcPts val="0"/>
              </a:spcBef>
              <a:spcAft>
                <a:spcPts val="0"/>
              </a:spcAft>
              <a:buClr>
                <a:schemeClr val="dk1"/>
              </a:buClr>
              <a:buSzPts val="1200"/>
              <a:buNone/>
            </a:pPr>
            <a:r>
              <a:rPr lang="en-GB" b="1"/>
              <a:t>Overall, candidates mange time well……………</a:t>
            </a:r>
            <a:endParaRPr/>
          </a:p>
          <a:p>
            <a:pPr marL="181137" lvl="0" indent="-181137" algn="l" rtl="0">
              <a:lnSpc>
                <a:spcPct val="100000"/>
              </a:lnSpc>
              <a:spcBef>
                <a:spcPts val="0"/>
              </a:spcBef>
              <a:spcAft>
                <a:spcPts val="0"/>
              </a:spcAft>
              <a:buClr>
                <a:schemeClr val="dk1"/>
              </a:buClr>
              <a:buSzPts val="1200"/>
              <a:buFont typeface="Arial"/>
              <a:buChar char="•"/>
            </a:pPr>
            <a:r>
              <a:rPr lang="en-GB" b="1"/>
              <a:t>1</a:t>
            </a:r>
            <a:r>
              <a:rPr lang="en-GB" b="1" baseline="30000"/>
              <a:t>st</a:t>
            </a:r>
            <a:r>
              <a:rPr lang="en-GB" b="1"/>
              <a:t> Bullet: </a:t>
            </a:r>
            <a:r>
              <a:rPr lang="en-GB" b="0"/>
              <a:t>taking less than 20 secs would suggest a guessed answer and so this v low % is encouraging</a:t>
            </a:r>
            <a:endParaRPr/>
          </a:p>
          <a:p>
            <a:pPr marL="181137" lvl="0" indent="-181137" algn="l" rtl="0">
              <a:lnSpc>
                <a:spcPct val="100000"/>
              </a:lnSpc>
              <a:spcBef>
                <a:spcPts val="0"/>
              </a:spcBef>
              <a:spcAft>
                <a:spcPts val="0"/>
              </a:spcAft>
              <a:buClr>
                <a:schemeClr val="dk1"/>
              </a:buClr>
              <a:buSzPts val="1200"/>
              <a:buFont typeface="Arial"/>
              <a:buChar char="•"/>
            </a:pPr>
            <a:r>
              <a:rPr lang="en-GB" b="0"/>
              <a:t>2</a:t>
            </a:r>
            <a:r>
              <a:rPr lang="en-GB" b="0" baseline="30000"/>
              <a:t>nd</a:t>
            </a:r>
            <a:r>
              <a:rPr lang="en-GB" b="0"/>
              <a:t>: proportions being higher for FLK1 than for FLK2 in each window suggesting candidates learn to manage time better as they gain experience with the assessment</a:t>
            </a:r>
            <a:endParaRPr b="0"/>
          </a:p>
          <a:p>
            <a:pPr marL="181137" lvl="0" indent="-100632" algn="l" rtl="0">
              <a:lnSpc>
                <a:spcPct val="100000"/>
              </a:lnSpc>
              <a:spcBef>
                <a:spcPts val="0"/>
              </a:spcBef>
              <a:spcAft>
                <a:spcPts val="0"/>
              </a:spcAft>
              <a:buClr>
                <a:schemeClr val="dk1"/>
              </a:buClr>
              <a:buSzPts val="1200"/>
              <a:buNone/>
            </a:pPr>
            <a:endParaRPr b="0"/>
          </a:p>
          <a:p>
            <a:pPr marL="181137" lvl="0" indent="-100632" algn="l" rtl="0">
              <a:lnSpc>
                <a:spcPct val="100000"/>
              </a:lnSpc>
              <a:spcBef>
                <a:spcPts val="0"/>
              </a:spcBef>
              <a:spcAft>
                <a:spcPts val="0"/>
              </a:spcAft>
              <a:buClr>
                <a:schemeClr val="dk1"/>
              </a:buClr>
              <a:buSzPts val="1200"/>
              <a:buNone/>
            </a:pPr>
            <a:endParaRPr/>
          </a:p>
        </p:txBody>
      </p:sp>
      <p:sp>
        <p:nvSpPr>
          <p:cNvPr id="99" name="Google Shape;99;p8: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sz="1300"/>
              <a:t>20</a:t>
            </a:fld>
            <a:endParaRPr sz="1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9:notes"/>
          <p:cNvSpPr>
            <a:spLocks noGrp="1" noRot="1" noChangeAspect="1"/>
          </p:cNvSpPr>
          <p:nvPr>
            <p:ph type="sldImg" idx="2"/>
          </p:nvPr>
        </p:nvSpPr>
        <p:spPr>
          <a:xfrm>
            <a:off x="90488" y="744538"/>
            <a:ext cx="6627812" cy="37290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9:notes"/>
          <p:cNvSpPr txBox="1">
            <a:spLocks noGrp="1"/>
          </p:cNvSpPr>
          <p:nvPr>
            <p:ph type="body" idx="1"/>
          </p:nvPr>
        </p:nvSpPr>
        <p:spPr>
          <a:xfrm>
            <a:off x="680879" y="4721940"/>
            <a:ext cx="5447030" cy="4473416"/>
          </a:xfrm>
          <a:prstGeom prst="rect">
            <a:avLst/>
          </a:prstGeom>
          <a:noFill/>
          <a:ln>
            <a:noFill/>
          </a:ln>
        </p:spPr>
        <p:txBody>
          <a:bodyPr spcFirstLastPara="1" wrap="square" lIns="95677" tIns="47826" rIns="95677" bIns="47826" anchor="t" anchorCtr="0">
            <a:normAutofit/>
          </a:bodyPr>
          <a:lstStyle/>
          <a:p>
            <a:pPr marL="179452" indent="-179452">
              <a:buClr>
                <a:schemeClr val="dk1"/>
              </a:buClr>
              <a:buSzPts val="1200"/>
              <a:buFont typeface="Arial"/>
              <a:buChar char="•"/>
            </a:pPr>
            <a:r>
              <a:rPr lang="en-GB" b="0"/>
              <a:t>Timing is an issue for some candidates</a:t>
            </a:r>
            <a:endParaRPr/>
          </a:p>
          <a:p>
            <a:pPr marL="179452" indent="-179452">
              <a:buClr>
                <a:schemeClr val="dk1"/>
              </a:buClr>
              <a:buSzPts val="1200"/>
              <a:buFont typeface="Arial"/>
              <a:buChar char="•"/>
            </a:pPr>
            <a:r>
              <a:rPr lang="en-GB" b="0"/>
              <a:t>Timing is invariably an issue in any exam for some candidates</a:t>
            </a:r>
            <a:endParaRPr/>
          </a:p>
          <a:p>
            <a:pPr marL="179452" indent="-179452">
              <a:buClr>
                <a:schemeClr val="dk1"/>
              </a:buClr>
              <a:buSzPts val="1200"/>
              <a:buFont typeface="Arial"/>
              <a:buChar char="•"/>
            </a:pPr>
            <a:r>
              <a:rPr lang="en-GB" b="0"/>
              <a:t>The proportion of candidates reporting the issue is low</a:t>
            </a:r>
            <a:endParaRPr/>
          </a:p>
          <a:p>
            <a:pPr marL="179452" indent="-179452">
              <a:buClr>
                <a:schemeClr val="dk1"/>
              </a:buClr>
              <a:buSzPts val="1200"/>
              <a:buFont typeface="Arial"/>
              <a:buChar char="•"/>
            </a:pPr>
            <a:r>
              <a:rPr lang="en-GB" b="0"/>
              <a:t>Candidates appear to manage their time well in the assessments </a:t>
            </a:r>
            <a:endParaRPr/>
          </a:p>
          <a:p>
            <a:pPr marL="179452" indent="-179452">
              <a:buClr>
                <a:schemeClr val="dk1"/>
              </a:buClr>
              <a:buSzPts val="1200"/>
              <a:buFont typeface="Arial"/>
              <a:buChar char="•"/>
            </a:pPr>
            <a:r>
              <a:rPr lang="en-GB" b="0"/>
              <a:t>Candidates do not appear to be rushing to finish</a:t>
            </a:r>
            <a:endParaRPr/>
          </a:p>
          <a:p>
            <a:pPr marL="179452" indent="-179452">
              <a:buClr>
                <a:schemeClr val="dk1"/>
              </a:buClr>
              <a:buSzPts val="1200"/>
              <a:buFont typeface="Arial"/>
              <a:buChar char="•"/>
            </a:pPr>
            <a:r>
              <a:rPr lang="en-GB" b="0"/>
              <a:t>The data is not definitive as many candidates will be trained to manage their time (i.e. spend X seconds and move on…)</a:t>
            </a:r>
            <a:endParaRPr/>
          </a:p>
          <a:p>
            <a:pPr marL="179452" indent="-99696">
              <a:buClr>
                <a:schemeClr val="dk1"/>
              </a:buClr>
              <a:buSzPts val="1200"/>
            </a:pPr>
            <a:endParaRPr b="0"/>
          </a:p>
          <a:p>
            <a:pPr marL="179452" indent="-99696">
              <a:buClr>
                <a:schemeClr val="dk1"/>
              </a:buClr>
              <a:buSzPts val="1200"/>
            </a:pPr>
            <a:endParaRPr/>
          </a:p>
        </p:txBody>
      </p:sp>
      <p:sp>
        <p:nvSpPr>
          <p:cNvPr id="108" name="Google Shape;108;p9:notes"/>
          <p:cNvSpPr txBox="1">
            <a:spLocks noGrp="1"/>
          </p:cNvSpPr>
          <p:nvPr>
            <p:ph type="sldNum" idx="12"/>
          </p:nvPr>
        </p:nvSpPr>
        <p:spPr>
          <a:xfrm>
            <a:off x="3856738" y="9442153"/>
            <a:ext cx="2950475" cy="497047"/>
          </a:xfrm>
          <a:prstGeom prst="rect">
            <a:avLst/>
          </a:prstGeom>
          <a:noFill/>
          <a:ln>
            <a:noFill/>
          </a:ln>
        </p:spPr>
        <p:txBody>
          <a:bodyPr spcFirstLastPara="1" wrap="square" lIns="95677" tIns="47826" rIns="95677" bIns="47826" anchor="b" anchorCtr="0">
            <a:noAutofit/>
          </a:bodyPr>
          <a:lstStyle/>
          <a:p>
            <a:pPr algn="r"/>
            <a:fld id="{00000000-1234-1234-1234-123412341234}" type="slidenum">
              <a:rPr lang="en-GB" sz="1300"/>
              <a:pPr algn="r"/>
              <a:t>21</a:t>
            </a:fld>
            <a:endParaRPr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0:notes"/>
          <p:cNvSpPr>
            <a:spLocks noGrp="1" noRot="1" noChangeAspect="1"/>
          </p:cNvSpPr>
          <p:nvPr>
            <p:ph type="sldImg" idx="2"/>
          </p:nvPr>
        </p:nvSpPr>
        <p:spPr>
          <a:xfrm>
            <a:off x="104775" y="750888"/>
            <a:ext cx="6678613" cy="37576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10:notes"/>
          <p:cNvSpPr txBox="1">
            <a:spLocks noGrp="1"/>
          </p:cNvSpPr>
          <p:nvPr>
            <p:ph type="body" idx="1"/>
          </p:nvPr>
        </p:nvSpPr>
        <p:spPr>
          <a:xfrm>
            <a:off x="688817" y="4758889"/>
            <a:ext cx="5510530" cy="4508421"/>
          </a:xfrm>
          <a:prstGeom prst="rect">
            <a:avLst/>
          </a:prstGeom>
          <a:noFill/>
          <a:ln>
            <a:noFill/>
          </a:ln>
        </p:spPr>
        <p:txBody>
          <a:bodyPr spcFirstLastPara="1" wrap="square" lIns="96575" tIns="48275" rIns="96575" bIns="48275" anchor="t" anchorCtr="0">
            <a:normAutofit/>
          </a:bodyPr>
          <a:lstStyle/>
          <a:p>
            <a:pPr marL="0" lvl="0" indent="0" algn="l" rtl="0">
              <a:lnSpc>
                <a:spcPct val="100000"/>
              </a:lnSpc>
              <a:spcBef>
                <a:spcPts val="0"/>
              </a:spcBef>
              <a:spcAft>
                <a:spcPts val="0"/>
              </a:spcAft>
              <a:buClr>
                <a:schemeClr val="dk1"/>
              </a:buClr>
              <a:buSzPts val="1200"/>
              <a:buFont typeface="Arial"/>
              <a:buChar char="•"/>
            </a:pPr>
            <a:r>
              <a:rPr lang="en-GB"/>
              <a:t>Do we want more detail per presentation? Prob not</a:t>
            </a:r>
            <a:endParaRPr/>
          </a:p>
          <a:p>
            <a:pPr marL="0" lvl="0" indent="0" algn="l" rtl="0">
              <a:lnSpc>
                <a:spcPct val="100000"/>
              </a:lnSpc>
              <a:spcBef>
                <a:spcPts val="0"/>
              </a:spcBef>
              <a:spcAft>
                <a:spcPts val="0"/>
              </a:spcAft>
              <a:buClr>
                <a:schemeClr val="dk1"/>
              </a:buClr>
              <a:buSzPts val="1200"/>
              <a:buFont typeface="Arial"/>
              <a:buChar char="•"/>
            </a:pPr>
            <a:r>
              <a:rPr lang="en-GB"/>
              <a:t>Reading speeds modelled with text complexity</a:t>
            </a:r>
            <a:endParaRPr/>
          </a:p>
          <a:p>
            <a:pPr marL="483032" lvl="1" indent="-80505" algn="l" rtl="0">
              <a:lnSpc>
                <a:spcPct val="100000"/>
              </a:lnSpc>
              <a:spcBef>
                <a:spcPts val="0"/>
              </a:spcBef>
              <a:spcAft>
                <a:spcPts val="0"/>
              </a:spcAft>
              <a:buClr>
                <a:schemeClr val="dk1"/>
              </a:buClr>
              <a:buSzPts val="1200"/>
              <a:buFont typeface="Arial"/>
              <a:buChar char="•"/>
            </a:pPr>
            <a:r>
              <a:rPr lang="en-GB"/>
              <a:t>Candidates have [enough][suitable amount][use % time to read and comprehend and % of “other” time]</a:t>
            </a:r>
            <a:endParaRPr/>
          </a:p>
          <a:p>
            <a:pPr marL="483032" lvl="1" indent="-93923" algn="l" rtl="0">
              <a:lnSpc>
                <a:spcPct val="100000"/>
              </a:lnSpc>
              <a:spcBef>
                <a:spcPts val="0"/>
              </a:spcBef>
              <a:spcAft>
                <a:spcPts val="0"/>
              </a:spcAft>
              <a:buSzPts val="1400"/>
              <a:buChar char="•"/>
            </a:pPr>
            <a:r>
              <a:rPr lang="en-GB"/>
              <a:t>Keep it under observation </a:t>
            </a:r>
            <a:endParaRPr/>
          </a:p>
          <a:p>
            <a:pPr marL="483032" lvl="1" indent="0" algn="l" rtl="0">
              <a:lnSpc>
                <a:spcPct val="100000"/>
              </a:lnSpc>
              <a:spcBef>
                <a:spcPts val="0"/>
              </a:spcBef>
              <a:spcAft>
                <a:spcPts val="0"/>
              </a:spcAft>
              <a:buClr>
                <a:schemeClr val="dk1"/>
              </a:buClr>
              <a:buSzPts val="1200"/>
              <a:buNone/>
            </a:pPr>
            <a:endParaRPr/>
          </a:p>
          <a:p>
            <a:pPr marL="0" lvl="0" indent="0" algn="l" rtl="0">
              <a:lnSpc>
                <a:spcPct val="100000"/>
              </a:lnSpc>
              <a:spcBef>
                <a:spcPts val="0"/>
              </a:spcBef>
              <a:spcAft>
                <a:spcPts val="0"/>
              </a:spcAft>
              <a:buClr>
                <a:schemeClr val="dk1"/>
              </a:buClr>
              <a:buSzPts val="1200"/>
              <a:buNone/>
            </a:pPr>
            <a:endParaRPr/>
          </a:p>
        </p:txBody>
      </p:sp>
      <p:sp>
        <p:nvSpPr>
          <p:cNvPr id="116" name="Google Shape;116;p10:notes"/>
          <p:cNvSpPr txBox="1">
            <a:spLocks noGrp="1"/>
          </p:cNvSpPr>
          <p:nvPr>
            <p:ph type="sldNum" idx="12"/>
          </p:nvPr>
        </p:nvSpPr>
        <p:spPr>
          <a:xfrm>
            <a:off x="3901698" y="9516038"/>
            <a:ext cx="2984871" cy="500936"/>
          </a:xfrm>
          <a:prstGeom prst="rect">
            <a:avLst/>
          </a:prstGeom>
          <a:noFill/>
          <a:ln>
            <a:noFill/>
          </a:ln>
        </p:spPr>
        <p:txBody>
          <a:bodyPr spcFirstLastPara="1" wrap="square" lIns="96575" tIns="48275" rIns="96575" bIns="48275" anchor="b" anchorCtr="0">
            <a:noAutofit/>
          </a:bodyPr>
          <a:lstStyle/>
          <a:p>
            <a:pPr marL="0" lvl="0" indent="0" algn="r" rtl="0">
              <a:lnSpc>
                <a:spcPct val="100000"/>
              </a:lnSpc>
              <a:spcBef>
                <a:spcPts val="0"/>
              </a:spcBef>
              <a:spcAft>
                <a:spcPts val="0"/>
              </a:spcAft>
              <a:buNone/>
            </a:pPr>
            <a:fld id="{00000000-1234-1234-1234-123412341234}" type="slidenum">
              <a:rPr lang="en-GB" sz="1300"/>
              <a:t>22</a:t>
            </a:fld>
            <a:endParaRPr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C8BCBA2-7D20-4464-B9D1-462FA249AC33}"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6</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C8BCBA2-7D20-4464-B9D1-462FA249AC33}"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58416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7</a:t>
            </a:fld>
            <a:endParaRPr lang="en-GB"/>
          </a:p>
        </p:txBody>
      </p:sp>
    </p:spTree>
    <p:extLst>
      <p:ext uri="{BB962C8B-B14F-4D97-AF65-F5344CB8AC3E}">
        <p14:creationId xmlns:p14="http://schemas.microsoft.com/office/powerpoint/2010/main" val="403129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8</a:t>
            </a:fld>
            <a:endParaRPr lang="en-GB"/>
          </a:p>
        </p:txBody>
      </p:sp>
    </p:spTree>
    <p:extLst>
      <p:ext uri="{BB962C8B-B14F-4D97-AF65-F5344CB8AC3E}">
        <p14:creationId xmlns:p14="http://schemas.microsoft.com/office/powerpoint/2010/main" val="3033365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9</a:t>
            </a:fld>
            <a:endParaRPr lang="en-GB"/>
          </a:p>
        </p:txBody>
      </p:sp>
    </p:spTree>
    <p:extLst>
      <p:ext uri="{BB962C8B-B14F-4D97-AF65-F5344CB8AC3E}">
        <p14:creationId xmlns:p14="http://schemas.microsoft.com/office/powerpoint/2010/main" val="3413988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10</a:t>
            </a:fld>
            <a:endParaRPr lang="en-GB"/>
          </a:p>
        </p:txBody>
      </p:sp>
    </p:spTree>
    <p:extLst>
      <p:ext uri="{BB962C8B-B14F-4D97-AF65-F5344CB8AC3E}">
        <p14:creationId xmlns:p14="http://schemas.microsoft.com/office/powerpoint/2010/main" val="9869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11</a:t>
            </a:fld>
            <a:endParaRPr lang="en-GB"/>
          </a:p>
        </p:txBody>
      </p:sp>
    </p:spTree>
    <p:extLst>
      <p:ext uri="{BB962C8B-B14F-4D97-AF65-F5344CB8AC3E}">
        <p14:creationId xmlns:p14="http://schemas.microsoft.com/office/powerpoint/2010/main" val="562255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12</a:t>
            </a:fld>
            <a:endParaRPr lang="en-GB"/>
          </a:p>
        </p:txBody>
      </p:sp>
    </p:spTree>
    <p:extLst>
      <p:ext uri="{BB962C8B-B14F-4D97-AF65-F5344CB8AC3E}">
        <p14:creationId xmlns:p14="http://schemas.microsoft.com/office/powerpoint/2010/main" val="383831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Spread your text out!</a:t>
            </a:r>
          </a:p>
        </p:txBody>
      </p:sp>
      <p:sp>
        <p:nvSpPr>
          <p:cNvPr id="4" name="Slide Number Placeholder 3"/>
          <p:cNvSpPr>
            <a:spLocks noGrp="1"/>
          </p:cNvSpPr>
          <p:nvPr>
            <p:ph type="sldNum" sz="quarter" idx="10"/>
          </p:nvPr>
        </p:nvSpPr>
        <p:spPr/>
        <p:txBody>
          <a:bodyPr/>
          <a:lstStyle/>
          <a:p>
            <a:fld id="{BC8BCBA2-7D20-4464-B9D1-462FA249AC33}" type="slidenum">
              <a:rPr lang="en-GB" smtClean="0"/>
              <a:pPr/>
              <a:t>13</a:t>
            </a:fld>
            <a:endParaRPr lang="en-GB"/>
          </a:p>
        </p:txBody>
      </p:sp>
    </p:spTree>
    <p:extLst>
      <p:ext uri="{BB962C8B-B14F-4D97-AF65-F5344CB8AC3E}">
        <p14:creationId xmlns:p14="http://schemas.microsoft.com/office/powerpoint/2010/main" val="31856652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GB" dirty="0"/>
              <a:t>Click to edit Master title style</a:t>
            </a:r>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GB"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4"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1029" name="Picture 3" descr="I:\mydocs\Images\logos\sra-white-logo.png"/>
          <p:cNvPicPr>
            <a:picLocks noChangeAspect="1" noChangeArrowheads="1"/>
          </p:cNvPicPr>
          <p:nvPr userDrawn="1"/>
        </p:nvPicPr>
        <p:blipFill>
          <a:blip r:embed="rId15" cstate="print"/>
          <a:srcRect/>
          <a:stretch>
            <a:fillRect/>
          </a:stretch>
        </p:blipFill>
        <p:spPr bwMode="auto">
          <a:xfrm>
            <a:off x="7164388" y="176213"/>
            <a:ext cx="1655762" cy="661987"/>
          </a:xfrm>
          <a:prstGeom prst="rect">
            <a:avLst/>
          </a:prstGeom>
          <a:noFill/>
          <a:ln w="9525">
            <a:noFill/>
            <a:miter lim="800000"/>
            <a:headEnd/>
            <a:tailEnd/>
          </a:ln>
        </p:spPr>
      </p:pic>
      <p:sp>
        <p:nvSpPr>
          <p:cNvPr id="3" name="TextBox 2">
            <a:extLst>
              <a:ext uri="{FF2B5EF4-FFF2-40B4-BE49-F238E27FC236}">
                <a16:creationId xmlns:a16="http://schemas.microsoft.com/office/drawing/2014/main" id="{B149EF55-704B-549F-FE68-BC87A48C1007}"/>
              </a:ext>
            </a:extLst>
          </p:cNvPr>
          <p:cNvSpPr txBox="1"/>
          <p:nvPr>
            <p:extLst>
              <p:ext uri="{1162E1C5-73C7-4A58-AE30-91384D911F3F}">
                <p184:classification xmlns:p184="http://schemas.microsoft.com/office/powerpoint/2018/4/main" val="hdr"/>
              </p:ext>
            </p:extLst>
          </p:nvPr>
        </p:nvSpPr>
        <p:spPr>
          <a:xfrm>
            <a:off x="4025075" y="0"/>
            <a:ext cx="1125537" cy="167640"/>
          </a:xfrm>
          <a:prstGeom prst="rect">
            <a:avLst/>
          </a:prstGeom>
        </p:spPr>
        <p:txBody>
          <a:bodyPr horzOverflow="overflow" lIns="0" tIns="0" rIns="0" bIns="0">
            <a:spAutoFit/>
          </a:bodyPr>
          <a:lstStyle/>
          <a:p>
            <a:pPr algn="l"/>
            <a:r>
              <a:rPr lang="en-US" sz="1100">
                <a:solidFill>
                  <a:srgbClr val="000000"/>
                </a:solidFill>
                <a:latin typeface="Calibri" panose="020F0502020204030204" pitchFamily="34" charset="0"/>
                <a:cs typeface="Calibri" panose="020F0502020204030204" pitchFamily="34" charset="0"/>
              </a:rPr>
              <a:t>Sensitivity: General</a:t>
            </a:r>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20" r:id="rId12"/>
  </p:sldLayoutIdLst>
  <p:txStyles>
    <p:title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0" fontAlgn="base" hangingPunct="0">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0" fontAlgn="base" hangingPunct="0">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0" fontAlgn="base" hangingPunct="0">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fontAlgn="base">
        <a:spcBef>
          <a:spcPct val="20000"/>
        </a:spcBef>
        <a:spcAft>
          <a:spcPct val="0"/>
        </a:spcAft>
        <a:buClr>
          <a:srgbClr val="9E1B34"/>
        </a:buClr>
        <a:buChar char="»"/>
        <a:defRPr sz="1600">
          <a:solidFill>
            <a:schemeClr val="tx1"/>
          </a:solidFill>
          <a:latin typeface="+mn-lt"/>
        </a:defRPr>
      </a:lvl6pPr>
      <a:lvl7pPr marL="2971800" indent="-228600" algn="l" rtl="0" fontAlgn="base">
        <a:spcBef>
          <a:spcPct val="20000"/>
        </a:spcBef>
        <a:spcAft>
          <a:spcPct val="0"/>
        </a:spcAft>
        <a:buClr>
          <a:srgbClr val="9E1B34"/>
        </a:buClr>
        <a:buChar char="»"/>
        <a:defRPr sz="1600">
          <a:solidFill>
            <a:schemeClr val="tx1"/>
          </a:solidFill>
          <a:latin typeface="+mn-lt"/>
        </a:defRPr>
      </a:lvl7pPr>
      <a:lvl8pPr marL="3429000" indent="-228600" algn="l" rtl="0" fontAlgn="base">
        <a:spcBef>
          <a:spcPct val="20000"/>
        </a:spcBef>
        <a:spcAft>
          <a:spcPct val="0"/>
        </a:spcAft>
        <a:buClr>
          <a:srgbClr val="9E1B34"/>
        </a:buClr>
        <a:buChar char="»"/>
        <a:defRPr sz="1600">
          <a:solidFill>
            <a:schemeClr val="tx1"/>
          </a:solidFill>
          <a:latin typeface="+mn-lt"/>
        </a:defRPr>
      </a:lvl8pPr>
      <a:lvl9pPr marL="3886200" indent="-228600" algn="l" rtl="0" fontAlgn="base">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youtube.com/@SRAsolicitors"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sqe.sra.org.uk/report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qe.sra.org.uk/sqe1-sample"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sqe.sra.org.uk/sqe2-sampl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subTitle" idx="1"/>
          </p:nvPr>
        </p:nvSpPr>
        <p:spPr>
          <a:xfrm>
            <a:off x="702531" y="1419622"/>
            <a:ext cx="7738938" cy="1314450"/>
          </a:xfrm>
        </p:spPr>
        <p:txBody>
          <a:bodyPr/>
          <a:lstStyle/>
          <a:p>
            <a:pPr eaLnBrk="1" hangingPunct="1"/>
            <a:r>
              <a:rPr lang="en-GB" b="1" dirty="0">
                <a:solidFill>
                  <a:srgbClr val="262626"/>
                </a:solidFill>
                <a:ea typeface="ＭＳ Ｐゴシック" pitchFamily="34" charset="-128"/>
              </a:rPr>
              <a:t>Yiannis Chrysanthou, </a:t>
            </a:r>
          </a:p>
          <a:p>
            <a:pPr eaLnBrk="1" hangingPunct="1"/>
            <a:r>
              <a:rPr lang="en-GB" b="1" dirty="0">
                <a:solidFill>
                  <a:srgbClr val="262626"/>
                </a:solidFill>
                <a:ea typeface="ＭＳ Ｐゴシック" pitchFamily="34" charset="-128"/>
              </a:rPr>
              <a:t>Head of Stakeholder Engagement, Kaplan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3305520"/>
          </a:xfrm>
          <a:prstGeom prst="rect">
            <a:avLst/>
          </a:prstGeom>
          <a:noFill/>
        </p:spPr>
        <p:txBody>
          <a:bodyPr wrap="square" lIns="91440" tIns="45720" rIns="91440" bIns="45720" rtlCol="0" anchor="t">
            <a:spAutoFit/>
          </a:bodyPr>
          <a:lstStyle/>
          <a:p>
            <a:pPr algn="l">
              <a:buClr>
                <a:srgbClr val="9E1B34"/>
              </a:buClr>
            </a:pPr>
            <a:r>
              <a:rPr lang="en-GB" b="1" dirty="0">
                <a:solidFill>
                  <a:srgbClr val="9E1B34"/>
                </a:solidFill>
                <a:ea typeface="ＭＳ Ｐゴシック"/>
              </a:rPr>
              <a:t>SQE2</a:t>
            </a:r>
            <a:r>
              <a:rPr lang="en-GB" dirty="0">
                <a:ea typeface="ＭＳ Ｐゴシック"/>
              </a:rPr>
              <a:t> (Oct 22, Apr 23, Jul 23, Oct 23)</a:t>
            </a:r>
          </a:p>
          <a:p>
            <a:pPr marL="342900" indent="-342900" algn="l">
              <a:spcBef>
                <a:spcPct val="20000"/>
              </a:spcBef>
              <a:buClr>
                <a:srgbClr val="9E1B34"/>
              </a:buClr>
              <a:buFont typeface="Arial"/>
              <a:buChar char="•"/>
            </a:pPr>
            <a:r>
              <a:rPr lang="en-GB" sz="2200" dirty="0">
                <a:solidFill>
                  <a:srgbClr val="262626"/>
                </a:solidFill>
                <a:latin typeface="+mn-lt"/>
              </a:rPr>
              <a:t>The overwhelming majority of stations score above 70%</a:t>
            </a:r>
          </a:p>
          <a:p>
            <a:pPr marL="342900" indent="-342900" algn="l">
              <a:spcBef>
                <a:spcPct val="20000"/>
              </a:spcBef>
              <a:buClr>
                <a:srgbClr val="9E1B34"/>
              </a:buClr>
              <a:buFont typeface="Arial"/>
              <a:buChar char="•"/>
            </a:pPr>
            <a:r>
              <a:rPr lang="en-GB" sz="2200" dirty="0">
                <a:solidFill>
                  <a:srgbClr val="262626"/>
                </a:solidFill>
                <a:latin typeface="+mn-lt"/>
              </a:rPr>
              <a:t>This includes written and oral stations</a:t>
            </a:r>
          </a:p>
          <a:p>
            <a:pPr marL="342900" indent="-342900" algn="l">
              <a:spcBef>
                <a:spcPct val="20000"/>
              </a:spcBef>
              <a:buClr>
                <a:srgbClr val="9E1B34"/>
              </a:buClr>
              <a:buFont typeface="Arial"/>
              <a:buChar char="•"/>
            </a:pPr>
            <a:endParaRPr lang="en-GB" sz="2200" dirty="0">
              <a:solidFill>
                <a:srgbClr val="262626"/>
              </a:solidFill>
              <a:latin typeface="+mn-lt"/>
            </a:endParaRPr>
          </a:p>
          <a:p>
            <a:pPr marL="342900" indent="-342900" algn="l">
              <a:spcBef>
                <a:spcPct val="20000"/>
              </a:spcBef>
              <a:buClr>
                <a:srgbClr val="9E1B34"/>
              </a:buClr>
              <a:buFont typeface="Arial"/>
              <a:buChar char="•"/>
            </a:pPr>
            <a:r>
              <a:rPr lang="en-GB" sz="2200" dirty="0">
                <a:solidFill>
                  <a:srgbClr val="262626"/>
                </a:solidFill>
                <a:latin typeface="+mn-lt"/>
              </a:rPr>
              <a:t>Advocacy stations are consistently high scoring</a:t>
            </a:r>
          </a:p>
          <a:p>
            <a:pPr marL="342900" indent="-342900" algn="l">
              <a:spcBef>
                <a:spcPct val="20000"/>
              </a:spcBef>
              <a:buClr>
                <a:srgbClr val="9E1B34"/>
              </a:buClr>
              <a:buFont typeface="Arial"/>
              <a:buChar char="•"/>
            </a:pPr>
            <a:endParaRPr lang="en-GB" sz="2200" dirty="0">
              <a:solidFill>
                <a:srgbClr val="262626"/>
              </a:solidFill>
              <a:latin typeface="+mn-lt"/>
            </a:endParaRPr>
          </a:p>
          <a:p>
            <a:pPr marL="342900" indent="-342900" algn="l">
              <a:spcBef>
                <a:spcPct val="20000"/>
              </a:spcBef>
              <a:buClr>
                <a:srgbClr val="9E1B34"/>
              </a:buClr>
              <a:buFont typeface="Arial"/>
              <a:buChar char="•"/>
            </a:pPr>
            <a:r>
              <a:rPr lang="en-GB" sz="2200" dirty="0">
                <a:solidFill>
                  <a:srgbClr val="262626"/>
                </a:solidFill>
                <a:latin typeface="+mn-lt"/>
              </a:rPr>
              <a:t>Room for improvement on Legal Writing stations</a:t>
            </a:r>
          </a:p>
          <a:p>
            <a:pPr marL="342900" indent="-342900" algn="l">
              <a:spcBef>
                <a:spcPct val="20000"/>
              </a:spcBef>
              <a:buClr>
                <a:srgbClr val="9E1B34"/>
              </a:buClr>
              <a:buFont typeface="Arial"/>
              <a:buChar char="•"/>
            </a:pPr>
            <a:r>
              <a:rPr lang="en-GB" sz="2200" dirty="0">
                <a:solidFill>
                  <a:srgbClr val="262626"/>
                </a:solidFill>
                <a:latin typeface="+mn-lt"/>
              </a:rPr>
              <a:t>and Business Organisations, Rules and Procedures stations</a:t>
            </a: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5" y="169227"/>
            <a:ext cx="4895850"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Feedback for candidates</a:t>
            </a:r>
            <a:endParaRPr lang="en-GB" kern="0" dirty="0"/>
          </a:p>
        </p:txBody>
      </p:sp>
    </p:spTree>
    <p:extLst>
      <p:ext uri="{BB962C8B-B14F-4D97-AF65-F5344CB8AC3E}">
        <p14:creationId xmlns:p14="http://schemas.microsoft.com/office/powerpoint/2010/main" val="2885097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3884140"/>
          </a:xfrm>
          <a:prstGeom prst="rect">
            <a:avLst/>
          </a:prstGeom>
          <a:noFill/>
        </p:spPr>
        <p:txBody>
          <a:bodyPr wrap="square" lIns="91440" tIns="45720" rIns="91440" bIns="45720" rtlCol="0" anchor="t">
            <a:spAutoFit/>
          </a:bodyPr>
          <a:lstStyle/>
          <a:p>
            <a:pPr marL="342900" indent="-342900" algn="l">
              <a:spcBef>
                <a:spcPct val="20000"/>
              </a:spcBef>
              <a:buClr>
                <a:srgbClr val="9E1B34"/>
              </a:buClr>
              <a:buFont typeface="Arial"/>
              <a:buChar char="•"/>
            </a:pPr>
            <a:r>
              <a:rPr lang="en-GB" sz="2200" dirty="0">
                <a:solidFill>
                  <a:srgbClr val="262626"/>
                </a:solidFill>
                <a:latin typeface="+mn-lt"/>
              </a:rPr>
              <a:t>Feedback will be made available to </a:t>
            </a:r>
            <a:r>
              <a:rPr lang="en-GB" sz="2200">
                <a:solidFill>
                  <a:srgbClr val="262626"/>
                </a:solidFill>
                <a:latin typeface="+mn-lt"/>
              </a:rPr>
              <a:t>training providers </a:t>
            </a:r>
            <a:r>
              <a:rPr lang="en-GB" sz="2200" dirty="0">
                <a:solidFill>
                  <a:srgbClr val="262626"/>
                </a:solidFill>
                <a:latin typeface="+mn-lt"/>
              </a:rPr>
              <a:t>for the first time - starting with Jan 24 SQE1</a:t>
            </a:r>
          </a:p>
          <a:p>
            <a:pPr marL="342900" indent="-342900" algn="l">
              <a:spcBef>
                <a:spcPct val="20000"/>
              </a:spcBef>
              <a:buClr>
                <a:srgbClr val="9E1B34"/>
              </a:buClr>
              <a:buFont typeface="Arial"/>
              <a:buChar char="•"/>
            </a:pPr>
            <a:endParaRPr lang="en-GB" sz="2200" dirty="0">
              <a:solidFill>
                <a:srgbClr val="262626"/>
              </a:solidFill>
              <a:latin typeface="+mn-lt"/>
            </a:endParaRPr>
          </a:p>
          <a:p>
            <a:pPr marL="342900" indent="-342900" algn="l">
              <a:spcBef>
                <a:spcPct val="20000"/>
              </a:spcBef>
              <a:buClr>
                <a:srgbClr val="9E1B34"/>
              </a:buClr>
              <a:buFont typeface="Arial"/>
              <a:buChar char="•"/>
            </a:pPr>
            <a:r>
              <a:rPr lang="en-GB" sz="2200" dirty="0">
                <a:solidFill>
                  <a:srgbClr val="262626"/>
                </a:solidFill>
                <a:latin typeface="+mn-lt"/>
              </a:rPr>
              <a:t>Will show the proportion of candidates for each provider in each quintile of the assessment, and in each practice area</a:t>
            </a:r>
          </a:p>
          <a:p>
            <a:pPr marL="342900" indent="-342900" algn="l">
              <a:spcBef>
                <a:spcPct val="20000"/>
              </a:spcBef>
              <a:buClr>
                <a:srgbClr val="9E1B34"/>
              </a:buClr>
              <a:buFont typeface="Arial"/>
              <a:buChar char="•"/>
            </a:pPr>
            <a:endParaRPr lang="en-GB" sz="2200" dirty="0">
              <a:solidFill>
                <a:srgbClr val="262626"/>
              </a:solidFill>
              <a:latin typeface="+mn-lt"/>
            </a:endParaRPr>
          </a:p>
          <a:p>
            <a:pPr marL="342900" indent="-342900" algn="l">
              <a:spcBef>
                <a:spcPct val="20000"/>
              </a:spcBef>
              <a:buClr>
                <a:srgbClr val="9E1B34"/>
              </a:buClr>
              <a:buFont typeface="Arial"/>
              <a:buChar char="•"/>
            </a:pPr>
            <a:r>
              <a:rPr lang="en-GB" sz="2200" dirty="0">
                <a:solidFill>
                  <a:srgbClr val="262626"/>
                </a:solidFill>
                <a:latin typeface="+mn-lt"/>
              </a:rPr>
              <a:t>Summary information only – no identifiable data included</a:t>
            </a:r>
          </a:p>
          <a:p>
            <a:pPr marL="342900" indent="-342900" algn="l">
              <a:spcBef>
                <a:spcPct val="20000"/>
              </a:spcBef>
              <a:buClr>
                <a:srgbClr val="9E1B34"/>
              </a:buClr>
              <a:buFont typeface="Arial"/>
              <a:buChar char="•"/>
            </a:pPr>
            <a:endParaRPr lang="en-GB" sz="2200" dirty="0">
              <a:solidFill>
                <a:srgbClr val="262626"/>
              </a:solidFill>
              <a:latin typeface="+mn-lt"/>
            </a:endParaRPr>
          </a:p>
          <a:p>
            <a:pPr marL="342900" indent="-342900" algn="l">
              <a:spcBef>
                <a:spcPct val="20000"/>
              </a:spcBef>
              <a:buClr>
                <a:srgbClr val="9E1B34"/>
              </a:buClr>
              <a:buFont typeface="Arial"/>
              <a:buChar char="•"/>
            </a:pPr>
            <a:r>
              <a:rPr lang="en-GB" sz="2200" dirty="0">
                <a:solidFill>
                  <a:srgbClr val="262626"/>
                </a:solidFill>
                <a:latin typeface="+mn-lt"/>
              </a:rPr>
              <a:t>This will provide high level feedback showing strong and weak areas for their candidates</a:t>
            </a: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4" y="169227"/>
            <a:ext cx="6170863"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Feedback for training providers</a:t>
            </a:r>
            <a:endParaRPr lang="en-GB" kern="0" dirty="0"/>
          </a:p>
        </p:txBody>
      </p:sp>
    </p:spTree>
    <p:extLst>
      <p:ext uri="{BB962C8B-B14F-4D97-AF65-F5344CB8AC3E}">
        <p14:creationId xmlns:p14="http://schemas.microsoft.com/office/powerpoint/2010/main" val="1585403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2677656"/>
          </a:xfrm>
          <a:prstGeom prst="rect">
            <a:avLst/>
          </a:prstGeom>
          <a:noFill/>
        </p:spPr>
        <p:txBody>
          <a:bodyPr wrap="square" lIns="91440" tIns="45720" rIns="91440" bIns="45720" rtlCol="0" anchor="t">
            <a:spAutoFit/>
          </a:bodyPr>
          <a:lstStyle/>
          <a:p>
            <a:pPr marL="342900" indent="-342900" algn="l">
              <a:spcBef>
                <a:spcPct val="20000"/>
              </a:spcBef>
              <a:buClr>
                <a:srgbClr val="9E1B34"/>
              </a:buClr>
              <a:buFont typeface="Arial"/>
              <a:buChar char="•"/>
            </a:pPr>
            <a:r>
              <a:rPr lang="en-GB" dirty="0">
                <a:solidFill>
                  <a:srgbClr val="262626"/>
                </a:solidFill>
                <a:latin typeface="+mn-lt"/>
              </a:rPr>
              <a:t>Apprentices do exceptionally well in SQE</a:t>
            </a:r>
          </a:p>
          <a:p>
            <a:pPr marL="342900" indent="-342900" algn="l">
              <a:spcBef>
                <a:spcPct val="20000"/>
              </a:spcBef>
              <a:buClr>
                <a:srgbClr val="9E1B34"/>
              </a:buClr>
              <a:buFont typeface="Arial"/>
              <a:buChar char="•"/>
            </a:pPr>
            <a:r>
              <a:rPr lang="en-GB" dirty="0">
                <a:solidFill>
                  <a:srgbClr val="262626"/>
                </a:solidFill>
                <a:latin typeface="+mn-lt"/>
              </a:rPr>
              <a:t>FLK1 and FLK2 pass rates are slightly over 70%</a:t>
            </a:r>
          </a:p>
          <a:p>
            <a:pPr marL="342900" indent="-342900" algn="l">
              <a:spcBef>
                <a:spcPct val="20000"/>
              </a:spcBef>
              <a:buClr>
                <a:srgbClr val="9E1B34"/>
              </a:buClr>
              <a:buFont typeface="Arial"/>
              <a:buChar char="•"/>
            </a:pPr>
            <a:r>
              <a:rPr lang="en-GB" dirty="0">
                <a:solidFill>
                  <a:srgbClr val="262626"/>
                </a:solidFill>
                <a:latin typeface="+mn-lt"/>
              </a:rPr>
              <a:t>SQE2 pass rate is 98.7%</a:t>
            </a:r>
          </a:p>
          <a:p>
            <a:pPr marL="342900" indent="-342900" algn="l">
              <a:spcBef>
                <a:spcPct val="20000"/>
              </a:spcBef>
              <a:buClr>
                <a:srgbClr val="9E1B34"/>
              </a:buClr>
              <a:buFont typeface="Arial"/>
              <a:buChar char="•"/>
            </a:pPr>
            <a:endParaRPr lang="en-GB" dirty="0">
              <a:solidFill>
                <a:srgbClr val="262626"/>
              </a:solidFill>
              <a:latin typeface="+mn-lt"/>
            </a:endParaRPr>
          </a:p>
          <a:p>
            <a:pPr marL="342900" indent="-342900" algn="l">
              <a:spcBef>
                <a:spcPct val="20000"/>
              </a:spcBef>
              <a:buClr>
                <a:srgbClr val="9E1B34"/>
              </a:buClr>
              <a:buFont typeface="Arial"/>
              <a:buChar char="•"/>
            </a:pPr>
            <a:r>
              <a:rPr lang="en-GB" dirty="0">
                <a:solidFill>
                  <a:srgbClr val="262626"/>
                </a:solidFill>
                <a:latin typeface="+mn-lt"/>
              </a:rPr>
              <a:t>Shows the value of apprenticeships</a:t>
            </a:r>
          </a:p>
          <a:p>
            <a:pPr marL="342900" indent="-342900" algn="l">
              <a:spcBef>
                <a:spcPct val="20000"/>
              </a:spcBef>
              <a:buClr>
                <a:srgbClr val="9E1B34"/>
              </a:buClr>
              <a:buFont typeface="Arial"/>
              <a:buChar char="•"/>
            </a:pPr>
            <a:r>
              <a:rPr lang="en-GB" dirty="0">
                <a:solidFill>
                  <a:srgbClr val="262626"/>
                </a:solidFill>
                <a:latin typeface="+mn-lt"/>
              </a:rPr>
              <a:t>Validates the role of SQE1</a:t>
            </a: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4" y="169227"/>
            <a:ext cx="6170863"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Apprentice performance</a:t>
            </a:r>
            <a:endParaRPr lang="en-GB" kern="0" dirty="0"/>
          </a:p>
        </p:txBody>
      </p:sp>
    </p:spTree>
    <p:extLst>
      <p:ext uri="{BB962C8B-B14F-4D97-AF65-F5344CB8AC3E}">
        <p14:creationId xmlns:p14="http://schemas.microsoft.com/office/powerpoint/2010/main" val="3850132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2529923"/>
          </a:xfrm>
          <a:prstGeom prst="rect">
            <a:avLst/>
          </a:prstGeom>
          <a:noFill/>
        </p:spPr>
        <p:txBody>
          <a:bodyPr wrap="square" lIns="91440" tIns="45720" rIns="91440" bIns="45720" rtlCol="0" anchor="t">
            <a:spAutoFit/>
          </a:bodyPr>
          <a:lstStyle/>
          <a:p>
            <a:pPr marL="342900" indent="-342900" algn="l">
              <a:spcBef>
                <a:spcPct val="20000"/>
              </a:spcBef>
              <a:buClr>
                <a:srgbClr val="9E1B34"/>
              </a:buClr>
              <a:buFont typeface="Arial"/>
              <a:buChar char="•"/>
            </a:pPr>
            <a:r>
              <a:rPr lang="en-GB" dirty="0">
                <a:solidFill>
                  <a:srgbClr val="262626"/>
                </a:solidFill>
                <a:latin typeface="+mn-lt"/>
              </a:rPr>
              <a:t>For more on scaled scores, a webinar is available on YouTube </a:t>
            </a:r>
            <a:r>
              <a:rPr lang="en-GB" sz="2400" dirty="0">
                <a:ea typeface="ＭＳ Ｐゴシック"/>
              </a:rPr>
              <a:t>– </a:t>
            </a:r>
            <a:r>
              <a:rPr lang="en-GB" dirty="0">
                <a:solidFill>
                  <a:schemeClr val="accent6">
                    <a:lumMod val="60000"/>
                    <a:lumOff val="40000"/>
                  </a:schemeClr>
                </a:solidFill>
                <a:latin typeface="+mn-lt"/>
                <a:hlinkClick r:id="rId3">
                  <a:extLst>
                    <a:ext uri="{A12FA001-AC4F-418D-AE19-62706E023703}">
                      <ahyp:hlinkClr xmlns:ahyp="http://schemas.microsoft.com/office/drawing/2018/hyperlinkcolor" val="tx"/>
                    </a:ext>
                  </a:extLst>
                </a:hlinkClick>
              </a:rPr>
              <a:t>youtube.com/@SRAsolicitors</a:t>
            </a:r>
            <a:r>
              <a:rPr lang="en-GB" dirty="0">
                <a:solidFill>
                  <a:schemeClr val="accent6">
                    <a:lumMod val="60000"/>
                    <a:lumOff val="40000"/>
                  </a:schemeClr>
                </a:solidFill>
                <a:latin typeface="+mn-lt"/>
              </a:rPr>
              <a:t>  </a:t>
            </a:r>
          </a:p>
          <a:p>
            <a:pPr marL="342900" indent="-342900" algn="l">
              <a:spcBef>
                <a:spcPct val="20000"/>
              </a:spcBef>
              <a:buClr>
                <a:srgbClr val="9E1B34"/>
              </a:buClr>
              <a:buFont typeface="Arial"/>
              <a:buChar char="•"/>
            </a:pPr>
            <a:endParaRPr lang="en-GB" dirty="0">
              <a:solidFill>
                <a:srgbClr val="262626"/>
              </a:solidFill>
              <a:latin typeface="+mn-lt"/>
            </a:endParaRPr>
          </a:p>
          <a:p>
            <a:pPr marL="342900" indent="-342900" algn="l">
              <a:spcBef>
                <a:spcPct val="20000"/>
              </a:spcBef>
              <a:buClr>
                <a:srgbClr val="9E1B34"/>
              </a:buClr>
              <a:buFont typeface="Arial"/>
              <a:buChar char="•"/>
            </a:pPr>
            <a:r>
              <a:rPr lang="en-GB" dirty="0">
                <a:solidFill>
                  <a:srgbClr val="262626"/>
                </a:solidFill>
                <a:latin typeface="+mn-lt"/>
              </a:rPr>
              <a:t>For test results, including performance by practice areas, reports are published after every assessment window </a:t>
            </a:r>
            <a:r>
              <a:rPr lang="en-GB" sz="2400" dirty="0">
                <a:ea typeface="ＭＳ Ｐゴシック"/>
              </a:rPr>
              <a:t>– </a:t>
            </a:r>
          </a:p>
          <a:p>
            <a:pPr algn="l">
              <a:spcBef>
                <a:spcPct val="20000"/>
              </a:spcBef>
              <a:buClr>
                <a:srgbClr val="9E1B34"/>
              </a:buClr>
            </a:pPr>
            <a:r>
              <a:rPr lang="en-GB" dirty="0">
                <a:solidFill>
                  <a:schemeClr val="accent6">
                    <a:lumMod val="60000"/>
                    <a:lumOff val="40000"/>
                  </a:schemeClr>
                </a:solidFill>
                <a:latin typeface="+mn-lt"/>
              </a:rPr>
              <a:t>    </a:t>
            </a:r>
            <a:r>
              <a:rPr lang="en-GB" dirty="0">
                <a:solidFill>
                  <a:schemeClr val="accent6">
                    <a:lumMod val="60000"/>
                    <a:lumOff val="40000"/>
                  </a:schemeClr>
                </a:solidFill>
                <a:latin typeface="+mn-lt"/>
                <a:hlinkClick r:id="rId4">
                  <a:extLst>
                    <a:ext uri="{A12FA001-AC4F-418D-AE19-62706E023703}">
                      <ahyp:hlinkClr xmlns:ahyp="http://schemas.microsoft.com/office/drawing/2018/hyperlinkcolor" val="tx"/>
                    </a:ext>
                  </a:extLst>
                </a:hlinkClick>
              </a:rPr>
              <a:t>sqe.sra.org.uk/reports</a:t>
            </a:r>
            <a:r>
              <a:rPr lang="en-GB" dirty="0">
                <a:solidFill>
                  <a:schemeClr val="accent6">
                    <a:lumMod val="60000"/>
                    <a:lumOff val="40000"/>
                  </a:schemeClr>
                </a:solidFill>
                <a:latin typeface="+mn-lt"/>
              </a:rPr>
              <a:t>  </a:t>
            </a: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5" y="169227"/>
            <a:ext cx="4895850"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Further information</a:t>
            </a:r>
            <a:endParaRPr lang="en-GB" kern="0" dirty="0"/>
          </a:p>
        </p:txBody>
      </p:sp>
    </p:spTree>
    <p:extLst>
      <p:ext uri="{BB962C8B-B14F-4D97-AF65-F5344CB8AC3E}">
        <p14:creationId xmlns:p14="http://schemas.microsoft.com/office/powerpoint/2010/main" val="1802359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
          <p:cNvSpPr txBox="1">
            <a:spLocks noGrp="1"/>
          </p:cNvSpPr>
          <p:nvPr>
            <p:ph type="ctrTitle"/>
          </p:nvPr>
        </p:nvSpPr>
        <p:spPr>
          <a:xfrm>
            <a:off x="1115615" y="1275606"/>
            <a:ext cx="6887407" cy="201622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GB" b="1" dirty="0"/>
              <a:t>SQE1: </a:t>
            </a:r>
            <a:r>
              <a:rPr lang="en-GB" b="1"/>
              <a:t>Sample Questions and Candidate </a:t>
            </a:r>
            <a:r>
              <a:rPr lang="en-GB" b="1" dirty="0"/>
              <a:t>T</a:t>
            </a:r>
            <a:r>
              <a:rPr lang="en-GB" b="1"/>
              <a:t>iming</a:t>
            </a:r>
            <a:br>
              <a:rPr lang="en-GB" dirty="0"/>
            </a:br>
            <a:br>
              <a:rPr lang="en-GB" dirty="0"/>
            </a:br>
            <a:endParaRPr dirty="0"/>
          </a:p>
        </p:txBody>
      </p:sp>
      <p:sp>
        <p:nvSpPr>
          <p:cNvPr id="58" name="Google Shape;58;p1"/>
          <p:cNvSpPr txBox="1"/>
          <p:nvPr/>
        </p:nvSpPr>
        <p:spPr>
          <a:xfrm>
            <a:off x="752514" y="2578325"/>
            <a:ext cx="7420692"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GB" sz="2400" b="0" i="0" u="none" strike="noStrike" cap="none" dirty="0">
                <a:solidFill>
                  <a:schemeClr val="dk1"/>
                </a:solidFill>
                <a:latin typeface="Arial"/>
                <a:ea typeface="Arial"/>
                <a:cs typeface="Arial"/>
                <a:sym typeface="Arial"/>
              </a:rPr>
              <a:t>Tim Maddison, SQE1 Academic Director, Kaplan</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2"/>
          <p:cNvSpPr txBox="1">
            <a:spLocks noGrp="1"/>
          </p:cNvSpPr>
          <p:nvPr>
            <p:ph type="title"/>
          </p:nvPr>
        </p:nvSpPr>
        <p:spPr>
          <a:xfrm>
            <a:off x="241118" y="123478"/>
            <a:ext cx="6887965"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dirty="0"/>
              <a:t>Purpose of SQE1 sample questions</a:t>
            </a:r>
            <a:endParaRPr dirty="0"/>
          </a:p>
        </p:txBody>
      </p:sp>
      <p:sp>
        <p:nvSpPr>
          <p:cNvPr id="65" name="Google Shape;65;p2"/>
          <p:cNvSpPr txBox="1"/>
          <p:nvPr/>
        </p:nvSpPr>
        <p:spPr>
          <a:xfrm>
            <a:off x="171938" y="1234370"/>
            <a:ext cx="8800200" cy="398617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9E1B34"/>
              </a:buClr>
              <a:buSzPts val="2400"/>
              <a:buFont typeface="Arial"/>
              <a:buChar char="•"/>
            </a:pPr>
            <a:r>
              <a:rPr lang="en-GB" sz="2400" dirty="0">
                <a:solidFill>
                  <a:srgbClr val="262626"/>
                </a:solidFill>
                <a:latin typeface="+mn-lt"/>
                <a:ea typeface="ＭＳ Ｐゴシック" pitchFamily="34" charset="-128"/>
              </a:rPr>
              <a:t>130 SQE1 sample questions on SQE website - </a:t>
            </a:r>
            <a:r>
              <a:rPr lang="en-GB" sz="2400" dirty="0">
                <a:solidFill>
                  <a:schemeClr val="accent6">
                    <a:lumMod val="60000"/>
                    <a:lumOff val="40000"/>
                  </a:schemeClr>
                </a:solidFill>
                <a:latin typeface="+mn-lt"/>
                <a:ea typeface="ＭＳ Ｐゴシック" pitchFamily="34" charset="-128"/>
                <a:hlinkClick r:id="rId3">
                  <a:extLst>
                    <a:ext uri="{A12FA001-AC4F-418D-AE19-62706E023703}">
                      <ahyp:hlinkClr xmlns:ahyp="http://schemas.microsoft.com/office/drawing/2018/hyperlinkcolor" val="tx"/>
                    </a:ext>
                  </a:extLst>
                </a:hlinkClick>
              </a:rPr>
              <a:t>sqe.sra.org.uk/sqe1-sample</a:t>
            </a:r>
            <a:endParaRPr lang="en-GB" sz="2400" dirty="0">
              <a:solidFill>
                <a:schemeClr val="accent6">
                  <a:lumMod val="60000"/>
                  <a:lumOff val="40000"/>
                </a:schemeClr>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endParaRPr lang="en-GB"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Show the kind of questions that appear on the FLK1 and FLK2 assessments </a:t>
            </a: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Can help both education providers and candidates with SQE1 training and preparation</a:t>
            </a:r>
            <a:endParaRPr sz="2400" dirty="0">
              <a:solidFill>
                <a:srgbClr val="262626"/>
              </a:solidFill>
              <a:latin typeface="+mn-lt"/>
              <a:ea typeface="ＭＳ Ｐゴシック" pitchFamily="34" charset="-128"/>
            </a:endParaRPr>
          </a:p>
          <a:p>
            <a:pPr marL="342900" marR="0" lvl="0" indent="-190500" algn="l" rtl="0">
              <a:lnSpc>
                <a:spcPct val="100000"/>
              </a:lnSpc>
              <a:spcBef>
                <a:spcPts val="480"/>
              </a:spcBef>
              <a:spcAft>
                <a:spcPts val="0"/>
              </a:spcAft>
              <a:buClr>
                <a:srgbClr val="9E1B34"/>
              </a:buClr>
              <a:buSzPts val="2400"/>
              <a:buFont typeface="Arial"/>
              <a:buNone/>
            </a:pPr>
            <a:endParaRPr sz="2400" b="0" i="0" u="none" strike="noStrike" cap="none" dirty="0">
              <a:solidFill>
                <a:srgbClr val="262626"/>
              </a:solidFill>
              <a:latin typeface="Arial"/>
              <a:ea typeface="Arial"/>
              <a:cs typeface="Arial"/>
              <a:sym typeface="Arial"/>
            </a:endParaRPr>
          </a:p>
          <a:p>
            <a:pPr marL="342900" marR="0" lvl="0" indent="-266700" algn="l" rtl="0">
              <a:lnSpc>
                <a:spcPct val="100000"/>
              </a:lnSpc>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
        <p:nvSpPr>
          <p:cNvPr id="66" name="Google Shape;66;p2"/>
          <p:cNvSpPr/>
          <p:nvPr/>
        </p:nvSpPr>
        <p:spPr>
          <a:xfrm>
            <a:off x="4437187" y="2340918"/>
            <a:ext cx="269625"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GB" sz="2400" b="0" i="0" u="none" strike="noStrike" cap="none">
                <a:solidFill>
                  <a:schemeClr val="dk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3"/>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 </a:t>
            </a:r>
            <a:endParaRPr/>
          </a:p>
        </p:txBody>
      </p:sp>
      <p:sp>
        <p:nvSpPr>
          <p:cNvPr id="73" name="Google Shape;73;p3"/>
          <p:cNvSpPr txBox="1"/>
          <p:nvPr/>
        </p:nvSpPr>
        <p:spPr>
          <a:xfrm>
            <a:off x="215168" y="1212350"/>
            <a:ext cx="8713663" cy="3109529"/>
          </a:xfrm>
          <a:prstGeom prst="rect">
            <a:avLst/>
          </a:prstGeom>
          <a:noFill/>
          <a:ln>
            <a:noFill/>
          </a:ln>
        </p:spPr>
        <p:txBody>
          <a:bodyPr spcFirstLastPara="1" wrap="square" lIns="91425" tIns="45700" rIns="91425" bIns="45700" anchor="t" anchorCtr="0">
            <a:spAutoFit/>
          </a:bodyPr>
          <a:lstStyle/>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Cover all the Functioning Legal Knowledge (FLK)</a:t>
            </a: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Replicate sitting the SQE1:</a:t>
            </a:r>
            <a:endParaRPr sz="2400" dirty="0">
              <a:solidFill>
                <a:srgbClr val="262626"/>
              </a:solidFill>
              <a:latin typeface="+mn-lt"/>
              <a:ea typeface="ＭＳ Ｐゴシック" pitchFamily="34" charset="-128"/>
            </a:endParaRPr>
          </a:p>
          <a:p>
            <a:pPr marL="800100" marR="0" lvl="1" indent="-342900" algn="l" rtl="0">
              <a:lnSpc>
                <a:spcPct val="100000"/>
              </a:lnSpc>
              <a:spcBef>
                <a:spcPts val="0"/>
              </a:spcBef>
              <a:spcAft>
                <a:spcPts val="0"/>
              </a:spcAft>
              <a:buClr>
                <a:srgbClr val="B50038"/>
              </a:buClr>
              <a:buSzPts val="2400"/>
              <a:buFont typeface="Courier New" panose="02070309020205020404" pitchFamily="49" charset="0"/>
              <a:buChar char="o"/>
            </a:pPr>
            <a:r>
              <a:rPr lang="en-GB" sz="2400" b="0" i="0" u="none" strike="noStrike" cap="none" dirty="0">
                <a:solidFill>
                  <a:schemeClr val="dk1"/>
                </a:solidFill>
                <a:latin typeface="Arial"/>
                <a:ea typeface="Arial"/>
                <a:cs typeface="Arial"/>
                <a:sym typeface="Arial"/>
              </a:rPr>
              <a:t>360 questions sat over two days</a:t>
            </a:r>
            <a:endParaRPr sz="1400" b="0" i="0" u="none" strike="noStrike" cap="none" dirty="0">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rgbClr val="B50038"/>
              </a:buClr>
              <a:buSzPts val="2400"/>
              <a:buFont typeface="Courier New" panose="02070309020205020404" pitchFamily="49" charset="0"/>
              <a:buChar char="o"/>
            </a:pPr>
            <a:r>
              <a:rPr lang="en-GB" sz="2400" b="0" i="0" u="none" strike="noStrike" cap="none" dirty="0">
                <a:solidFill>
                  <a:schemeClr val="dk1"/>
                </a:solidFill>
                <a:latin typeface="Arial"/>
                <a:ea typeface="Arial"/>
                <a:cs typeface="Arial"/>
                <a:sym typeface="Arial"/>
              </a:rPr>
              <a:t>Approximately 1.7 minutes per question</a:t>
            </a:r>
            <a:endParaRPr sz="1400" b="0" i="0" u="none" strike="noStrike" cap="none" dirty="0">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rgbClr val="B50038"/>
              </a:buClr>
              <a:buSzPts val="2400"/>
              <a:buFont typeface="Courier New" panose="02070309020205020404" pitchFamily="49" charset="0"/>
              <a:buChar char="o"/>
            </a:pPr>
            <a:r>
              <a:rPr lang="en-GB" sz="2400" b="0" i="0" u="none" strike="noStrike" cap="none" dirty="0">
                <a:solidFill>
                  <a:schemeClr val="dk1"/>
                </a:solidFill>
                <a:latin typeface="Arial"/>
                <a:ea typeface="Arial"/>
                <a:cs typeface="Arial"/>
                <a:sym typeface="Arial"/>
              </a:rPr>
              <a:t>Closed book</a:t>
            </a:r>
            <a:endParaRPr sz="1400" b="0" i="0" u="none" strike="noStrike" cap="none" dirty="0">
              <a:solidFill>
                <a:srgbClr val="000000"/>
              </a:solidFill>
              <a:latin typeface="Arial"/>
              <a:ea typeface="Arial"/>
              <a:cs typeface="Arial"/>
              <a:sym typeface="Arial"/>
            </a:endParaRPr>
          </a:p>
          <a:p>
            <a:pPr marL="800100" marR="0" lvl="1" indent="-342900" algn="l" rtl="0">
              <a:lnSpc>
                <a:spcPct val="100000"/>
              </a:lnSpc>
              <a:spcBef>
                <a:spcPts val="0"/>
              </a:spcBef>
              <a:spcAft>
                <a:spcPts val="0"/>
              </a:spcAft>
              <a:buClr>
                <a:srgbClr val="B50038"/>
              </a:buClr>
              <a:buSzPts val="2400"/>
              <a:buFont typeface="Courier New" panose="02070309020205020404" pitchFamily="49" charset="0"/>
              <a:buChar char="o"/>
            </a:pPr>
            <a:r>
              <a:rPr lang="en-GB" sz="2400" b="0" i="0" u="none" strike="noStrike" cap="none" dirty="0">
                <a:solidFill>
                  <a:schemeClr val="dk1"/>
                </a:solidFill>
                <a:latin typeface="Arial"/>
                <a:ea typeface="Arial"/>
                <a:cs typeface="Arial"/>
                <a:sym typeface="Arial"/>
              </a:rPr>
              <a:t>Pearson VUE system</a:t>
            </a:r>
            <a:endParaRPr sz="1400" b="0" i="0" u="none" strike="noStrike" cap="none" dirty="0">
              <a:solidFill>
                <a:srgbClr val="000000"/>
              </a:solidFill>
              <a:latin typeface="Arial"/>
              <a:ea typeface="Arial"/>
              <a:cs typeface="Arial"/>
              <a:sym typeface="Arial"/>
            </a:endParaRPr>
          </a:p>
          <a:p>
            <a:pPr marL="342900" marR="0" lvl="0" indent="-266700" algn="l" rtl="0">
              <a:lnSpc>
                <a:spcPct val="100000"/>
              </a:lnSpc>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
        <p:nvSpPr>
          <p:cNvPr id="74" name="Google Shape;74;p3"/>
          <p:cNvSpPr txBox="1"/>
          <p:nvPr/>
        </p:nvSpPr>
        <p:spPr>
          <a:xfrm>
            <a:off x="252075" y="35425"/>
            <a:ext cx="56019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GB" sz="3200" b="0" i="0" u="none" strike="noStrike" cap="none">
                <a:solidFill>
                  <a:schemeClr val="lt1"/>
                </a:solidFill>
                <a:latin typeface="Arial"/>
                <a:ea typeface="Arial"/>
                <a:cs typeface="Arial"/>
                <a:sym typeface="Arial"/>
              </a:rPr>
              <a:t>Sample questions do not…. </a:t>
            </a:r>
            <a:endParaRPr sz="3200" b="0" i="0" u="none" strike="noStrike" cap="none">
              <a:solidFill>
                <a:schemeClr val="lt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4"/>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 </a:t>
            </a:r>
            <a:endParaRPr/>
          </a:p>
        </p:txBody>
      </p:sp>
      <p:sp>
        <p:nvSpPr>
          <p:cNvPr id="81" name="Google Shape;81;p4"/>
          <p:cNvSpPr txBox="1"/>
          <p:nvPr/>
        </p:nvSpPr>
        <p:spPr>
          <a:xfrm>
            <a:off x="215168" y="1212350"/>
            <a:ext cx="8713663" cy="378561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GB" sz="2400" b="1" i="0" strike="noStrike" cap="none" dirty="0">
                <a:solidFill>
                  <a:schemeClr val="dk1"/>
                </a:solidFill>
                <a:latin typeface="Arial"/>
                <a:ea typeface="Arial"/>
                <a:cs typeface="Arial"/>
                <a:sym typeface="Arial"/>
              </a:rPr>
              <a:t>Feedback:</a:t>
            </a:r>
            <a:endParaRPr sz="1400" b="1" i="0" strike="noStrike" cap="none" dirty="0">
              <a:solidFill>
                <a:srgbClr val="000000"/>
              </a:solidFill>
              <a:latin typeface="Arial"/>
              <a:ea typeface="Arial"/>
              <a:cs typeface="Arial"/>
              <a:sym typeface="Arial"/>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Easier and shorter than the actual assessment</a:t>
            </a:r>
            <a:endParaRPr sz="20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Not enough</a:t>
            </a:r>
            <a:endParaRPr sz="2000" dirty="0">
              <a:solidFill>
                <a:srgbClr val="262626"/>
              </a:solidFill>
              <a:latin typeface="+mn-lt"/>
              <a:ea typeface="ＭＳ Ｐゴシック" pitchFamily="34" charset="-128"/>
            </a:endParaRPr>
          </a:p>
          <a:p>
            <a:pPr marL="342900" marR="0" lvl="0" indent="-190500" algn="l" rtl="0">
              <a:lnSpc>
                <a:spcPct val="100000"/>
              </a:lnSpc>
              <a:spcBef>
                <a:spcPts val="0"/>
              </a:spcBef>
              <a:spcAft>
                <a:spcPts val="0"/>
              </a:spcAft>
              <a:buClr>
                <a:srgbClr val="B50038"/>
              </a:buClr>
              <a:buSzPts val="2400"/>
              <a:buFont typeface="Arial"/>
              <a:buNone/>
            </a:pPr>
            <a:endParaRPr sz="2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r>
              <a:rPr lang="en-GB" sz="2400" b="1" i="0" strike="noStrike" cap="none" dirty="0">
                <a:solidFill>
                  <a:schemeClr val="dk1"/>
                </a:solidFill>
                <a:latin typeface="Arial"/>
                <a:ea typeface="Arial"/>
                <a:cs typeface="Arial"/>
                <a:sym typeface="Arial"/>
              </a:rPr>
              <a:t>Actions</a:t>
            </a:r>
            <a:r>
              <a:rPr lang="en-GB" sz="2400" b="0" i="0" strike="noStrike" cap="none" dirty="0">
                <a:solidFill>
                  <a:schemeClr val="dk1"/>
                </a:solidFill>
                <a:latin typeface="Arial"/>
                <a:ea typeface="Arial"/>
                <a:cs typeface="Arial"/>
                <a:sym typeface="Arial"/>
              </a:rPr>
              <a:t>:</a:t>
            </a:r>
            <a:endParaRPr sz="1400" b="0" i="0" strike="noStrike" cap="none" dirty="0">
              <a:solidFill>
                <a:srgbClr val="000000"/>
              </a:solidFill>
              <a:latin typeface="Arial"/>
              <a:ea typeface="Arial"/>
              <a:cs typeface="Arial"/>
              <a:sym typeface="Arial"/>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Amended guidance on website</a:t>
            </a:r>
            <a:endParaRPr sz="20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Amended order of the sample questions</a:t>
            </a:r>
            <a:endParaRPr sz="20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Reviewed candidate timing statistics</a:t>
            </a:r>
            <a:endParaRPr sz="20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Added an ‘anatomy of an SQE1 question’ video</a:t>
            </a:r>
            <a:endParaRPr sz="20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000" dirty="0">
                <a:solidFill>
                  <a:srgbClr val="262626"/>
                </a:solidFill>
                <a:latin typeface="+mn-lt"/>
                <a:ea typeface="ＭＳ Ｐゴシック" pitchFamily="34" charset="-128"/>
              </a:rPr>
              <a:t>Added 40 new sample questions</a:t>
            </a:r>
            <a:endParaRPr sz="1200" b="0" i="0" u="none" strike="noStrike" cap="none" dirty="0">
              <a:solidFill>
                <a:srgbClr val="262626"/>
              </a:solidFill>
              <a:latin typeface="Arial"/>
              <a:ea typeface="Arial"/>
              <a:cs typeface="Arial"/>
              <a:sym typeface="Arial"/>
            </a:endParaRPr>
          </a:p>
        </p:txBody>
      </p:sp>
      <p:sp>
        <p:nvSpPr>
          <p:cNvPr id="82" name="Google Shape;82;p4"/>
          <p:cNvSpPr txBox="1"/>
          <p:nvPr/>
        </p:nvSpPr>
        <p:spPr>
          <a:xfrm>
            <a:off x="252081" y="35426"/>
            <a:ext cx="4895850"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GB" sz="3200" b="0" i="0" u="none" strike="noStrike" cap="none">
                <a:solidFill>
                  <a:schemeClr val="lt1"/>
                </a:solidFill>
                <a:latin typeface="Arial"/>
                <a:ea typeface="Arial"/>
                <a:cs typeface="Arial"/>
                <a:sym typeface="Arial"/>
              </a:rPr>
              <a:t>Feedback and actions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a:spLocks noGrp="1"/>
          </p:cNvSpPr>
          <p:nvPr>
            <p:ph type="ctrTitle"/>
          </p:nvPr>
        </p:nvSpPr>
        <p:spPr>
          <a:xfrm>
            <a:off x="1115616" y="1635646"/>
            <a:ext cx="6694488" cy="201622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GB" b="1">
                <a:solidFill>
                  <a:srgbClr val="262626"/>
                </a:solidFill>
                <a:latin typeface="Arial"/>
                <a:ea typeface="Arial"/>
                <a:cs typeface="Arial"/>
                <a:sym typeface="Arial"/>
              </a:rPr>
              <a:t>SQE1 question length and candidate timing</a:t>
            </a:r>
            <a:br>
              <a:rPr lang="en-GB"/>
            </a:br>
            <a:br>
              <a:rPr lang="en-GB"/>
            </a:b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7"/>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 </a:t>
            </a:r>
            <a:endParaRPr/>
          </a:p>
        </p:txBody>
      </p:sp>
      <p:sp>
        <p:nvSpPr>
          <p:cNvPr id="94" name="Google Shape;94;p7"/>
          <p:cNvSpPr txBox="1"/>
          <p:nvPr/>
        </p:nvSpPr>
        <p:spPr>
          <a:xfrm>
            <a:off x="215168" y="1225281"/>
            <a:ext cx="8713663" cy="31095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GB" sz="2400" b="1" i="0" strike="noStrike" cap="none" dirty="0">
                <a:solidFill>
                  <a:schemeClr val="dk1"/>
                </a:solidFill>
                <a:latin typeface="Arial"/>
                <a:ea typeface="Arial"/>
                <a:cs typeface="Arial"/>
                <a:sym typeface="Arial"/>
              </a:rPr>
              <a:t>Feedback:</a:t>
            </a:r>
            <a:endParaRPr sz="1400" b="1" i="0" strike="noStrike" cap="none" dirty="0">
              <a:solidFill>
                <a:srgbClr val="000000"/>
              </a:solidFill>
              <a:latin typeface="Arial"/>
              <a:ea typeface="Arial"/>
              <a:cs typeface="Arial"/>
              <a:sym typeface="Arial"/>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Time pressure in the assessment</a:t>
            </a:r>
            <a:endParaRPr sz="2400" dirty="0">
              <a:solidFill>
                <a:srgbClr val="262626"/>
              </a:solidFill>
              <a:latin typeface="+mn-lt"/>
              <a:ea typeface="ＭＳ Ｐゴシック" pitchFamily="34" charset="-128"/>
            </a:endParaRPr>
          </a:p>
          <a:p>
            <a:pPr marL="342900" marR="0" lvl="0" indent="-190500" algn="l" rtl="0">
              <a:lnSpc>
                <a:spcPct val="100000"/>
              </a:lnSpc>
              <a:spcBef>
                <a:spcPts val="0"/>
              </a:spcBef>
              <a:spcAft>
                <a:spcPts val="0"/>
              </a:spcAft>
              <a:buClr>
                <a:srgbClr val="B50038"/>
              </a:buClr>
              <a:buSzPts val="2400"/>
              <a:buFont typeface="Arial"/>
              <a:buNone/>
            </a:pPr>
            <a:endParaRPr sz="2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r>
              <a:rPr lang="en-GB" sz="2400" b="1" i="0" strike="noStrike" cap="none" dirty="0">
                <a:solidFill>
                  <a:schemeClr val="dk1"/>
                </a:solidFill>
                <a:latin typeface="Arial"/>
                <a:ea typeface="Arial"/>
                <a:cs typeface="Arial"/>
                <a:sym typeface="Arial"/>
              </a:rPr>
              <a:t>Actions:</a:t>
            </a:r>
            <a:endParaRPr sz="1400" b="1" i="0" strike="noStrike" cap="none" dirty="0">
              <a:solidFill>
                <a:srgbClr val="000000"/>
              </a:solidFill>
              <a:latin typeface="Arial"/>
              <a:ea typeface="Arial"/>
              <a:cs typeface="Arial"/>
              <a:sym typeface="Arial"/>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Reviewed candidate timing data</a:t>
            </a: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Reviewed word count of assessment</a:t>
            </a:r>
            <a:endParaRPr sz="2400" dirty="0">
              <a:solidFill>
                <a:srgbClr val="262626"/>
              </a:solidFill>
              <a:latin typeface="+mn-lt"/>
              <a:ea typeface="ＭＳ Ｐゴシック" pitchFamily="34" charset="-128"/>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dirty="0">
              <a:solidFill>
                <a:schemeClr val="dk1"/>
              </a:solidFill>
              <a:latin typeface="Arial"/>
              <a:ea typeface="Arial"/>
              <a:cs typeface="Arial"/>
              <a:sym typeface="Arial"/>
            </a:endParaRPr>
          </a:p>
          <a:p>
            <a:pPr marL="342900" marR="0" lvl="0" indent="-266700" algn="l" rtl="0">
              <a:lnSpc>
                <a:spcPct val="100000"/>
              </a:lnSpc>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
        <p:nvSpPr>
          <p:cNvPr id="95" name="Google Shape;95;p7"/>
          <p:cNvSpPr txBox="1"/>
          <p:nvPr/>
        </p:nvSpPr>
        <p:spPr>
          <a:xfrm>
            <a:off x="286261" y="35426"/>
            <a:ext cx="4895850"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GB" sz="3200" b="0" i="0" u="none" strike="noStrike" cap="none" dirty="0">
                <a:solidFill>
                  <a:schemeClr val="lt1"/>
                </a:solidFill>
                <a:latin typeface="Arial"/>
                <a:ea typeface="Arial"/>
                <a:cs typeface="Arial"/>
                <a:sym typeface="Arial"/>
              </a:rPr>
              <a:t>Candidate timing</a:t>
            </a:r>
            <a:endParaRPr sz="3200" b="0" i="0" u="none" strike="noStrike" cap="none" dirty="0">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64088" y="4011910"/>
            <a:ext cx="5040560" cy="246221"/>
          </a:xfrm>
          <a:prstGeom prst="rect">
            <a:avLst/>
          </a:prstGeom>
          <a:noFill/>
        </p:spPr>
        <p:txBody>
          <a:bodyPr wrap="square" rtlCol="0">
            <a:spAutoFit/>
          </a:bodyPr>
          <a:lstStyle/>
          <a:p>
            <a:pPr algn="l"/>
            <a:r>
              <a:rPr lang="en-GB" sz="1000" dirty="0">
                <a:solidFill>
                  <a:schemeClr val="bg1"/>
                </a:solidFill>
              </a:rPr>
              <a:t>Robert/via Flickr: Jemimus</a:t>
            </a:r>
          </a:p>
        </p:txBody>
      </p:sp>
      <p:sp>
        <p:nvSpPr>
          <p:cNvPr id="5" name="Title 4"/>
          <p:cNvSpPr>
            <a:spLocks noGrp="1"/>
          </p:cNvSpPr>
          <p:nvPr>
            <p:ph type="title"/>
          </p:nvPr>
        </p:nvSpPr>
        <p:spPr/>
        <p:txBody>
          <a:bodyPr/>
          <a:lstStyle/>
          <a:p>
            <a:r>
              <a:rPr lang="en-GB" dirty="0">
                <a:ea typeface="ＭＳ Ｐゴシック"/>
              </a:rPr>
              <a:t>FLK1 results page </a:t>
            </a:r>
            <a:endParaRPr lang="en-GB" dirty="0"/>
          </a:p>
        </p:txBody>
      </p:sp>
      <p:pic>
        <p:nvPicPr>
          <p:cNvPr id="2" name="Picture 1"/>
          <p:cNvPicPr>
            <a:picLocks noChangeAspect="1"/>
          </p:cNvPicPr>
          <p:nvPr/>
        </p:nvPicPr>
        <p:blipFill>
          <a:blip r:embed="rId2"/>
          <a:stretch>
            <a:fillRect/>
          </a:stretch>
        </p:blipFill>
        <p:spPr>
          <a:xfrm>
            <a:off x="250825" y="1203598"/>
            <a:ext cx="4803827" cy="3742516"/>
          </a:xfrm>
          <a:prstGeom prst="rect">
            <a:avLst/>
          </a:prstGeom>
          <a:ln>
            <a:solidFill>
              <a:schemeClr val="tx1"/>
            </a:solid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8"/>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 </a:t>
            </a:r>
            <a:endParaRPr/>
          </a:p>
        </p:txBody>
      </p:sp>
      <p:sp>
        <p:nvSpPr>
          <p:cNvPr id="102" name="Google Shape;102;p8"/>
          <p:cNvSpPr txBox="1"/>
          <p:nvPr/>
        </p:nvSpPr>
        <p:spPr>
          <a:xfrm>
            <a:off x="286261" y="1132719"/>
            <a:ext cx="8390100" cy="4734589"/>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B50038"/>
              </a:buClr>
              <a:buSzPts val="2000"/>
              <a:buFont typeface="Arial"/>
              <a:buChar char="•"/>
            </a:pPr>
            <a:r>
              <a:rPr lang="en-GB" sz="2000" b="0" i="0" u="none" strike="noStrike" cap="none" dirty="0">
                <a:solidFill>
                  <a:schemeClr val="dk1"/>
                </a:solidFill>
                <a:latin typeface="Arial"/>
                <a:ea typeface="Arial"/>
                <a:cs typeface="Arial"/>
                <a:sym typeface="Arial"/>
              </a:rPr>
              <a:t>Average of 1% of questions taking less than 20 secs to respond</a:t>
            </a:r>
          </a:p>
          <a:p>
            <a:pPr marL="342900" marR="0" lvl="0" indent="-342900" algn="l" rtl="0">
              <a:lnSpc>
                <a:spcPct val="100000"/>
              </a:lnSpc>
              <a:spcBef>
                <a:spcPts val="0"/>
              </a:spcBef>
              <a:spcAft>
                <a:spcPts val="0"/>
              </a:spcAft>
              <a:buClr>
                <a:srgbClr val="B50038"/>
              </a:buClr>
              <a:buSzPts val="2000"/>
              <a:buFont typeface="Arial"/>
              <a:buChar char="•"/>
            </a:pPr>
            <a:endParaRPr sz="20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rgbClr val="B50038"/>
              </a:buClr>
              <a:buSzPts val="2000"/>
              <a:buFont typeface="Arial"/>
              <a:buChar char="•"/>
            </a:pPr>
            <a:endParaRPr lang="en-GB" sz="2000" b="0" i="0" u="none" strike="noStrike" cap="none" dirty="0">
              <a:solidFill>
                <a:srgbClr val="262626"/>
              </a:solidFill>
              <a:latin typeface="Arial"/>
              <a:ea typeface="Arial"/>
              <a:cs typeface="Arial"/>
              <a:sym typeface="Arial"/>
            </a:endParaRPr>
          </a:p>
          <a:p>
            <a:pPr marL="342900" marR="0" lvl="0" indent="-342900" algn="l" rtl="0">
              <a:lnSpc>
                <a:spcPct val="100000"/>
              </a:lnSpc>
              <a:spcBef>
                <a:spcPts val="0"/>
              </a:spcBef>
              <a:spcAft>
                <a:spcPts val="0"/>
              </a:spcAft>
              <a:buClr>
                <a:srgbClr val="B50038"/>
              </a:buClr>
              <a:buSzPts val="2000"/>
              <a:buFont typeface="Arial"/>
              <a:buChar char="•"/>
            </a:pPr>
            <a:endParaRPr lang="en-GB" sz="2000" dirty="0">
              <a:solidFill>
                <a:srgbClr val="262626"/>
              </a:solidFill>
            </a:endParaRPr>
          </a:p>
          <a:p>
            <a:pPr marL="342900" marR="0" lvl="0" indent="-342900" algn="l" rtl="0">
              <a:lnSpc>
                <a:spcPct val="100000"/>
              </a:lnSpc>
              <a:spcBef>
                <a:spcPts val="0"/>
              </a:spcBef>
              <a:spcAft>
                <a:spcPts val="0"/>
              </a:spcAft>
              <a:buClr>
                <a:srgbClr val="B50038"/>
              </a:buClr>
              <a:buSzPts val="2000"/>
              <a:buFont typeface="Arial"/>
              <a:buChar char="•"/>
            </a:pPr>
            <a:endParaRPr lang="en-GB" sz="2000" b="0" i="0" u="none" strike="noStrike" cap="none" dirty="0">
              <a:solidFill>
                <a:srgbClr val="262626"/>
              </a:solidFill>
              <a:latin typeface="Arial"/>
              <a:ea typeface="Arial"/>
              <a:cs typeface="Arial"/>
              <a:sym typeface="Arial"/>
            </a:endParaRPr>
          </a:p>
          <a:p>
            <a:pPr marL="342900" marR="0" lvl="0" indent="-342900" algn="l" rtl="0">
              <a:lnSpc>
                <a:spcPct val="100000"/>
              </a:lnSpc>
              <a:spcBef>
                <a:spcPts val="0"/>
              </a:spcBef>
              <a:spcAft>
                <a:spcPts val="0"/>
              </a:spcAft>
              <a:buClr>
                <a:srgbClr val="B50038"/>
              </a:buClr>
              <a:buSzPts val="2000"/>
              <a:buFont typeface="Arial"/>
              <a:buChar char="•"/>
            </a:pPr>
            <a:endParaRPr lang="en-GB" sz="2000" dirty="0">
              <a:solidFill>
                <a:srgbClr val="262626"/>
              </a:solidFill>
            </a:endParaRPr>
          </a:p>
          <a:p>
            <a:pPr marL="342900" marR="0" lvl="0" indent="-342900" algn="l" rtl="0">
              <a:lnSpc>
                <a:spcPct val="100000"/>
              </a:lnSpc>
              <a:spcBef>
                <a:spcPts val="0"/>
              </a:spcBef>
              <a:spcAft>
                <a:spcPts val="0"/>
              </a:spcAft>
              <a:buClr>
                <a:srgbClr val="B50038"/>
              </a:buClr>
              <a:buSzPts val="2000"/>
              <a:buFont typeface="Arial"/>
              <a:buChar char="•"/>
            </a:pPr>
            <a:endParaRPr lang="en-GB" sz="2000" b="0" i="0" u="none" strike="noStrike" cap="none" dirty="0">
              <a:solidFill>
                <a:srgbClr val="262626"/>
              </a:solidFill>
              <a:latin typeface="Arial"/>
              <a:ea typeface="Arial"/>
              <a:cs typeface="Arial"/>
              <a:sym typeface="Arial"/>
            </a:endParaRPr>
          </a:p>
          <a:p>
            <a:pPr marL="342900" marR="0" lvl="0" indent="-342900" algn="l" rtl="0">
              <a:lnSpc>
                <a:spcPct val="100000"/>
              </a:lnSpc>
              <a:spcBef>
                <a:spcPts val="0"/>
              </a:spcBef>
              <a:spcAft>
                <a:spcPts val="0"/>
              </a:spcAft>
              <a:buClr>
                <a:srgbClr val="B50038"/>
              </a:buClr>
              <a:buSzPts val="2000"/>
              <a:buFont typeface="Arial"/>
              <a:buChar char="•"/>
            </a:pPr>
            <a:endParaRPr lang="en-GB" sz="2000" b="0" i="0" u="none" strike="noStrike" cap="none" dirty="0">
              <a:solidFill>
                <a:srgbClr val="262626"/>
              </a:solidFill>
              <a:latin typeface="Arial"/>
              <a:ea typeface="Arial"/>
              <a:cs typeface="Arial"/>
              <a:sym typeface="Arial"/>
            </a:endParaRPr>
          </a:p>
          <a:p>
            <a:pPr marL="342900" marR="0" lvl="0" indent="-342900" algn="l" rtl="0">
              <a:lnSpc>
                <a:spcPct val="100000"/>
              </a:lnSpc>
              <a:spcBef>
                <a:spcPts val="0"/>
              </a:spcBef>
              <a:spcAft>
                <a:spcPts val="0"/>
              </a:spcAft>
              <a:buClr>
                <a:srgbClr val="B50038"/>
              </a:buClr>
              <a:buSzPts val="2000"/>
              <a:buFont typeface="Arial"/>
              <a:buChar char="•"/>
            </a:pPr>
            <a:endParaRPr lang="en-GB" sz="2000" b="0" i="0" u="none" strike="noStrike" cap="none" dirty="0">
              <a:solidFill>
                <a:srgbClr val="262626"/>
              </a:solidFill>
              <a:latin typeface="Arial"/>
              <a:ea typeface="Arial"/>
              <a:cs typeface="Arial"/>
              <a:sym typeface="Arial"/>
            </a:endParaRPr>
          </a:p>
          <a:p>
            <a:pPr marL="342900" marR="0" lvl="0" indent="-342900" algn="l" rtl="0">
              <a:lnSpc>
                <a:spcPct val="100000"/>
              </a:lnSpc>
              <a:spcBef>
                <a:spcPts val="0"/>
              </a:spcBef>
              <a:spcAft>
                <a:spcPts val="0"/>
              </a:spcAft>
              <a:buClr>
                <a:srgbClr val="B50038"/>
              </a:buClr>
              <a:buSzPts val="2000"/>
              <a:buFont typeface="Arial"/>
              <a:buChar char="•"/>
            </a:pPr>
            <a:r>
              <a:rPr lang="en-GB" sz="2000" b="0" i="0" u="none" strike="noStrike" cap="none" dirty="0">
                <a:solidFill>
                  <a:srgbClr val="262626"/>
                </a:solidFill>
                <a:latin typeface="Arial"/>
                <a:ea typeface="Arial"/>
                <a:cs typeface="Arial"/>
                <a:sym typeface="Arial"/>
              </a:rPr>
              <a:t>Proportion of candidates not answering all items in an assessment </a:t>
            </a:r>
            <a:r>
              <a:rPr lang="en-GB" sz="2000" dirty="0">
                <a:solidFill>
                  <a:srgbClr val="262626"/>
                </a:solidFill>
              </a:rPr>
              <a:t>is low</a:t>
            </a:r>
            <a:endParaRPr sz="20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lang="en-GB" sz="2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dirty="0">
              <a:solidFill>
                <a:schemeClr val="dk1"/>
              </a:solidFill>
              <a:latin typeface="Arial"/>
              <a:ea typeface="Arial"/>
              <a:cs typeface="Arial"/>
              <a:sym typeface="Arial"/>
            </a:endParaRPr>
          </a:p>
          <a:p>
            <a:pPr marL="342900" marR="0" lvl="0" indent="-266700" algn="l" rtl="0">
              <a:lnSpc>
                <a:spcPct val="100000"/>
              </a:lnSpc>
              <a:spcBef>
                <a:spcPts val="240"/>
              </a:spcBef>
              <a:spcAft>
                <a:spcPts val="0"/>
              </a:spcAft>
              <a:buClr>
                <a:srgbClr val="9E1B34"/>
              </a:buClr>
              <a:buSzPts val="1200"/>
              <a:buFont typeface="Arial"/>
              <a:buNone/>
            </a:pPr>
            <a:endParaRPr sz="1200" b="0" i="0" u="none" strike="noStrike" cap="none" dirty="0">
              <a:solidFill>
                <a:srgbClr val="262626"/>
              </a:solidFill>
              <a:latin typeface="Arial"/>
              <a:ea typeface="Arial"/>
              <a:cs typeface="Arial"/>
              <a:sym typeface="Arial"/>
            </a:endParaRPr>
          </a:p>
        </p:txBody>
      </p:sp>
      <p:sp>
        <p:nvSpPr>
          <p:cNvPr id="103" name="Google Shape;103;p8"/>
          <p:cNvSpPr txBox="1"/>
          <p:nvPr/>
        </p:nvSpPr>
        <p:spPr>
          <a:xfrm>
            <a:off x="250824" y="45634"/>
            <a:ext cx="5909175"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GB" sz="3200" b="0" i="0" u="none" strike="noStrike" cap="none">
                <a:solidFill>
                  <a:schemeClr val="lt1"/>
                </a:solidFill>
                <a:latin typeface="Arial"/>
                <a:ea typeface="Arial"/>
                <a:cs typeface="Arial"/>
                <a:sym typeface="Arial"/>
              </a:rPr>
              <a:t>Candidate SQE1 timing data</a:t>
            </a:r>
            <a:endParaRPr sz="3200" b="0" i="0" u="none" strike="noStrike" cap="none">
              <a:solidFill>
                <a:schemeClr val="lt1"/>
              </a:solidFill>
              <a:latin typeface="Arial"/>
              <a:ea typeface="Arial"/>
              <a:cs typeface="Arial"/>
              <a:sym typeface="Arial"/>
            </a:endParaRPr>
          </a:p>
        </p:txBody>
      </p:sp>
      <p:graphicFrame>
        <p:nvGraphicFramePr>
          <p:cNvPr id="3" name="Google Shape;104;p8"/>
          <p:cNvGraphicFramePr/>
          <p:nvPr/>
        </p:nvGraphicFramePr>
        <p:xfrm>
          <a:off x="2354782" y="1655693"/>
          <a:ext cx="4434435" cy="2272376"/>
        </p:xfrm>
        <a:graphic>
          <a:graphicData uri="http://schemas.openxmlformats.org/drawingml/2006/table">
            <a:tbl>
              <a:tblPr>
                <a:noFill/>
              </a:tblPr>
              <a:tblGrid>
                <a:gridCol w="1783962">
                  <a:extLst>
                    <a:ext uri="{9D8B030D-6E8A-4147-A177-3AD203B41FA5}">
                      <a16:colId xmlns:a16="http://schemas.microsoft.com/office/drawing/2014/main" val="20000"/>
                    </a:ext>
                  </a:extLst>
                </a:gridCol>
                <a:gridCol w="2650473">
                  <a:extLst>
                    <a:ext uri="{9D8B030D-6E8A-4147-A177-3AD203B41FA5}">
                      <a16:colId xmlns:a16="http://schemas.microsoft.com/office/drawing/2014/main" val="20001"/>
                    </a:ext>
                  </a:extLst>
                </a:gridCol>
              </a:tblGrid>
              <a:tr h="631228">
                <a:tc>
                  <a:txBody>
                    <a:bodyPr/>
                    <a:lstStyle/>
                    <a:p>
                      <a:pPr marL="0" marR="0" lvl="0" indent="0" algn="l" rtl="0">
                        <a:lnSpc>
                          <a:spcPct val="100000"/>
                        </a:lnSpc>
                        <a:spcBef>
                          <a:spcPts val="0"/>
                        </a:spcBef>
                        <a:spcAft>
                          <a:spcPts val="0"/>
                        </a:spcAft>
                        <a:buClr>
                          <a:srgbClr val="000000"/>
                        </a:buClr>
                        <a:buSzPts val="1400"/>
                        <a:buFont typeface="Arial"/>
                        <a:buNone/>
                      </a:pPr>
                      <a:r>
                        <a:rPr lang="en-GB" sz="1400" b="1" u="none" strike="noStrike" cap="none" dirty="0"/>
                        <a:t>Assessment</a:t>
                      </a:r>
                      <a:endParaRPr sz="1400" b="1"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GB" sz="1400" b="1" u="none" strike="noStrike" cap="none"/>
                        <a:t>% of questions taking less than 20 seconds</a:t>
                      </a:r>
                      <a:endParaRPr sz="1400" b="1" u="none" strike="noStrike" cap="none"/>
                    </a:p>
                  </a:txBody>
                  <a:tcPr marL="91425" marR="91425" marT="91425" marB="91425"/>
                </a:tc>
                <a:extLst>
                  <a:ext uri="{0D108BD9-81ED-4DB2-BD59-A6C34878D82A}">
                    <a16:rowId xmlns:a16="http://schemas.microsoft.com/office/drawing/2014/main" val="10000"/>
                  </a:ext>
                </a:extLst>
              </a:tr>
              <a:tr h="410287">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Nov 21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t>1.1</a:t>
                      </a:r>
                      <a:endParaRPr sz="1400" u="none" strike="noStrike" cap="none"/>
                    </a:p>
                  </a:txBody>
                  <a:tcPr marL="91425" marR="91425" marT="91425" marB="91425"/>
                </a:tc>
                <a:extLst>
                  <a:ext uri="{0D108BD9-81ED-4DB2-BD59-A6C34878D82A}">
                    <a16:rowId xmlns:a16="http://schemas.microsoft.com/office/drawing/2014/main" val="10001"/>
                  </a:ext>
                </a:extLst>
              </a:tr>
              <a:tr h="410287">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t>July 22</a:t>
                      </a:r>
                      <a:endParaRPr sz="1400" u="none" strike="noStrike" cap="none"/>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2"/>
                  </a:ext>
                </a:extLst>
              </a:tr>
              <a:tr h="410287">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t>Jan 23</a:t>
                      </a:r>
                      <a:endParaRPr sz="1400" u="none" strike="noStrike" cap="none"/>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t>0.9</a:t>
                      </a:r>
                      <a:endParaRPr sz="1400" u="none" strike="noStrike" cap="none"/>
                    </a:p>
                  </a:txBody>
                  <a:tcPr marL="91425" marR="91425" marT="91425" marB="91425"/>
                </a:tc>
                <a:extLst>
                  <a:ext uri="{0D108BD9-81ED-4DB2-BD59-A6C34878D82A}">
                    <a16:rowId xmlns:a16="http://schemas.microsoft.com/office/drawing/2014/main" val="10003"/>
                  </a:ext>
                </a:extLst>
              </a:tr>
              <a:tr h="410287">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July 23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 </a:t>
            </a:r>
            <a:endParaRPr/>
          </a:p>
        </p:txBody>
      </p:sp>
      <p:sp>
        <p:nvSpPr>
          <p:cNvPr id="111" name="Google Shape;111;p9"/>
          <p:cNvSpPr txBox="1"/>
          <p:nvPr/>
        </p:nvSpPr>
        <p:spPr>
          <a:xfrm>
            <a:off x="286261" y="35426"/>
            <a:ext cx="4895850" cy="8572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GB" sz="3200" b="0" i="0" u="none" strike="noStrike" cap="none">
                <a:solidFill>
                  <a:schemeClr val="lt1"/>
                </a:solidFill>
                <a:latin typeface="Arial"/>
                <a:ea typeface="Arial"/>
                <a:cs typeface="Arial"/>
                <a:sym typeface="Arial"/>
              </a:rPr>
              <a:t>Candidate timing data</a:t>
            </a:r>
            <a:endParaRPr sz="3200" b="0" i="0" u="none" strike="noStrike" cap="none">
              <a:solidFill>
                <a:schemeClr val="lt1"/>
              </a:solidFill>
              <a:latin typeface="Arial"/>
              <a:ea typeface="Arial"/>
              <a:cs typeface="Arial"/>
              <a:sym typeface="Arial"/>
            </a:endParaRPr>
          </a:p>
        </p:txBody>
      </p:sp>
      <p:pic>
        <p:nvPicPr>
          <p:cNvPr id="112" name="Google Shape;112;p9"/>
          <p:cNvPicPr preferRelativeResize="0"/>
          <p:nvPr/>
        </p:nvPicPr>
        <p:blipFill>
          <a:blip r:embed="rId3">
            <a:alphaModFix/>
          </a:blip>
          <a:stretch>
            <a:fillRect/>
          </a:stretch>
        </p:blipFill>
        <p:spPr>
          <a:xfrm>
            <a:off x="5033246" y="1189350"/>
            <a:ext cx="3800218" cy="3607313"/>
          </a:xfrm>
          <a:prstGeom prst="rect">
            <a:avLst/>
          </a:prstGeom>
          <a:noFill/>
          <a:ln>
            <a:noFill/>
          </a:ln>
        </p:spPr>
      </p:pic>
      <p:sp>
        <p:nvSpPr>
          <p:cNvPr id="113" name="Google Shape;113;p9"/>
          <p:cNvSpPr txBox="1"/>
          <p:nvPr/>
        </p:nvSpPr>
        <p:spPr>
          <a:xfrm>
            <a:off x="402166" y="1189350"/>
            <a:ext cx="4687724" cy="3683100"/>
          </a:xfrm>
          <a:prstGeom prst="rect">
            <a:avLst/>
          </a:prstGeom>
          <a:noFill/>
          <a:ln>
            <a:noFill/>
          </a:ln>
        </p:spPr>
        <p:txBody>
          <a:bodyPr spcFirstLastPara="1" wrap="square" lIns="91425" tIns="91425" rIns="91425" bIns="91425" anchor="t" anchorCtr="0">
            <a:noAutofit/>
          </a:bodyPr>
          <a:lstStyle/>
          <a:p>
            <a:pPr marL="457200" lvl="0" indent="-336550" algn="l" rtl="0">
              <a:lnSpc>
                <a:spcPct val="115000"/>
              </a:lnSpc>
              <a:spcBef>
                <a:spcPts val="1200"/>
              </a:spcBef>
              <a:spcAft>
                <a:spcPts val="0"/>
              </a:spcAft>
              <a:buClr>
                <a:srgbClr val="B50038"/>
              </a:buClr>
              <a:buSzPts val="1700"/>
              <a:buChar char="●"/>
            </a:pPr>
            <a:r>
              <a:rPr lang="en-GB" sz="1800" dirty="0">
                <a:solidFill>
                  <a:schemeClr val="dk1"/>
                </a:solidFill>
              </a:rPr>
              <a:t>Very few candidates spend a low amount of time on a question </a:t>
            </a:r>
            <a:endParaRPr sz="1800" dirty="0">
              <a:solidFill>
                <a:schemeClr val="dk1"/>
              </a:solidFill>
            </a:endParaRPr>
          </a:p>
          <a:p>
            <a:pPr marL="457200" lvl="0" indent="-336550" algn="l" rtl="0">
              <a:lnSpc>
                <a:spcPct val="115000"/>
              </a:lnSpc>
              <a:spcBef>
                <a:spcPts val="0"/>
              </a:spcBef>
              <a:spcAft>
                <a:spcPts val="0"/>
              </a:spcAft>
              <a:buClr>
                <a:srgbClr val="B50038"/>
              </a:buClr>
              <a:buSzPts val="1700"/>
              <a:buChar char="●"/>
            </a:pPr>
            <a:endParaRPr lang="en-GB" sz="1800" dirty="0">
              <a:solidFill>
                <a:schemeClr val="dk1"/>
              </a:solidFill>
            </a:endParaRPr>
          </a:p>
          <a:p>
            <a:pPr marL="457200" lvl="0" indent="-336550" algn="l" rtl="0">
              <a:lnSpc>
                <a:spcPct val="115000"/>
              </a:lnSpc>
              <a:spcBef>
                <a:spcPts val="0"/>
              </a:spcBef>
              <a:spcAft>
                <a:spcPts val="0"/>
              </a:spcAft>
              <a:buClr>
                <a:srgbClr val="B50038"/>
              </a:buClr>
              <a:buSzPts val="1700"/>
              <a:buChar char="●"/>
            </a:pPr>
            <a:r>
              <a:rPr lang="en-GB" sz="1800" dirty="0">
                <a:solidFill>
                  <a:schemeClr val="dk1"/>
                </a:solidFill>
              </a:rPr>
              <a:t>When they are, it is at the end</a:t>
            </a:r>
            <a:endParaRPr sz="1800" dirty="0">
              <a:solidFill>
                <a:schemeClr val="dk1"/>
              </a:solidFill>
            </a:endParaRPr>
          </a:p>
          <a:p>
            <a:pPr marL="457200" lvl="0" indent="-336550" algn="l" rtl="0">
              <a:lnSpc>
                <a:spcPct val="115000"/>
              </a:lnSpc>
              <a:spcBef>
                <a:spcPts val="0"/>
              </a:spcBef>
              <a:spcAft>
                <a:spcPts val="0"/>
              </a:spcAft>
              <a:buClr>
                <a:srgbClr val="B50038"/>
              </a:buClr>
              <a:buSzPts val="1700"/>
              <a:buChar char="●"/>
            </a:pPr>
            <a:endParaRPr lang="en-GB" sz="1800" dirty="0">
              <a:solidFill>
                <a:schemeClr val="dk1"/>
              </a:solidFill>
            </a:endParaRPr>
          </a:p>
          <a:p>
            <a:pPr marL="457200" lvl="0" indent="-336550" algn="l" rtl="0">
              <a:lnSpc>
                <a:spcPct val="115000"/>
              </a:lnSpc>
              <a:spcBef>
                <a:spcPts val="0"/>
              </a:spcBef>
              <a:spcAft>
                <a:spcPts val="0"/>
              </a:spcAft>
              <a:buClr>
                <a:srgbClr val="B50038"/>
              </a:buClr>
              <a:buSzPts val="1700"/>
              <a:buChar char="●"/>
            </a:pPr>
            <a:r>
              <a:rPr lang="en-GB" sz="1800" dirty="0">
                <a:solidFill>
                  <a:schemeClr val="dk1"/>
                </a:solidFill>
              </a:rPr>
              <a:t>Candidates are spending longer on earlier questions </a:t>
            </a:r>
          </a:p>
          <a:p>
            <a:pPr marL="457200" lvl="0" indent="-336550" algn="l" rtl="0">
              <a:lnSpc>
                <a:spcPct val="115000"/>
              </a:lnSpc>
              <a:spcBef>
                <a:spcPts val="0"/>
              </a:spcBef>
              <a:spcAft>
                <a:spcPts val="0"/>
              </a:spcAft>
              <a:buClr>
                <a:srgbClr val="B50038"/>
              </a:buClr>
              <a:buSzPts val="1700"/>
              <a:buChar char="●"/>
            </a:pPr>
            <a:endParaRPr lang="en-GB" sz="1800" dirty="0">
              <a:solidFill>
                <a:schemeClr val="dk1"/>
              </a:solidFill>
            </a:endParaRPr>
          </a:p>
          <a:p>
            <a:pPr marL="457200" lvl="0" indent="-336550" algn="l" rtl="0">
              <a:lnSpc>
                <a:spcPct val="115000"/>
              </a:lnSpc>
              <a:spcBef>
                <a:spcPts val="0"/>
              </a:spcBef>
              <a:spcAft>
                <a:spcPts val="0"/>
              </a:spcAft>
              <a:buClr>
                <a:srgbClr val="B50038"/>
              </a:buClr>
              <a:buSzPts val="1700"/>
              <a:buChar char="●"/>
            </a:pPr>
            <a:r>
              <a:rPr lang="en-GB" sz="1800" dirty="0">
                <a:solidFill>
                  <a:schemeClr val="dk1"/>
                </a:solidFill>
              </a:rPr>
              <a:t>Quickening their pace towards the end</a:t>
            </a:r>
            <a:endParaRPr sz="1800" dirty="0">
              <a:solidFill>
                <a:srgbClr val="262626"/>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0"/>
          <p:cNvSpPr txBox="1">
            <a:spLocks noGrp="1"/>
          </p:cNvSpPr>
          <p:nvPr>
            <p:ph type="title"/>
          </p:nvPr>
        </p:nvSpPr>
        <p:spPr>
          <a:xfrm>
            <a:off x="250825" y="195263"/>
            <a:ext cx="4895850" cy="85725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GB"/>
              <a:t> </a:t>
            </a:r>
            <a:endParaRPr/>
          </a:p>
        </p:txBody>
      </p:sp>
      <p:sp>
        <p:nvSpPr>
          <p:cNvPr id="119" name="Google Shape;119;p10"/>
          <p:cNvSpPr txBox="1"/>
          <p:nvPr/>
        </p:nvSpPr>
        <p:spPr>
          <a:xfrm>
            <a:off x="250824" y="1131591"/>
            <a:ext cx="8713800" cy="1855339"/>
          </a:xfrm>
          <a:prstGeom prst="rect">
            <a:avLst/>
          </a:prstGeom>
          <a:noFill/>
          <a:ln>
            <a:noFill/>
          </a:ln>
        </p:spPr>
        <p:txBody>
          <a:bodyPr spcFirstLastPara="1" wrap="square" lIns="91425" tIns="45700" rIns="91425" bIns="45700" anchor="t" anchorCtr="0">
            <a:spAutoFit/>
          </a:bodyPr>
          <a:lstStyle/>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Analysis on reading speeds and text complexity</a:t>
            </a: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1200"/>
              <a:buFont typeface="Arial"/>
              <a:buChar char="•"/>
            </a:pPr>
            <a:endParaRPr sz="2400" dirty="0">
              <a:solidFill>
                <a:srgbClr val="262626"/>
              </a:solidFill>
              <a:latin typeface="+mn-lt"/>
              <a:ea typeface="ＭＳ Ｐゴシック" pitchFamily="34" charset="-128"/>
            </a:endParaRPr>
          </a:p>
          <a:p>
            <a:pPr marL="342900" marR="0" lvl="0" indent="-342900" fontAlgn="base">
              <a:lnSpc>
                <a:spcPct val="100000"/>
              </a:lnSpc>
              <a:spcBef>
                <a:spcPct val="20000"/>
              </a:spcBef>
              <a:spcAft>
                <a:spcPct val="0"/>
              </a:spcAft>
              <a:buClr>
                <a:srgbClr val="9E1B34"/>
              </a:buClr>
              <a:buSzPts val="2400"/>
              <a:buFont typeface="Arial"/>
              <a:buChar char="•"/>
            </a:pPr>
            <a:r>
              <a:rPr lang="en-GB" sz="2400" dirty="0">
                <a:solidFill>
                  <a:srgbClr val="262626"/>
                </a:solidFill>
                <a:latin typeface="+mn-lt"/>
                <a:ea typeface="ＭＳ Ｐゴシック" pitchFamily="34" charset="-128"/>
              </a:rPr>
              <a:t>Impact of age and English as a second language </a:t>
            </a:r>
            <a:endParaRPr sz="2400" dirty="0">
              <a:solidFill>
                <a:srgbClr val="262626"/>
              </a:solidFill>
              <a:latin typeface="+mn-lt"/>
              <a:ea typeface="ＭＳ Ｐゴシック" pitchFamily="34" charset="-128"/>
            </a:endParaRPr>
          </a:p>
          <a:p>
            <a:pPr marL="342900" marR="0" lvl="0" indent="-190500" algn="l" rtl="0">
              <a:lnSpc>
                <a:spcPct val="100000"/>
              </a:lnSpc>
              <a:spcBef>
                <a:spcPts val="480"/>
              </a:spcBef>
              <a:spcAft>
                <a:spcPts val="0"/>
              </a:spcAft>
              <a:buClr>
                <a:srgbClr val="9E1B34"/>
              </a:buClr>
              <a:buSzPts val="2400"/>
              <a:buFont typeface="Arial"/>
              <a:buNone/>
            </a:pPr>
            <a:endParaRPr sz="2400" b="0" i="0" u="none" strike="noStrike" cap="none" dirty="0">
              <a:solidFill>
                <a:srgbClr val="262626"/>
              </a:solidFill>
              <a:latin typeface="Arial"/>
              <a:ea typeface="Arial"/>
              <a:cs typeface="Arial"/>
              <a:sym typeface="Arial"/>
            </a:endParaRPr>
          </a:p>
        </p:txBody>
      </p:sp>
      <p:sp>
        <p:nvSpPr>
          <p:cNvPr id="120" name="Google Shape;120;p10"/>
          <p:cNvSpPr txBox="1"/>
          <p:nvPr/>
        </p:nvSpPr>
        <p:spPr>
          <a:xfrm>
            <a:off x="252075" y="35425"/>
            <a:ext cx="6036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3200"/>
              <a:buFont typeface="Arial"/>
              <a:buNone/>
            </a:pPr>
            <a:r>
              <a:rPr lang="en-GB" sz="3200" b="0" i="0" u="none" strike="noStrike" cap="none">
                <a:solidFill>
                  <a:schemeClr val="lt1"/>
                </a:solidFill>
                <a:latin typeface="Arial"/>
                <a:ea typeface="Arial"/>
                <a:cs typeface="Arial"/>
                <a:sym typeface="Arial"/>
              </a:rPr>
              <a:t>Word count and reading speed</a:t>
            </a:r>
            <a:endParaRPr sz="3200" b="0" i="0" u="none" strike="noStrike" cap="none">
              <a:solidFill>
                <a:schemeClr val="lt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59532" y="1203598"/>
            <a:ext cx="8424936" cy="2160240"/>
          </a:xfrm>
        </p:spPr>
        <p:txBody>
          <a:bodyPr/>
          <a:lstStyle/>
          <a:p>
            <a:pPr eaLnBrk="1" hangingPunct="1">
              <a:defRPr/>
            </a:pPr>
            <a:r>
              <a:rPr lang="en-GB" sz="2800" b="1" dirty="0">
                <a:ea typeface="ＭＳ Ｐゴシック" pitchFamily="34" charset="-128"/>
              </a:rPr>
              <a:t>SQE2: Sample Questions </a:t>
            </a:r>
            <a:br>
              <a:rPr lang="en-GB" sz="2800" b="1" dirty="0">
                <a:ea typeface="ＭＳ Ｐゴシック" pitchFamily="34" charset="-128"/>
              </a:rPr>
            </a:br>
            <a:r>
              <a:rPr lang="en-GB" sz="2800" b="1" dirty="0">
                <a:ea typeface="ＭＳ Ｐゴシック" pitchFamily="34" charset="-128"/>
              </a:rPr>
              <a:t>and Performance Indicators</a:t>
            </a:r>
            <a:br>
              <a:rPr lang="en-GB" sz="2800" b="1" dirty="0">
                <a:ea typeface="ＭＳ Ｐゴシック" pitchFamily="34" charset="-128"/>
              </a:rPr>
            </a:br>
            <a:br>
              <a:rPr lang="en-GB" dirty="0">
                <a:ea typeface="ＭＳ Ｐゴシック" pitchFamily="34" charset="-128"/>
              </a:rPr>
            </a:br>
            <a:r>
              <a:rPr lang="en-GB" sz="2400" dirty="0">
                <a:ea typeface="ＭＳ Ｐゴシック" pitchFamily="34" charset="-128"/>
              </a:rPr>
              <a:t>Kate Cooper, SQE2 Academic Director, Kaplan</a:t>
            </a:r>
            <a:endParaRPr lang="en-GB" dirty="0">
              <a:ea typeface="ＭＳ Ｐゴシック"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6409407" cy="857250"/>
          </a:xfrm>
        </p:spPr>
        <p:txBody>
          <a:bodyPr/>
          <a:lstStyle/>
          <a:p>
            <a:r>
              <a:rPr lang="en-GB" sz="2800" dirty="0">
                <a:ea typeface="ＭＳ Ｐゴシック"/>
              </a:rPr>
              <a:t>SQE2 samples</a:t>
            </a:r>
            <a:endParaRPr lang="en-GB" sz="2800" dirty="0"/>
          </a:p>
        </p:txBody>
      </p:sp>
      <p:sp>
        <p:nvSpPr>
          <p:cNvPr id="3" name="Content Placeholder 2"/>
          <p:cNvSpPr>
            <a:spLocks noGrp="1"/>
          </p:cNvSpPr>
          <p:nvPr>
            <p:ph idx="1"/>
          </p:nvPr>
        </p:nvSpPr>
        <p:spPr>
          <a:xfrm>
            <a:off x="252576" y="1347614"/>
            <a:ext cx="8642350" cy="3672408"/>
          </a:xfrm>
        </p:spPr>
        <p:txBody>
          <a:bodyPr/>
          <a:lstStyle/>
          <a:p>
            <a:r>
              <a:rPr lang="en-GB" sz="2000" dirty="0"/>
              <a:t>Client Interviewing and Attendance Note/Legal Analysis – Wills and Intestacy, Probate Administration and Practice</a:t>
            </a:r>
          </a:p>
          <a:p>
            <a:r>
              <a:rPr lang="en-GB" sz="2000" dirty="0"/>
              <a:t>Advocacy – Criminal Litigation</a:t>
            </a:r>
          </a:p>
          <a:p>
            <a:r>
              <a:rPr lang="en-GB" sz="2000" dirty="0"/>
              <a:t>Case and Matter Analysis – Business Organisations, Rules and Procedures</a:t>
            </a:r>
          </a:p>
          <a:p>
            <a:r>
              <a:rPr lang="en-GB" sz="2000" dirty="0"/>
              <a:t>Legal Research – Criminal Litigation</a:t>
            </a:r>
          </a:p>
          <a:p>
            <a:r>
              <a:rPr lang="en-GB" sz="2000" dirty="0"/>
              <a:t>Legal Writing – Property Practice</a:t>
            </a:r>
          </a:p>
          <a:p>
            <a:r>
              <a:rPr lang="en-GB" sz="2000" dirty="0"/>
              <a:t>Legal Drafting – Dispute Resolution</a:t>
            </a:r>
          </a:p>
          <a:p>
            <a:endParaRPr lang="en-GB" sz="1200" dirty="0"/>
          </a:p>
          <a:p>
            <a:pPr marL="0" indent="0">
              <a:buNone/>
            </a:pPr>
            <a:r>
              <a:rPr lang="en-GB" sz="2000" dirty="0"/>
              <a:t>     </a:t>
            </a:r>
            <a:r>
              <a:rPr lang="en-GB" sz="2200"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sqe.sra.org.uk/sqe2-sample</a:t>
            </a:r>
            <a:r>
              <a:rPr lang="en-GB" sz="2200" dirty="0">
                <a:solidFill>
                  <a:schemeClr val="accent6">
                    <a:lumMod val="60000"/>
                    <a:lumOff val="40000"/>
                  </a:schemeClr>
                </a:solidFill>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a:rPr>
              <a:t> </a:t>
            </a:r>
            <a:endParaRPr lang="en-GB" dirty="0"/>
          </a:p>
        </p:txBody>
      </p:sp>
      <p:sp>
        <p:nvSpPr>
          <p:cNvPr id="3" name="Content Placeholder 2"/>
          <p:cNvSpPr>
            <a:spLocks noGrp="1"/>
          </p:cNvSpPr>
          <p:nvPr>
            <p:ph idx="1"/>
          </p:nvPr>
        </p:nvSpPr>
        <p:spPr/>
        <p:txBody>
          <a:bodyPr/>
          <a:lstStyle/>
          <a:p>
            <a:r>
              <a:rPr lang="en-GB" sz="2400" dirty="0"/>
              <a:t>Client Interviewing</a:t>
            </a:r>
          </a:p>
          <a:p>
            <a:r>
              <a:rPr lang="en-GB" sz="2400" dirty="0"/>
              <a:t>Attendance Note/Legal Analysis</a:t>
            </a:r>
          </a:p>
          <a:p>
            <a:r>
              <a:rPr lang="en-GB" sz="2400" dirty="0"/>
              <a:t>Advocacy</a:t>
            </a:r>
          </a:p>
          <a:p>
            <a:r>
              <a:rPr lang="en-GB" sz="2400" dirty="0"/>
              <a:t>Case and Matter Analysis</a:t>
            </a:r>
          </a:p>
          <a:p>
            <a:r>
              <a:rPr lang="en-GB" sz="2400" dirty="0"/>
              <a:t>Legal Research</a:t>
            </a:r>
          </a:p>
          <a:p>
            <a:r>
              <a:rPr lang="en-GB" sz="2400" dirty="0"/>
              <a:t>Legal Writing</a:t>
            </a:r>
          </a:p>
          <a:p>
            <a:r>
              <a:rPr lang="en-GB" sz="2400" dirty="0"/>
              <a:t>Legal Drafting</a:t>
            </a:r>
          </a:p>
        </p:txBody>
      </p:sp>
      <p:sp>
        <p:nvSpPr>
          <p:cNvPr id="4" name="Title 1">
            <a:extLst>
              <a:ext uri="{FF2B5EF4-FFF2-40B4-BE49-F238E27FC236}">
                <a16:creationId xmlns:a16="http://schemas.microsoft.com/office/drawing/2014/main" id="{265EC8B1-8E83-D529-2B31-CFD9A977D607}"/>
              </a:ext>
            </a:extLst>
          </p:cNvPr>
          <p:cNvSpPr txBox="1">
            <a:spLocks/>
          </p:cNvSpPr>
          <p:nvPr/>
        </p:nvSpPr>
        <p:spPr bwMode="auto">
          <a:xfrm>
            <a:off x="252080" y="35426"/>
            <a:ext cx="6624175"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sz="2800" kern="0" dirty="0">
                <a:ea typeface="ＭＳ Ｐゴシック"/>
              </a:rPr>
              <a:t>SQE2 Performance Indicators</a:t>
            </a:r>
            <a:endParaRPr lang="en-GB" sz="2800" kern="0" dirty="0"/>
          </a:p>
        </p:txBody>
      </p:sp>
    </p:spTree>
    <p:extLst>
      <p:ext uri="{BB962C8B-B14F-4D97-AF65-F5344CB8AC3E}">
        <p14:creationId xmlns:p14="http://schemas.microsoft.com/office/powerpoint/2010/main" val="836909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64088" y="4011910"/>
            <a:ext cx="5040560" cy="246221"/>
          </a:xfrm>
          <a:prstGeom prst="rect">
            <a:avLst/>
          </a:prstGeom>
          <a:noFill/>
        </p:spPr>
        <p:txBody>
          <a:bodyPr wrap="square" rtlCol="0">
            <a:spAutoFit/>
          </a:bodyPr>
          <a:lstStyle/>
          <a:p>
            <a:pPr algn="l"/>
            <a:r>
              <a:rPr lang="en-GB" sz="1000" dirty="0">
                <a:solidFill>
                  <a:schemeClr val="bg1"/>
                </a:solidFill>
              </a:rPr>
              <a:t>Robert/via Flickr: Jemimus</a:t>
            </a:r>
          </a:p>
        </p:txBody>
      </p:sp>
      <p:sp>
        <p:nvSpPr>
          <p:cNvPr id="5" name="Title 4"/>
          <p:cNvSpPr>
            <a:spLocks noGrp="1"/>
          </p:cNvSpPr>
          <p:nvPr>
            <p:ph type="title"/>
          </p:nvPr>
        </p:nvSpPr>
        <p:spPr/>
        <p:txBody>
          <a:bodyPr/>
          <a:lstStyle/>
          <a:p>
            <a:r>
              <a:rPr lang="en-GB" dirty="0"/>
              <a:t>FLK2 results page</a:t>
            </a:r>
          </a:p>
        </p:txBody>
      </p:sp>
      <p:pic>
        <p:nvPicPr>
          <p:cNvPr id="3" name="Picture 2"/>
          <p:cNvPicPr>
            <a:picLocks noChangeAspect="1"/>
          </p:cNvPicPr>
          <p:nvPr/>
        </p:nvPicPr>
        <p:blipFill rotWithShape="1">
          <a:blip r:embed="rId2"/>
          <a:srcRect l="1" r="19086"/>
          <a:stretch/>
        </p:blipFill>
        <p:spPr>
          <a:xfrm>
            <a:off x="323528" y="1275606"/>
            <a:ext cx="5184576" cy="3606985"/>
          </a:xfrm>
          <a:prstGeom prst="rect">
            <a:avLst/>
          </a:prstGeom>
          <a:ln>
            <a:solidFill>
              <a:schemeClr val="tx1"/>
            </a:solidFill>
          </a:ln>
        </p:spPr>
      </p:pic>
    </p:spTree>
    <p:extLst>
      <p:ext uri="{BB962C8B-B14F-4D97-AF65-F5344CB8AC3E}">
        <p14:creationId xmlns:p14="http://schemas.microsoft.com/office/powerpoint/2010/main" val="182400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64088" y="4011910"/>
            <a:ext cx="5040560" cy="246221"/>
          </a:xfrm>
          <a:prstGeom prst="rect">
            <a:avLst/>
          </a:prstGeom>
          <a:noFill/>
        </p:spPr>
        <p:txBody>
          <a:bodyPr wrap="square" rtlCol="0">
            <a:spAutoFit/>
          </a:bodyPr>
          <a:lstStyle/>
          <a:p>
            <a:pPr algn="l"/>
            <a:r>
              <a:rPr lang="en-GB" sz="1000" dirty="0">
                <a:solidFill>
                  <a:schemeClr val="bg1"/>
                </a:solidFill>
              </a:rPr>
              <a:t>Robert/via Flickr: Jemimus</a:t>
            </a:r>
          </a:p>
        </p:txBody>
      </p:sp>
      <p:sp>
        <p:nvSpPr>
          <p:cNvPr id="5" name="Title 4"/>
          <p:cNvSpPr>
            <a:spLocks noGrp="1"/>
          </p:cNvSpPr>
          <p:nvPr>
            <p:ph type="title"/>
          </p:nvPr>
        </p:nvSpPr>
        <p:spPr/>
        <p:txBody>
          <a:bodyPr/>
          <a:lstStyle/>
          <a:p>
            <a:r>
              <a:rPr lang="en-GB" dirty="0"/>
              <a:t>Using the full breakdown </a:t>
            </a:r>
          </a:p>
        </p:txBody>
      </p:sp>
      <p:pic>
        <p:nvPicPr>
          <p:cNvPr id="2" name="Picture 1"/>
          <p:cNvPicPr>
            <a:picLocks noChangeAspect="1"/>
          </p:cNvPicPr>
          <p:nvPr/>
        </p:nvPicPr>
        <p:blipFill rotWithShape="1">
          <a:blip r:embed="rId2"/>
          <a:srcRect l="2240" r="277"/>
          <a:stretch/>
        </p:blipFill>
        <p:spPr>
          <a:xfrm>
            <a:off x="395536" y="1131590"/>
            <a:ext cx="6192688" cy="3885670"/>
          </a:xfrm>
          <a:prstGeom prst="rect">
            <a:avLst/>
          </a:prstGeom>
          <a:ln>
            <a:solidFill>
              <a:schemeClr val="tx1"/>
            </a:solidFill>
          </a:ln>
        </p:spPr>
      </p:pic>
    </p:spTree>
    <p:extLst>
      <p:ext uri="{BB962C8B-B14F-4D97-AF65-F5344CB8AC3E}">
        <p14:creationId xmlns:p14="http://schemas.microsoft.com/office/powerpoint/2010/main" val="298440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
          <p:cNvSpPr txBox="1">
            <a:spLocks noGrp="1"/>
          </p:cNvSpPr>
          <p:nvPr>
            <p:ph type="ctrTitle"/>
          </p:nvPr>
        </p:nvSpPr>
        <p:spPr>
          <a:xfrm>
            <a:off x="1259632" y="1398017"/>
            <a:ext cx="6694488" cy="1101725"/>
          </a:xfrm>
          <a:prstGeom prst="rect">
            <a:avLst/>
          </a:prstGeom>
          <a:noFill/>
          <a:ln>
            <a:noFill/>
          </a:ln>
        </p:spPr>
        <p:txBody>
          <a:bodyPr spcFirstLastPara="1" wrap="square" lIns="91425" tIns="45700" rIns="91425" bIns="45700" anchor="ctr" anchorCtr="0">
            <a:noAutofit/>
          </a:bodyPr>
          <a:lstStyle/>
          <a:p>
            <a:pPr lvl="0"/>
            <a:r>
              <a:rPr lang="en-GB" b="1" dirty="0"/>
              <a:t>Feedback for candidates and training providers</a:t>
            </a:r>
            <a:br>
              <a:rPr lang="en-GB" b="1" dirty="0"/>
            </a:br>
            <a:endParaRPr b="1" dirty="0"/>
          </a:p>
        </p:txBody>
      </p:sp>
      <p:sp>
        <p:nvSpPr>
          <p:cNvPr id="57" name="Google Shape;57;p1"/>
          <p:cNvSpPr txBox="1">
            <a:spLocks noGrp="1"/>
          </p:cNvSpPr>
          <p:nvPr>
            <p:ph type="subTitle" idx="1"/>
          </p:nvPr>
        </p:nvSpPr>
        <p:spPr>
          <a:xfrm>
            <a:off x="394408" y="2568862"/>
            <a:ext cx="8424936" cy="1003011"/>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2800"/>
              <a:buFont typeface="Arial"/>
              <a:buNone/>
            </a:pPr>
            <a:r>
              <a:rPr lang="en-GB" dirty="0">
                <a:solidFill>
                  <a:srgbClr val="262626"/>
                </a:solidFill>
              </a:rPr>
              <a:t>Dr Lisa Coombes, Director of Psychometrics &amp; </a:t>
            </a:r>
          </a:p>
          <a:p>
            <a:pPr marL="0" lvl="0" indent="0" algn="ctr" rtl="0">
              <a:lnSpc>
                <a:spcPct val="100000"/>
              </a:lnSpc>
              <a:spcBef>
                <a:spcPts val="0"/>
              </a:spcBef>
              <a:spcAft>
                <a:spcPts val="0"/>
              </a:spcAft>
              <a:buSzPts val="2800"/>
              <a:buFont typeface="Arial"/>
              <a:buNone/>
            </a:pPr>
            <a:r>
              <a:rPr lang="en-GB" dirty="0">
                <a:solidFill>
                  <a:srgbClr val="262626"/>
                </a:solidFill>
              </a:rPr>
              <a:t>Assessment Development, Kaplan</a:t>
            </a:r>
            <a:endParaRPr dirty="0"/>
          </a:p>
        </p:txBody>
      </p:sp>
    </p:spTree>
    <p:extLst>
      <p:ext uri="{BB962C8B-B14F-4D97-AF65-F5344CB8AC3E}">
        <p14:creationId xmlns:p14="http://schemas.microsoft.com/office/powerpoint/2010/main" val="36572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2911566"/>
          </a:xfrm>
          <a:prstGeom prst="rect">
            <a:avLst/>
          </a:prstGeom>
          <a:noFill/>
        </p:spPr>
        <p:txBody>
          <a:bodyPr wrap="square" lIns="91440" tIns="45720" rIns="91440" bIns="45720" rtlCol="0" anchor="t">
            <a:spAutoFit/>
          </a:bodyPr>
          <a:lstStyle/>
          <a:p>
            <a:pPr algn="l"/>
            <a:r>
              <a:rPr lang="en-GB" b="1" dirty="0">
                <a:solidFill>
                  <a:srgbClr val="9E1B34"/>
                </a:solidFill>
                <a:latin typeface="Arial"/>
                <a:ea typeface="ＭＳ Ｐゴシック"/>
                <a:cs typeface="Arial"/>
              </a:rPr>
              <a:t>What’s new in 2024</a:t>
            </a:r>
            <a:endParaRPr lang="en-US" b="1" dirty="0"/>
          </a:p>
          <a:p>
            <a:pPr algn="l"/>
            <a:endParaRPr lang="en-GB" sz="2200" dirty="0"/>
          </a:p>
          <a:p>
            <a:pPr marL="342900" indent="-342900" algn="l">
              <a:spcBef>
                <a:spcPct val="20000"/>
              </a:spcBef>
              <a:buClr>
                <a:srgbClr val="9E1B34"/>
              </a:buClr>
              <a:buFont typeface="Arial"/>
              <a:buChar char="•"/>
            </a:pPr>
            <a:r>
              <a:rPr lang="en-GB" dirty="0">
                <a:solidFill>
                  <a:srgbClr val="262626"/>
                </a:solidFill>
                <a:latin typeface="+mn-lt"/>
              </a:rPr>
              <a:t>Scaled Scores in SQE1</a:t>
            </a:r>
          </a:p>
          <a:p>
            <a:pPr marL="342900" indent="-342900" algn="l">
              <a:spcBef>
                <a:spcPct val="20000"/>
              </a:spcBef>
              <a:buClr>
                <a:srgbClr val="9E1B34"/>
              </a:buClr>
              <a:buFont typeface="Arial"/>
              <a:buChar char="•"/>
            </a:pPr>
            <a:r>
              <a:rPr lang="en-GB" dirty="0">
                <a:solidFill>
                  <a:srgbClr val="262626"/>
                </a:solidFill>
                <a:latin typeface="+mn-lt"/>
              </a:rPr>
              <a:t>* No changes to exam process *</a:t>
            </a:r>
          </a:p>
          <a:p>
            <a:pPr marL="342900" indent="-342900" algn="l">
              <a:spcBef>
                <a:spcPct val="20000"/>
              </a:spcBef>
              <a:buClr>
                <a:srgbClr val="9E1B34"/>
              </a:buClr>
              <a:buFont typeface="Arial"/>
              <a:buChar char="•"/>
            </a:pPr>
            <a:endParaRPr lang="en-GB" dirty="0">
              <a:solidFill>
                <a:srgbClr val="262626"/>
              </a:solidFill>
              <a:latin typeface="+mn-lt"/>
            </a:endParaRPr>
          </a:p>
          <a:p>
            <a:pPr marL="342900" indent="-342900" algn="l">
              <a:spcBef>
                <a:spcPct val="20000"/>
              </a:spcBef>
              <a:buClr>
                <a:srgbClr val="9E1B34"/>
              </a:buClr>
              <a:buFont typeface="Arial"/>
              <a:buChar char="•"/>
            </a:pPr>
            <a:r>
              <a:rPr lang="en-GB" dirty="0">
                <a:solidFill>
                  <a:srgbClr val="262626"/>
                </a:solidFill>
                <a:latin typeface="+mn-lt"/>
              </a:rPr>
              <a:t>Scaled scores for practice areas for candidates for SQE1</a:t>
            </a:r>
          </a:p>
          <a:p>
            <a:pPr marL="226695" indent="-226695">
              <a:buClr>
                <a:srgbClr val="9E1B34"/>
              </a:buClr>
            </a:pPr>
            <a:r>
              <a:rPr lang="en-GB" sz="2200" dirty="0"/>
              <a:t> </a:t>
            </a:r>
            <a:endParaRPr lang="en-GB" sz="2200" dirty="0">
              <a:cs typeface="Arial" charset="0"/>
            </a:endParaRP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5" y="169227"/>
            <a:ext cx="4895850"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Feedback for Candidates</a:t>
            </a:r>
            <a:endParaRPr lang="en-GB"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4031873"/>
          </a:xfrm>
          <a:prstGeom prst="rect">
            <a:avLst/>
          </a:prstGeom>
          <a:noFill/>
        </p:spPr>
        <p:txBody>
          <a:bodyPr wrap="square" lIns="91440" tIns="45720" rIns="91440" bIns="45720" rtlCol="0" anchor="t">
            <a:spAutoFit/>
          </a:bodyPr>
          <a:lstStyle/>
          <a:p>
            <a:pPr algn="l">
              <a:buClr>
                <a:srgbClr val="9E1B34"/>
              </a:buClr>
            </a:pPr>
            <a:r>
              <a:rPr lang="en-GB" b="1" dirty="0">
                <a:solidFill>
                  <a:srgbClr val="9E1B34"/>
                </a:solidFill>
                <a:ea typeface="ＭＳ Ｐゴシック"/>
              </a:rPr>
              <a:t>FLK1</a:t>
            </a:r>
            <a:r>
              <a:rPr lang="en-GB" dirty="0">
                <a:ea typeface="ＭＳ Ｐゴシック"/>
              </a:rPr>
              <a:t> (Nov 21, Jul 22)</a:t>
            </a:r>
          </a:p>
          <a:p>
            <a:pPr marL="342900" indent="-342900" algn="l">
              <a:buClr>
                <a:srgbClr val="9E1B34"/>
              </a:buClr>
              <a:buFont typeface="Arial"/>
              <a:buChar char="•"/>
            </a:pPr>
            <a:r>
              <a:rPr lang="en-GB" sz="2000" dirty="0">
                <a:ea typeface="ＭＳ Ｐゴシック"/>
              </a:rPr>
              <a:t>Performed well – Ethics and Contract Law</a:t>
            </a:r>
          </a:p>
          <a:p>
            <a:pPr marL="342900" indent="-342900" algn="l">
              <a:buClr>
                <a:srgbClr val="9E1B34"/>
              </a:buClr>
              <a:buFont typeface="Arial"/>
              <a:buChar char="•"/>
            </a:pPr>
            <a:r>
              <a:rPr lang="en-GB" sz="2000" dirty="0">
                <a:ea typeface="ＭＳ Ｐゴシック"/>
              </a:rPr>
              <a:t>Room for improvement – Business Law &amp; Practice, and Dispute Resolution</a:t>
            </a:r>
          </a:p>
          <a:p>
            <a:pPr marL="342900" indent="-342900" algn="l">
              <a:buClr>
                <a:srgbClr val="9E1B34"/>
              </a:buClr>
              <a:buFont typeface="Arial"/>
              <a:buChar char="•"/>
            </a:pPr>
            <a:endParaRPr lang="en-GB" dirty="0">
              <a:ea typeface="ＭＳ Ｐゴシック"/>
            </a:endParaRPr>
          </a:p>
          <a:p>
            <a:pPr algn="l">
              <a:buClr>
                <a:srgbClr val="9E1B34"/>
              </a:buClr>
            </a:pPr>
            <a:r>
              <a:rPr lang="en-GB" b="1" dirty="0">
                <a:solidFill>
                  <a:srgbClr val="9E1B34"/>
                </a:solidFill>
                <a:ea typeface="ＭＳ Ｐゴシック"/>
              </a:rPr>
              <a:t>FLK1</a:t>
            </a:r>
            <a:r>
              <a:rPr lang="en-GB" dirty="0">
                <a:ea typeface="ＭＳ Ｐゴシック"/>
              </a:rPr>
              <a:t> (Jan 23, Jul 23)</a:t>
            </a:r>
          </a:p>
          <a:p>
            <a:pPr marL="342900" indent="-342900" algn="l">
              <a:buClr>
                <a:srgbClr val="9E1B34"/>
              </a:buClr>
              <a:buFont typeface="Arial"/>
              <a:buChar char="•"/>
            </a:pPr>
            <a:r>
              <a:rPr lang="en-GB" sz="2000" dirty="0">
                <a:ea typeface="ＭＳ Ｐゴシック"/>
              </a:rPr>
              <a:t>Performed well – Ethics, and Contract Law</a:t>
            </a:r>
          </a:p>
          <a:p>
            <a:pPr marL="342900" indent="-342900" algn="l">
              <a:buClr>
                <a:srgbClr val="9E1B34"/>
              </a:buClr>
              <a:buFont typeface="Arial"/>
              <a:buChar char="•"/>
            </a:pPr>
            <a:r>
              <a:rPr lang="en-GB" sz="2000" dirty="0">
                <a:ea typeface="ＭＳ Ｐゴシック"/>
              </a:rPr>
              <a:t>Room for improvement – Dispute Resolution and Legal Services</a:t>
            </a:r>
          </a:p>
          <a:p>
            <a:pPr marL="342900" indent="-342900" algn="l">
              <a:buClr>
                <a:srgbClr val="9E1B34"/>
              </a:buClr>
              <a:buFont typeface="Arial"/>
              <a:buChar char="•"/>
            </a:pPr>
            <a:endParaRPr lang="en-GB" sz="2000" b="1" dirty="0">
              <a:ea typeface="ＭＳ Ｐゴシック"/>
            </a:endParaRPr>
          </a:p>
          <a:p>
            <a:pPr marL="342900" indent="-342900" algn="l">
              <a:buClr>
                <a:srgbClr val="9E1B34"/>
              </a:buClr>
              <a:buFont typeface="Arial"/>
              <a:buChar char="•"/>
            </a:pPr>
            <a:r>
              <a:rPr lang="en-GB" sz="2000" dirty="0">
                <a:ea typeface="ＭＳ Ｐゴシック"/>
              </a:rPr>
              <a:t>BLP was much improved for the Jan test</a:t>
            </a:r>
          </a:p>
          <a:p>
            <a:pPr marL="342900" indent="-342900" algn="l">
              <a:buClr>
                <a:srgbClr val="9E1B34"/>
              </a:buClr>
              <a:buFont typeface="Arial"/>
              <a:buChar char="•"/>
            </a:pPr>
            <a:r>
              <a:rPr lang="en-GB" sz="2000" dirty="0">
                <a:ea typeface="ＭＳ Ｐゴシック"/>
              </a:rPr>
              <a:t>Tort performed poorly in Jan but scored well in July</a:t>
            </a:r>
          </a:p>
          <a:p>
            <a:pPr marL="342900" indent="-342900" algn="l">
              <a:buClr>
                <a:srgbClr val="9E1B34"/>
              </a:buClr>
              <a:buFont typeface="Arial"/>
              <a:buChar char="•"/>
            </a:pPr>
            <a:endParaRPr lang="en-GB" dirty="0">
              <a:cs typeface="Arial" charset="0"/>
            </a:endParaRP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5" y="169227"/>
            <a:ext cx="4895850"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Feedback for candidates</a:t>
            </a:r>
            <a:endParaRPr lang="en-GB" kern="0" dirty="0"/>
          </a:p>
        </p:txBody>
      </p:sp>
    </p:spTree>
    <p:extLst>
      <p:ext uri="{BB962C8B-B14F-4D97-AF65-F5344CB8AC3E}">
        <p14:creationId xmlns:p14="http://schemas.microsoft.com/office/powerpoint/2010/main" val="2050355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4031873"/>
          </a:xfrm>
          <a:prstGeom prst="rect">
            <a:avLst/>
          </a:prstGeom>
          <a:noFill/>
        </p:spPr>
        <p:txBody>
          <a:bodyPr wrap="square" lIns="91440" tIns="45720" rIns="91440" bIns="45720" rtlCol="0" anchor="t">
            <a:spAutoFit/>
          </a:bodyPr>
          <a:lstStyle/>
          <a:p>
            <a:pPr algn="l">
              <a:buClr>
                <a:srgbClr val="9E1B34"/>
              </a:buClr>
            </a:pPr>
            <a:r>
              <a:rPr lang="en-GB" b="1" dirty="0">
                <a:solidFill>
                  <a:srgbClr val="9E1B34"/>
                </a:solidFill>
                <a:ea typeface="ＭＳ Ｐゴシック"/>
              </a:rPr>
              <a:t>FLK2</a:t>
            </a:r>
            <a:r>
              <a:rPr lang="en-GB" dirty="0">
                <a:ea typeface="ＭＳ Ｐゴシック"/>
              </a:rPr>
              <a:t> (Nov 21, Jul 22)</a:t>
            </a:r>
          </a:p>
          <a:p>
            <a:pPr marL="342900" indent="-342900" algn="l">
              <a:spcBef>
                <a:spcPct val="20000"/>
              </a:spcBef>
              <a:buClr>
                <a:srgbClr val="9E1B34"/>
              </a:buClr>
              <a:buFont typeface="Arial"/>
              <a:buChar char="•"/>
            </a:pPr>
            <a:r>
              <a:rPr lang="en-GB" sz="2000" dirty="0">
                <a:latin typeface="+mn-lt"/>
              </a:rPr>
              <a:t>Performed well – Ethics, and Criminal Liability</a:t>
            </a:r>
          </a:p>
          <a:p>
            <a:pPr marL="342900" indent="-342900" algn="l">
              <a:spcBef>
                <a:spcPct val="20000"/>
              </a:spcBef>
              <a:buClr>
                <a:srgbClr val="9E1B34"/>
              </a:buClr>
              <a:buFont typeface="Arial"/>
              <a:buChar char="•"/>
            </a:pPr>
            <a:r>
              <a:rPr lang="en-GB" sz="2000" dirty="0">
                <a:latin typeface="+mn-lt"/>
              </a:rPr>
              <a:t>Room for improvement – Property Practice, and Wills and Intestacy</a:t>
            </a:r>
          </a:p>
          <a:p>
            <a:pPr marL="342900" indent="-342900" algn="l">
              <a:buClr>
                <a:srgbClr val="9E1B34"/>
              </a:buClr>
              <a:buFont typeface="Arial"/>
              <a:buChar char="•"/>
            </a:pPr>
            <a:endParaRPr lang="en-GB" dirty="0">
              <a:ea typeface="ＭＳ Ｐゴシック"/>
            </a:endParaRPr>
          </a:p>
          <a:p>
            <a:pPr algn="l">
              <a:buClr>
                <a:srgbClr val="9E1B34"/>
              </a:buClr>
            </a:pPr>
            <a:r>
              <a:rPr lang="en-GB" b="1" dirty="0">
                <a:solidFill>
                  <a:srgbClr val="9E1B34"/>
                </a:solidFill>
                <a:ea typeface="ＭＳ Ｐゴシック"/>
              </a:rPr>
              <a:t>FLK2</a:t>
            </a:r>
            <a:r>
              <a:rPr lang="en-GB" dirty="0">
                <a:ea typeface="ＭＳ Ｐゴシック"/>
              </a:rPr>
              <a:t> (Jan 23, Jul 23)</a:t>
            </a:r>
          </a:p>
          <a:p>
            <a:pPr marL="342900" indent="-342900" algn="l">
              <a:spcBef>
                <a:spcPct val="20000"/>
              </a:spcBef>
              <a:buClr>
                <a:srgbClr val="9E1B34"/>
              </a:buClr>
              <a:buFont typeface="Arial"/>
              <a:buChar char="•"/>
            </a:pPr>
            <a:r>
              <a:rPr lang="en-GB" sz="2000" dirty="0">
                <a:latin typeface="+mn-lt"/>
              </a:rPr>
              <a:t>Performed well – Ethics, and Criminal Liability</a:t>
            </a:r>
          </a:p>
          <a:p>
            <a:pPr marL="342900" indent="-342900" algn="l">
              <a:spcBef>
                <a:spcPct val="20000"/>
              </a:spcBef>
              <a:buClr>
                <a:srgbClr val="9E1B34"/>
              </a:buClr>
              <a:buFont typeface="Arial"/>
              <a:buChar char="•"/>
            </a:pPr>
            <a:r>
              <a:rPr lang="en-GB" sz="2000" dirty="0">
                <a:latin typeface="+mn-lt"/>
              </a:rPr>
              <a:t>Room for improvement – Property Practice, Wills and Intestacy and Criminal Law &amp; Practice</a:t>
            </a:r>
          </a:p>
          <a:p>
            <a:pPr marL="342900" indent="-342900" algn="l">
              <a:spcBef>
                <a:spcPct val="20000"/>
              </a:spcBef>
              <a:buClr>
                <a:srgbClr val="9E1B34"/>
              </a:buClr>
              <a:buFont typeface="Arial"/>
              <a:buChar char="•"/>
            </a:pPr>
            <a:endParaRPr lang="en-GB" sz="2000" dirty="0">
              <a:latin typeface="+mn-lt"/>
            </a:endParaRPr>
          </a:p>
          <a:p>
            <a:pPr marL="342900" indent="-342900" algn="l">
              <a:spcBef>
                <a:spcPct val="20000"/>
              </a:spcBef>
              <a:buClr>
                <a:srgbClr val="9E1B34"/>
              </a:buClr>
              <a:buFont typeface="Arial"/>
              <a:buChar char="•"/>
            </a:pPr>
            <a:r>
              <a:rPr lang="en-GB" sz="2000" dirty="0">
                <a:latin typeface="+mn-lt"/>
              </a:rPr>
              <a:t>Land Law and Trust Law have been consistently above average</a:t>
            </a:r>
          </a:p>
          <a:p>
            <a:pPr marL="342900" indent="-342900" algn="l">
              <a:buClr>
                <a:srgbClr val="9E1B34"/>
              </a:buClr>
              <a:buFont typeface="Arial"/>
              <a:buChar char="•"/>
            </a:pPr>
            <a:endParaRPr lang="en-GB" sz="2000" b="1" dirty="0">
              <a:ea typeface="ＭＳ Ｐゴシック"/>
            </a:endParaRP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5" y="169227"/>
            <a:ext cx="4895850"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Feedback for candidates</a:t>
            </a:r>
            <a:endParaRPr lang="en-GB" kern="0" dirty="0"/>
          </a:p>
        </p:txBody>
      </p:sp>
    </p:spTree>
    <p:extLst>
      <p:ext uri="{BB962C8B-B14F-4D97-AF65-F5344CB8AC3E}">
        <p14:creationId xmlns:p14="http://schemas.microsoft.com/office/powerpoint/2010/main" val="2342692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824" y="1131590"/>
            <a:ext cx="8785671" cy="3465564"/>
          </a:xfrm>
          <a:prstGeom prst="rect">
            <a:avLst/>
          </a:prstGeom>
          <a:noFill/>
        </p:spPr>
        <p:txBody>
          <a:bodyPr wrap="square" lIns="91440" tIns="45720" rIns="91440" bIns="45720" rtlCol="0" anchor="t">
            <a:spAutoFit/>
          </a:bodyPr>
          <a:lstStyle/>
          <a:p>
            <a:pPr algn="l">
              <a:buClr>
                <a:srgbClr val="9E1B34"/>
              </a:buClr>
            </a:pPr>
            <a:r>
              <a:rPr lang="en-GB" b="1" dirty="0">
                <a:solidFill>
                  <a:srgbClr val="9E1B34"/>
                </a:solidFill>
                <a:ea typeface="ＭＳ Ｐゴシック"/>
              </a:rPr>
              <a:t>SQE2</a:t>
            </a:r>
            <a:r>
              <a:rPr lang="en-GB" dirty="0">
                <a:ea typeface="ＭＳ Ｐゴシック"/>
              </a:rPr>
              <a:t> (Apr 22)</a:t>
            </a:r>
          </a:p>
          <a:p>
            <a:pPr marL="342900" indent="-342900" algn="l">
              <a:spcBef>
                <a:spcPct val="20000"/>
              </a:spcBef>
              <a:buClr>
                <a:srgbClr val="9E1B34"/>
              </a:buClr>
              <a:buFont typeface="Arial"/>
              <a:buChar char="•"/>
            </a:pPr>
            <a:r>
              <a:rPr lang="en-GB" dirty="0">
                <a:solidFill>
                  <a:srgbClr val="262626"/>
                </a:solidFill>
                <a:latin typeface="+mn-lt"/>
              </a:rPr>
              <a:t>High scores observed in:</a:t>
            </a:r>
          </a:p>
          <a:p>
            <a:pPr marL="800100" lvl="1" indent="-342900" algn="l">
              <a:buClr>
                <a:srgbClr val="9E1B34"/>
              </a:buClr>
              <a:buFont typeface="Courier New" panose="02070309020205020404" pitchFamily="49" charset="0"/>
              <a:buChar char="o"/>
            </a:pPr>
            <a:r>
              <a:rPr lang="en-GB" sz="2000" dirty="0">
                <a:ea typeface="ＭＳ Ｐゴシック"/>
              </a:rPr>
              <a:t>Legal Research – Dispute Resolution</a:t>
            </a:r>
          </a:p>
          <a:p>
            <a:pPr marL="800100" lvl="1" indent="-342900" algn="l">
              <a:buClr>
                <a:srgbClr val="9E1B34"/>
              </a:buClr>
              <a:buFont typeface="Courier New" panose="02070309020205020404" pitchFamily="49" charset="0"/>
              <a:buChar char="o"/>
            </a:pPr>
            <a:r>
              <a:rPr lang="en-GB" sz="2000" dirty="0">
                <a:ea typeface="ＭＳ Ｐゴシック"/>
              </a:rPr>
              <a:t>Advocacy – Criminal Litigation</a:t>
            </a:r>
          </a:p>
          <a:p>
            <a:pPr marL="800100" lvl="1" indent="-342900" algn="l">
              <a:buClr>
                <a:srgbClr val="9E1B34"/>
              </a:buClr>
              <a:buFont typeface="Courier New" panose="02070309020205020404" pitchFamily="49" charset="0"/>
              <a:buChar char="o"/>
            </a:pPr>
            <a:r>
              <a:rPr lang="en-GB" sz="2000" dirty="0">
                <a:ea typeface="ＭＳ Ｐゴシック"/>
              </a:rPr>
              <a:t>Case and Matter Analysis – Business</a:t>
            </a:r>
          </a:p>
          <a:p>
            <a:pPr marL="342900" indent="-342900" algn="l">
              <a:buClr>
                <a:srgbClr val="9E1B34"/>
              </a:buClr>
              <a:buFont typeface="Arial"/>
              <a:buChar char="•"/>
            </a:pPr>
            <a:endParaRPr lang="en-GB" sz="2000" dirty="0">
              <a:ea typeface="ＭＳ Ｐゴシック"/>
            </a:endParaRPr>
          </a:p>
          <a:p>
            <a:pPr marL="342900" indent="-342900" algn="l">
              <a:spcBef>
                <a:spcPct val="20000"/>
              </a:spcBef>
              <a:buClr>
                <a:srgbClr val="9E1B34"/>
              </a:buClr>
              <a:buFont typeface="Arial"/>
              <a:buChar char="•"/>
            </a:pPr>
            <a:r>
              <a:rPr lang="en-GB" dirty="0">
                <a:solidFill>
                  <a:srgbClr val="262626"/>
                </a:solidFill>
                <a:latin typeface="+mn-lt"/>
              </a:rPr>
              <a:t>Nine scored above 70%, including all four oral stations</a:t>
            </a:r>
          </a:p>
          <a:p>
            <a:pPr marL="342900" indent="-342900" algn="l">
              <a:spcBef>
                <a:spcPct val="20000"/>
              </a:spcBef>
              <a:buClr>
                <a:srgbClr val="9E1B34"/>
              </a:buClr>
              <a:buFont typeface="Arial"/>
              <a:buChar char="•"/>
            </a:pPr>
            <a:endParaRPr lang="en-GB" dirty="0">
              <a:solidFill>
                <a:srgbClr val="262626"/>
              </a:solidFill>
              <a:latin typeface="+mn-lt"/>
            </a:endParaRPr>
          </a:p>
          <a:p>
            <a:pPr marL="342900" indent="-342900" algn="l">
              <a:spcBef>
                <a:spcPct val="20000"/>
              </a:spcBef>
              <a:buClr>
                <a:srgbClr val="9E1B34"/>
              </a:buClr>
              <a:buFont typeface="Arial"/>
              <a:buChar char="•"/>
            </a:pPr>
            <a:r>
              <a:rPr lang="en-GB" dirty="0">
                <a:solidFill>
                  <a:srgbClr val="262626"/>
                </a:solidFill>
                <a:latin typeface="+mn-lt"/>
              </a:rPr>
              <a:t>Lowest score for Legal Writing – Dispute Resolution</a:t>
            </a:r>
          </a:p>
        </p:txBody>
      </p:sp>
      <p:sp>
        <p:nvSpPr>
          <p:cNvPr id="2" name="Title 1">
            <a:extLst>
              <a:ext uri="{FF2B5EF4-FFF2-40B4-BE49-F238E27FC236}">
                <a16:creationId xmlns:a16="http://schemas.microsoft.com/office/drawing/2014/main" id="{248A98B1-2F3F-6668-DB30-94448DA98467}"/>
              </a:ext>
            </a:extLst>
          </p:cNvPr>
          <p:cNvSpPr txBox="1">
            <a:spLocks/>
          </p:cNvSpPr>
          <p:nvPr/>
        </p:nvSpPr>
        <p:spPr>
          <a:xfrm>
            <a:off x="273345" y="169227"/>
            <a:ext cx="4895850" cy="857250"/>
          </a:xfrm>
          <a:prstGeom prst="rect">
            <a:avLst/>
          </a:prstGeom>
        </p:spPr>
        <p:txBody>
          <a:bodyPr/>
          <a:lstStyle>
            <a:lvl1pPr algn="l" rtl="0" eaLnBrk="0" fontAlgn="base" hangingPunct="0">
              <a:spcBef>
                <a:spcPct val="0"/>
              </a:spcBef>
              <a:spcAft>
                <a:spcPct val="0"/>
              </a:spcAft>
              <a:defRPr sz="3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GB" dirty="0">
                <a:ea typeface="ＭＳ Ｐゴシック"/>
              </a:rPr>
              <a:t>Feedback for candidates</a:t>
            </a:r>
            <a:endParaRPr lang="en-GB" kern="0" dirty="0"/>
          </a:p>
        </p:txBody>
      </p:sp>
    </p:spTree>
    <p:extLst>
      <p:ext uri="{BB962C8B-B14F-4D97-AF65-F5344CB8AC3E}">
        <p14:creationId xmlns:p14="http://schemas.microsoft.com/office/powerpoint/2010/main" val="222513145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2332</TotalTime>
  <Words>1281</Words>
  <Application>Microsoft Office PowerPoint</Application>
  <PresentationFormat>On-screen Show (16:9)</PresentationFormat>
  <Paragraphs>232</Paragraphs>
  <Slides>25</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Courier New</vt:lpstr>
      <vt:lpstr>Default Design</vt:lpstr>
      <vt:lpstr>PowerPoint Presentation</vt:lpstr>
      <vt:lpstr>FLK1 results page </vt:lpstr>
      <vt:lpstr>FLK2 results page</vt:lpstr>
      <vt:lpstr>Using the full breakdown </vt:lpstr>
      <vt:lpstr>Feedback for candidates and training providers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SQE1: Sample Questions and Candidate Timing  </vt:lpstr>
      <vt:lpstr>Purpose of SQE1 sample questions</vt:lpstr>
      <vt:lpstr> </vt:lpstr>
      <vt:lpstr> </vt:lpstr>
      <vt:lpstr>SQE1 question length and candidate timing  </vt:lpstr>
      <vt:lpstr> </vt:lpstr>
      <vt:lpstr> </vt:lpstr>
      <vt:lpstr> </vt:lpstr>
      <vt:lpstr> </vt:lpstr>
      <vt:lpstr>SQE2: Sample Questions  and Performance Indicators  Kate Cooper, SQE2 Academic Director, Kaplan</vt:lpstr>
      <vt:lpstr>SQE2 samples</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candidates and training providers</dc:title>
  <dc:creator>Solicitors Regulation Authority (SRA)</dc:creator>
  <cp:lastModifiedBy>Matthew Maidment</cp:lastModifiedBy>
  <cp:revision>206</cp:revision>
  <dcterms:created xsi:type="dcterms:W3CDTF">2002-05-21T16:15:24Z</dcterms:created>
  <dcterms:modified xsi:type="dcterms:W3CDTF">2024-03-22T13:03:01Z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143640-2c58-497f-98bf-5d03ac8b8df5_Enabled">
    <vt:lpwstr>true</vt:lpwstr>
  </property>
  <property fmtid="{D5CDD505-2E9C-101B-9397-08002B2CF9AE}" pid="3" name="MSIP_Label_d0143640-2c58-497f-98bf-5d03ac8b8df5_SetDate">
    <vt:lpwstr>2023-03-08T14:17:12Z</vt:lpwstr>
  </property>
  <property fmtid="{D5CDD505-2E9C-101B-9397-08002B2CF9AE}" pid="4" name="MSIP_Label_d0143640-2c58-497f-98bf-5d03ac8b8df5_Method">
    <vt:lpwstr>Standard</vt:lpwstr>
  </property>
  <property fmtid="{D5CDD505-2E9C-101B-9397-08002B2CF9AE}" pid="5" name="MSIP_Label_d0143640-2c58-497f-98bf-5d03ac8b8df5_Name">
    <vt:lpwstr>General</vt:lpwstr>
  </property>
  <property fmtid="{D5CDD505-2E9C-101B-9397-08002B2CF9AE}" pid="6" name="MSIP_Label_d0143640-2c58-497f-98bf-5d03ac8b8df5_SiteId">
    <vt:lpwstr>adecc3d0-610d-4060-a865-615f7f48c411</vt:lpwstr>
  </property>
  <property fmtid="{D5CDD505-2E9C-101B-9397-08002B2CF9AE}" pid="7" name="MSIP_Label_d0143640-2c58-497f-98bf-5d03ac8b8df5_ActionId">
    <vt:lpwstr>2d110478-af60-4c6d-8bf3-4508d6cb9c21</vt:lpwstr>
  </property>
  <property fmtid="{D5CDD505-2E9C-101B-9397-08002B2CF9AE}" pid="8" name="MSIP_Label_d0143640-2c58-497f-98bf-5d03ac8b8df5_ContentBits">
    <vt:lpwstr>1</vt:lpwstr>
  </property>
  <property fmtid="{D5CDD505-2E9C-101B-9397-08002B2CF9AE}" pid="9" name="ClassificationContentMarkingHeaderLocations">
    <vt:lpwstr>Default Design:3</vt:lpwstr>
  </property>
  <property fmtid="{D5CDD505-2E9C-101B-9397-08002B2CF9AE}" pid="10" name="ClassificationContentMarkingHeaderText">
    <vt:lpwstr>Sensitivity: General</vt:lpwstr>
  </property>
</Properties>
</file>