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84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78" r:id="rId11"/>
    <p:sldId id="28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0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55712B-AD5F-4458-9042-A750FC9335AA}" type="datetimeFigureOut">
              <a:rPr lang="en-GB" smtClean="0"/>
              <a:t>11/06/2024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AE6C70-F22E-4BB5-A746-A52D078EB5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528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6C70-F22E-4BB5-A746-A52D078EB55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481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6C70-F22E-4BB5-A746-A52D078EB55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311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6C70-F22E-4BB5-A746-A52D078EB55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883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6C70-F22E-4BB5-A746-A52D078EB55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1968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6C70-F22E-4BB5-A746-A52D078EB55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106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6C70-F22E-4BB5-A746-A52D078EB55E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294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5893984" y="1316765"/>
            <a:ext cx="6298009" cy="5541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12192000" cy="136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552517" y="234952"/>
            <a:ext cx="2207683" cy="88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56367" y="1989140"/>
            <a:ext cx="8925984" cy="1470025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51620" y="3789363"/>
            <a:ext cx="8832849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DD6084-95A3-4BB7-8923-648A28983E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385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770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59902" y="125414"/>
            <a:ext cx="2527300" cy="62563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75884" y="125414"/>
            <a:ext cx="7380816" cy="62563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925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434" y="1690426"/>
            <a:ext cx="11523133" cy="4476751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3200"/>
            </a:lvl1pPr>
            <a:lvl2pPr>
              <a:spcBef>
                <a:spcPts val="0"/>
              </a:spcBef>
              <a:spcAft>
                <a:spcPts val="1200"/>
              </a:spcAft>
              <a:defRPr sz="2933"/>
            </a:lvl2pPr>
            <a:lvl3pPr>
              <a:spcBef>
                <a:spcPts val="0"/>
              </a:spcBef>
              <a:spcAft>
                <a:spcPts val="1200"/>
              </a:spcAft>
              <a:defRPr/>
            </a:lvl3pPr>
            <a:lvl4pPr>
              <a:spcBef>
                <a:spcPts val="0"/>
              </a:spcBef>
              <a:spcAft>
                <a:spcPts val="1200"/>
              </a:spcAft>
              <a:defRPr/>
            </a:lvl4pPr>
            <a:lvl5pPr>
              <a:spcBef>
                <a:spcPts val="0"/>
              </a:spcBef>
              <a:spcAft>
                <a:spcPts val="1200"/>
              </a:spcAft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6669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/>
            </a:lvl1pPr>
            <a:lvl2pPr marL="609585" indent="0">
              <a:buNone/>
              <a:defRPr sz="2400"/>
            </a:lvl2pPr>
            <a:lvl3pPr marL="1219170" indent="0">
              <a:buNone/>
              <a:defRPr sz="2133"/>
            </a:lvl3pPr>
            <a:lvl4pPr marL="1828754" indent="0">
              <a:buNone/>
              <a:defRPr sz="1867"/>
            </a:lvl4pPr>
            <a:lvl5pPr marL="2438339" indent="0">
              <a:buNone/>
              <a:defRPr sz="1867"/>
            </a:lvl5pPr>
            <a:lvl6pPr marL="3047924" indent="0">
              <a:buNone/>
              <a:defRPr sz="1867"/>
            </a:lvl6pPr>
            <a:lvl7pPr marL="3657509" indent="0">
              <a:buNone/>
              <a:defRPr sz="1867"/>
            </a:lvl7pPr>
            <a:lvl8pPr marL="4267093" indent="0">
              <a:buNone/>
              <a:defRPr sz="1867"/>
            </a:lvl8pPr>
            <a:lvl9pPr marL="4876678" indent="0">
              <a:buNone/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223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75884" y="1905000"/>
            <a:ext cx="4953000" cy="4476751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32086" y="1905000"/>
            <a:ext cx="4955116" cy="4476751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179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25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723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3620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91605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1823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"/>
            <a:ext cx="12192000" cy="136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4433" y="260351"/>
            <a:ext cx="6527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4" y="1892301"/>
            <a:ext cx="11523133" cy="447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9552517" y="234952"/>
            <a:ext cx="2207683" cy="88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41A35C-E00E-4B04-97F8-B4BE76AEA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C88B89-A380-074F-75D7-477368D80C5E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5494338" y="63500"/>
            <a:ext cx="1241425" cy="1676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1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Sensitivity: General</a:t>
            </a:r>
          </a:p>
        </p:txBody>
      </p:sp>
    </p:spTree>
    <p:extLst>
      <p:ext uri="{BB962C8B-B14F-4D97-AF65-F5344CB8AC3E}">
        <p14:creationId xmlns:p14="http://schemas.microsoft.com/office/powerpoint/2010/main" val="3321627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609585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6pPr>
      <a:lvl7pPr marL="1219170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7pPr>
      <a:lvl8pPr marL="1828754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8pPr>
      <a:lvl9pPr marL="2438339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3733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990575" indent="-38099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3200">
          <a:solidFill>
            <a:srgbClr val="262626"/>
          </a:solidFill>
          <a:latin typeface="+mn-lt"/>
          <a:ea typeface="ＭＳ Ｐゴシック" charset="0"/>
        </a:defRPr>
      </a:lvl2pPr>
      <a:lvl3pPr marL="1523962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667">
          <a:solidFill>
            <a:srgbClr val="262626"/>
          </a:solidFill>
          <a:latin typeface="+mn-lt"/>
          <a:ea typeface="ＭＳ Ｐゴシック" charset="0"/>
        </a:defRPr>
      </a:lvl3pPr>
      <a:lvl4pPr marL="2133547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743131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rgbClr val="262626"/>
          </a:solidFill>
          <a:latin typeface="+mn-lt"/>
          <a:ea typeface="ＭＳ Ｐゴシック" charset="0"/>
        </a:defRPr>
      </a:lvl5pPr>
      <a:lvl6pPr marL="3352716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ra.org.uk/consultation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854082" y="2115264"/>
            <a:ext cx="8483836" cy="1468967"/>
          </a:xfrm>
        </p:spPr>
        <p:txBody>
          <a:bodyPr/>
          <a:lstStyle/>
          <a:p>
            <a:pPr>
              <a:spcAft>
                <a:spcPts val="1200"/>
              </a:spcAft>
              <a:defRPr/>
            </a:pPr>
            <a:r>
              <a:rPr lang="en-GB" sz="4200" b="1" dirty="0">
                <a:ea typeface="ＭＳ Ｐゴシック" pitchFamily="34" charset="-128"/>
              </a:rPr>
              <a:t>Your views on our priorities for the year ahead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255952" y="3815358"/>
            <a:ext cx="9680096" cy="1593668"/>
          </a:xfrm>
        </p:spPr>
        <p:txBody>
          <a:bodyPr/>
          <a:lstStyle/>
          <a:p>
            <a:r>
              <a:rPr lang="en-GB" sz="2800" dirty="0">
                <a:solidFill>
                  <a:srgbClr val="262626"/>
                </a:solidFill>
                <a:ea typeface="ＭＳ Ｐゴシック" pitchFamily="34" charset="-128"/>
              </a:rPr>
              <a:t>Liz Rosser, Executive Director, Operations and Resources</a:t>
            </a:r>
          </a:p>
          <a:p>
            <a:r>
              <a:rPr lang="en-GB" sz="2800" dirty="0">
                <a:solidFill>
                  <a:srgbClr val="262626"/>
                </a:solidFill>
                <a:ea typeface="ＭＳ Ｐゴシック" pitchFamily="34" charset="-128"/>
              </a:rPr>
              <a:t>Richard Silver, Policy Associate</a:t>
            </a:r>
            <a:br>
              <a:rPr lang="en-GB" sz="2800" dirty="0">
                <a:solidFill>
                  <a:srgbClr val="262626"/>
                </a:solidFill>
                <a:ea typeface="ＭＳ Ｐゴシック" pitchFamily="34" charset="-128"/>
              </a:rPr>
            </a:br>
            <a:endParaRPr lang="en-GB" sz="2800" dirty="0">
              <a:solidFill>
                <a:srgbClr val="262626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D4B89-ACC2-453B-A3E2-F87174E53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Tell us</a:t>
            </a:r>
            <a:r>
              <a:rPr lang="en-GB" sz="2800" dirty="0"/>
              <a:t> </a:t>
            </a:r>
            <a:r>
              <a:rPr lang="en-GB" sz="4000" dirty="0"/>
              <a:t>your</a:t>
            </a:r>
            <a:r>
              <a:rPr lang="en-GB" sz="2800" dirty="0"/>
              <a:t> </a:t>
            </a:r>
            <a:r>
              <a:rPr lang="en-GB" sz="4000" dirty="0"/>
              <a:t>views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D0B80-AD90-4781-B555-AE685ED49F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3" y="1718973"/>
            <a:ext cx="11523133" cy="3074614"/>
          </a:xfrm>
        </p:spPr>
        <p:txBody>
          <a:bodyPr/>
          <a:lstStyle/>
          <a:p>
            <a:pPr marL="0" indent="0">
              <a:spcAft>
                <a:spcPts val="3000"/>
              </a:spcAft>
              <a:buNone/>
            </a:pPr>
            <a:r>
              <a:rPr lang="en-GB" sz="2800" dirty="0"/>
              <a:t>Respond to the consultation: </a:t>
            </a:r>
            <a:r>
              <a:rPr lang="en-GB" sz="28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sra.org.uk/consultations</a:t>
            </a:r>
            <a:endParaRPr lang="en-GB" sz="2800" dirty="0">
              <a:solidFill>
                <a:srgbClr val="0070C0"/>
              </a:solidFill>
            </a:endParaRPr>
          </a:p>
          <a:p>
            <a:pPr marL="0" indent="0">
              <a:spcAft>
                <a:spcPts val="3000"/>
              </a:spcAft>
              <a:buNone/>
            </a:pPr>
            <a:r>
              <a:rPr lang="en-GB" sz="2800" dirty="0"/>
              <a:t>Closing dates: </a:t>
            </a:r>
          </a:p>
          <a:p>
            <a:pPr marL="803275" indent="-447675">
              <a:spcAft>
                <a:spcPts val="3000"/>
              </a:spcAft>
            </a:pPr>
            <a:r>
              <a:rPr lang="en-GB" sz="2800" dirty="0"/>
              <a:t>Practising certificate fee and compensation fund: 24 June</a:t>
            </a:r>
          </a:p>
          <a:p>
            <a:pPr marL="803275" indent="-447675">
              <a:spcAft>
                <a:spcPts val="3000"/>
              </a:spcAft>
            </a:pPr>
            <a:r>
              <a:rPr lang="en-GB" sz="2800" dirty="0"/>
              <a:t>Business plan: 2 July </a:t>
            </a:r>
          </a:p>
        </p:txBody>
      </p:sp>
    </p:spTree>
    <p:extLst>
      <p:ext uri="{BB962C8B-B14F-4D97-AF65-F5344CB8AC3E}">
        <p14:creationId xmlns:p14="http://schemas.microsoft.com/office/powerpoint/2010/main" val="2786744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D4B89-ACC2-453B-A3E2-F87174E53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Tell us</a:t>
            </a:r>
            <a:r>
              <a:rPr lang="en-GB" sz="2800" dirty="0"/>
              <a:t> </a:t>
            </a:r>
            <a:r>
              <a:rPr lang="en-GB" sz="4000" dirty="0"/>
              <a:t>your</a:t>
            </a:r>
            <a:r>
              <a:rPr lang="en-GB" sz="2800" dirty="0"/>
              <a:t> </a:t>
            </a:r>
            <a:r>
              <a:rPr lang="en-GB" sz="4000" dirty="0"/>
              <a:t>views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E8BD849-ED4F-B01F-B21A-B0951235D736}"/>
              </a:ext>
            </a:extLst>
          </p:cNvPr>
          <p:cNvSpPr txBox="1">
            <a:spLocks/>
          </p:cNvSpPr>
          <p:nvPr/>
        </p:nvSpPr>
        <p:spPr bwMode="auto">
          <a:xfrm>
            <a:off x="334434" y="1842826"/>
            <a:ext cx="11523133" cy="447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189" indent="-457189" algn="l" rtl="0" eaLnBrk="1" fontAlgn="base" hangingPunct="1">
              <a:spcBef>
                <a:spcPts val="0"/>
              </a:spcBef>
              <a:spcAft>
                <a:spcPts val="1200"/>
              </a:spcAft>
              <a:buClr>
                <a:srgbClr val="9E1B34"/>
              </a:buClr>
              <a:buChar char="•"/>
              <a:defRPr sz="3200">
                <a:solidFill>
                  <a:srgbClr val="262626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990575" indent="-380990" algn="l" rtl="0" eaLnBrk="1" fontAlgn="base" hangingPunct="1">
              <a:spcBef>
                <a:spcPts val="0"/>
              </a:spcBef>
              <a:spcAft>
                <a:spcPts val="1200"/>
              </a:spcAft>
              <a:buClr>
                <a:srgbClr val="9E1B34"/>
              </a:buClr>
              <a:buChar char="–"/>
              <a:defRPr sz="2933">
                <a:solidFill>
                  <a:srgbClr val="262626"/>
                </a:solidFill>
                <a:latin typeface="+mn-lt"/>
                <a:ea typeface="ＭＳ Ｐゴシック" charset="0"/>
              </a:defRPr>
            </a:lvl2pPr>
            <a:lvl3pPr marL="1523962" indent="-304792" algn="l" rtl="0" eaLnBrk="1" fontAlgn="base" hangingPunct="1">
              <a:spcBef>
                <a:spcPts val="0"/>
              </a:spcBef>
              <a:spcAft>
                <a:spcPts val="1200"/>
              </a:spcAft>
              <a:buClr>
                <a:srgbClr val="9E1B34"/>
              </a:buClr>
              <a:buChar char="•"/>
              <a:defRPr sz="2667">
                <a:solidFill>
                  <a:srgbClr val="262626"/>
                </a:solidFill>
                <a:latin typeface="+mn-lt"/>
                <a:ea typeface="ＭＳ Ｐゴシック" charset="0"/>
              </a:defRPr>
            </a:lvl3pPr>
            <a:lvl4pPr marL="2133547" indent="-304792" algn="l" rtl="0" eaLnBrk="1" fontAlgn="base" hangingPunct="1">
              <a:spcBef>
                <a:spcPts val="0"/>
              </a:spcBef>
              <a:spcAft>
                <a:spcPts val="1200"/>
              </a:spcAft>
              <a:buClr>
                <a:srgbClr val="9E1B34"/>
              </a:buClr>
              <a:buChar char="–"/>
              <a:defRPr>
                <a:solidFill>
                  <a:srgbClr val="262626"/>
                </a:solidFill>
                <a:latin typeface="+mn-lt"/>
                <a:ea typeface="ＭＳ Ｐゴシック" charset="0"/>
              </a:defRPr>
            </a:lvl4pPr>
            <a:lvl5pPr marL="2743131" indent="-304792" algn="l" rtl="0" eaLnBrk="1" fontAlgn="base" hangingPunct="1">
              <a:spcBef>
                <a:spcPts val="0"/>
              </a:spcBef>
              <a:spcAft>
                <a:spcPts val="1200"/>
              </a:spcAft>
              <a:buClr>
                <a:srgbClr val="9E1B34"/>
              </a:buClr>
              <a:buChar char="»"/>
              <a:defRPr sz="2133">
                <a:solidFill>
                  <a:srgbClr val="262626"/>
                </a:solidFill>
                <a:latin typeface="+mn-lt"/>
                <a:ea typeface="ＭＳ Ｐゴシック" charset="0"/>
              </a:defRPr>
            </a:lvl5pPr>
            <a:lvl6pPr marL="3352716" indent="-304792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9E1B34"/>
              </a:buClr>
              <a:buSzTx/>
              <a:buFontTx/>
              <a:buNone/>
              <a:tabLst/>
              <a:defRPr/>
            </a:pPr>
            <a:endParaRPr kumimoji="0" lang="en-GB" sz="3200" b="0" i="0" u="none" strike="noStrike" kern="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ＭＳ Ｐゴシック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9E1B34"/>
              </a:buClr>
              <a:buSzTx/>
              <a:buFontTx/>
              <a:buNone/>
              <a:tabLst/>
              <a:defRPr/>
            </a:pPr>
            <a:endParaRPr kumimoji="0" lang="en-GB" sz="3200" b="0" i="0" u="none" strike="noStrike" kern="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ＭＳ Ｐゴシック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9E1B34"/>
              </a:buClr>
              <a:buSzTx/>
              <a:buFontTx/>
              <a:buNone/>
              <a:tabLst/>
              <a:defRPr/>
            </a:pPr>
            <a:r>
              <a:rPr kumimoji="0" lang="en-GB" sz="4000" b="0" i="0" u="none" strike="noStrike" kern="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ＭＳ Ｐゴシック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531600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3CF16-F02A-4ABA-A7B7-E0BCB13A8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432" y="260351"/>
            <a:ext cx="8339785" cy="1143000"/>
          </a:xfrm>
        </p:spPr>
        <p:txBody>
          <a:bodyPr/>
          <a:lstStyle/>
          <a:p>
            <a:r>
              <a:rPr lang="en-GB" sz="4000" dirty="0"/>
              <a:t>Our consultation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6EF90-6083-4223-9C94-BA1251EC7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555" y="1619848"/>
            <a:ext cx="10578070" cy="4977801"/>
          </a:xfrm>
        </p:spPr>
        <p:txBody>
          <a:bodyPr/>
          <a:lstStyle/>
          <a:p>
            <a:pPr>
              <a:spcBef>
                <a:spcPts val="3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kern="0" dirty="0"/>
              <a:t>Consulting on our plans for second year of 2023-26 Corporate Strategy: </a:t>
            </a:r>
          </a:p>
          <a:p>
            <a:pPr lvl="1">
              <a:spcBef>
                <a:spcPts val="2400"/>
              </a:spcBef>
              <a:spcAft>
                <a:spcPts val="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GB" sz="2600" dirty="0"/>
              <a:t>m</a:t>
            </a:r>
            <a:r>
              <a:rPr lang="en-GB" sz="2600" kern="0" dirty="0"/>
              <a:t>ission: ‘</a:t>
            </a:r>
            <a:r>
              <a:rPr lang="en-GB" sz="2600" dirty="0"/>
              <a:t>driving confidence and trust </a:t>
            </a:r>
            <a:r>
              <a:rPr lang="en-GB" sz="2600" kern="0" dirty="0"/>
              <a:t>in legal services’</a:t>
            </a:r>
          </a:p>
          <a:p>
            <a:pPr lvl="1">
              <a:spcBef>
                <a:spcPts val="3000"/>
              </a:spcBef>
              <a:spcAft>
                <a:spcPts val="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GB" sz="2600" dirty="0"/>
              <a:t>f</a:t>
            </a:r>
            <a:r>
              <a:rPr lang="en-GB" sz="2600" kern="0" dirty="0"/>
              <a:t>our strategic priorities to support this</a:t>
            </a:r>
          </a:p>
          <a:p>
            <a:pPr lvl="1">
              <a:spcBef>
                <a:spcPts val="3000"/>
              </a:spcBef>
              <a:spcAft>
                <a:spcPts val="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GB" sz="2600" dirty="0"/>
              <a:t>EDI considerations and steps to secure good access to justice threaded throughout</a:t>
            </a:r>
          </a:p>
          <a:p>
            <a:pPr>
              <a:spcBef>
                <a:spcPts val="2400"/>
              </a:spcBef>
              <a:spcAft>
                <a:spcPts val="0"/>
              </a:spcAft>
            </a:pPr>
            <a:r>
              <a:rPr lang="en-GB" sz="2800" dirty="0"/>
              <a:t>Will also talk through budget, PC fee and compensation fund contributions</a:t>
            </a:r>
          </a:p>
          <a:p>
            <a:pPr marL="0" indent="0">
              <a:spcAft>
                <a:spcPts val="0"/>
              </a:spcAft>
              <a:buNone/>
            </a:pPr>
            <a:br>
              <a:rPr lang="en-GB" sz="2400" dirty="0">
                <a:solidFill>
                  <a:schemeClr val="tx1"/>
                </a:solidFill>
              </a:rPr>
            </a:br>
            <a:endParaRPr lang="en-GB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399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3CF16-F02A-4ABA-A7B7-E0BCB13A8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432" y="260351"/>
            <a:ext cx="8339785" cy="1143000"/>
          </a:xfrm>
        </p:spPr>
        <p:txBody>
          <a:bodyPr/>
          <a:lstStyle/>
          <a:p>
            <a:r>
              <a:rPr lang="en-GB" sz="4000" dirty="0"/>
              <a:t>Priority 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6EF90-6083-4223-9C94-BA1251EC7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555" y="1800189"/>
            <a:ext cx="11029978" cy="4797460"/>
          </a:xfrm>
        </p:spPr>
        <p:txBody>
          <a:bodyPr/>
          <a:lstStyle/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GB" sz="2800" b="1" kern="0" dirty="0"/>
              <a:t>We will deliver high professional standards</a:t>
            </a:r>
          </a:p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GB" sz="2800" dirty="0"/>
              <a:t>Our consumer protection review</a:t>
            </a:r>
            <a:endParaRPr lang="en-GB" sz="2800" kern="0" dirty="0"/>
          </a:p>
          <a:p>
            <a:pPr>
              <a:spcBef>
                <a:spcPts val="3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kern="0" dirty="0"/>
              <a:t>In-house solicitors: strengthen engagement to ensure right standards</a:t>
            </a:r>
          </a:p>
          <a:p>
            <a:pPr>
              <a:spcBef>
                <a:spcPts val="3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E</a:t>
            </a:r>
            <a:r>
              <a:rPr lang="en-GB" sz="2800" kern="0" dirty="0"/>
              <a:t>xploration and responses to EDI issues, evaluation framework</a:t>
            </a:r>
          </a:p>
          <a:p>
            <a:pPr>
              <a:spcBef>
                <a:spcPts val="3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kern="0" dirty="0"/>
              <a:t>Improve approach to enforcement</a:t>
            </a:r>
          </a:p>
          <a:p>
            <a:pPr marL="0" indent="0">
              <a:spcAft>
                <a:spcPts val="0"/>
              </a:spcAft>
              <a:buNone/>
            </a:pPr>
            <a:br>
              <a:rPr lang="en-GB" sz="2400" dirty="0">
                <a:solidFill>
                  <a:schemeClr val="tx1"/>
                </a:solidFill>
              </a:rPr>
            </a:br>
            <a:endParaRPr lang="en-GB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481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3CF16-F02A-4ABA-A7B7-E0BCB13A8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432" y="260351"/>
            <a:ext cx="8339785" cy="1143000"/>
          </a:xfrm>
        </p:spPr>
        <p:txBody>
          <a:bodyPr/>
          <a:lstStyle/>
          <a:p>
            <a:r>
              <a:rPr lang="en-GB" sz="4000" dirty="0"/>
              <a:t>Priority 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6EF90-6083-4223-9C94-BA1251EC7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555" y="1800189"/>
            <a:ext cx="10578070" cy="4797460"/>
          </a:xfrm>
        </p:spPr>
        <p:txBody>
          <a:bodyPr/>
          <a:lstStyle/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GB" sz="2800" b="1" kern="0" dirty="0"/>
              <a:t>We will deliver high professional standards</a:t>
            </a:r>
          </a:p>
          <a:p>
            <a:pPr>
              <a:spcBef>
                <a:spcPts val="3600"/>
              </a:spcBef>
              <a:spcAft>
                <a:spcPts val="0"/>
              </a:spcAft>
            </a:pPr>
            <a:r>
              <a:rPr lang="en-GB" sz="2800" dirty="0"/>
              <a:t>SQE: three-year evaluation and Welsh language </a:t>
            </a:r>
            <a:endParaRPr lang="en-GB" sz="2800" kern="0" dirty="0"/>
          </a:p>
          <a:p>
            <a:pPr>
              <a:spcBef>
                <a:spcPts val="3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kern="0" dirty="0"/>
              <a:t>Continuing competence process </a:t>
            </a:r>
          </a:p>
          <a:p>
            <a:pPr>
              <a:spcBef>
                <a:spcPts val="3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kern="0" dirty="0"/>
              <a:t>New regulatory objective, mone</a:t>
            </a:r>
            <a:r>
              <a:rPr lang="en-GB" sz="2800" dirty="0"/>
              <a:t>y laundering regulations </a:t>
            </a:r>
            <a:endParaRPr lang="en-GB" sz="2800" kern="0" dirty="0"/>
          </a:p>
          <a:p>
            <a:pPr>
              <a:spcBef>
                <a:spcPts val="3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kern="0" dirty="0"/>
              <a:t>Improvements to our casework processes</a:t>
            </a:r>
            <a:br>
              <a:rPr lang="en-GB" sz="2400" dirty="0">
                <a:solidFill>
                  <a:schemeClr val="tx1"/>
                </a:solidFill>
              </a:rPr>
            </a:br>
            <a:endParaRPr lang="en-GB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41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3CF16-F02A-4ABA-A7B7-E0BCB13A8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432" y="260351"/>
            <a:ext cx="8339785" cy="1143000"/>
          </a:xfrm>
        </p:spPr>
        <p:txBody>
          <a:bodyPr/>
          <a:lstStyle/>
          <a:p>
            <a:r>
              <a:rPr lang="en-GB" sz="4000" dirty="0"/>
              <a:t>Priority two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6EF90-6083-4223-9C94-BA1251EC7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555" y="1800189"/>
            <a:ext cx="11080778" cy="4797460"/>
          </a:xfrm>
        </p:spPr>
        <p:txBody>
          <a:bodyPr/>
          <a:lstStyle/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GB" sz="2800" b="1" kern="0" dirty="0"/>
              <a:t>We will strengthen our risk based and proactive regulation</a:t>
            </a:r>
          </a:p>
          <a:p>
            <a:pPr>
              <a:spcBef>
                <a:spcPts val="3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kern="0" dirty="0"/>
              <a:t>Deliver data strategy and expand our use of data analysis</a:t>
            </a:r>
          </a:p>
          <a:p>
            <a:pPr>
              <a:spcBef>
                <a:spcPts val="3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kern="0" dirty="0"/>
              <a:t>Delive</a:t>
            </a:r>
            <a:r>
              <a:rPr lang="en-GB" sz="2800" dirty="0"/>
              <a:t>r programme of thematic reviews </a:t>
            </a:r>
            <a:endParaRPr lang="en-GB" sz="2800" kern="0" dirty="0"/>
          </a:p>
          <a:p>
            <a:pPr>
              <a:spcBef>
                <a:spcPts val="3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kern="0" dirty="0"/>
              <a:t>Data-based programme of proactive sanctions supervision</a:t>
            </a:r>
          </a:p>
          <a:p>
            <a:pPr>
              <a:spcBef>
                <a:spcPts val="3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Already making good progress </a:t>
            </a:r>
            <a:br>
              <a:rPr lang="en-GB" sz="2400" dirty="0">
                <a:solidFill>
                  <a:schemeClr val="tx1"/>
                </a:solidFill>
              </a:rPr>
            </a:br>
            <a:endParaRPr lang="en-GB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386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3CF16-F02A-4ABA-A7B7-E0BCB13A8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432" y="260351"/>
            <a:ext cx="8339785" cy="1143000"/>
          </a:xfrm>
        </p:spPr>
        <p:txBody>
          <a:bodyPr/>
          <a:lstStyle/>
          <a:p>
            <a:r>
              <a:rPr lang="en-GB" sz="4000" dirty="0"/>
              <a:t>Priority three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6EF90-6083-4223-9C94-BA1251EC7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555" y="1800189"/>
            <a:ext cx="11080778" cy="4797460"/>
          </a:xfrm>
        </p:spPr>
        <p:txBody>
          <a:bodyPr/>
          <a:lstStyle/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GB" sz="2800" b="1" kern="0" dirty="0"/>
              <a:t>We will support innovation and technology </a:t>
            </a:r>
          </a:p>
          <a:p>
            <a:pPr>
              <a:spcBef>
                <a:spcPts val="3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kern="0" dirty="0"/>
              <a:t>Develop regulatory approach to AI</a:t>
            </a:r>
          </a:p>
          <a:p>
            <a:pPr>
              <a:spcBef>
                <a:spcPts val="3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D</a:t>
            </a:r>
            <a:r>
              <a:rPr lang="en-GB" sz="2800" kern="0" dirty="0"/>
              <a:t>evelop our support for small law firms to adopt technology</a:t>
            </a:r>
          </a:p>
          <a:p>
            <a:pPr>
              <a:spcBef>
                <a:spcPts val="3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kern="0" dirty="0"/>
              <a:t>Regulators' Pioneer Fund: progress outcomes </a:t>
            </a:r>
            <a:r>
              <a:rPr lang="en-GB" sz="2800" dirty="0"/>
              <a:t>t</a:t>
            </a:r>
            <a:r>
              <a:rPr lang="en-GB" sz="2800" kern="0" dirty="0"/>
              <a:t>o increase the use of technology-enabled dispute resolution</a:t>
            </a:r>
          </a:p>
          <a:p>
            <a:pPr>
              <a:spcBef>
                <a:spcPts val="3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Working to keep pace and consider future challenges</a:t>
            </a:r>
            <a:br>
              <a:rPr lang="en-GB" sz="2400" dirty="0">
                <a:solidFill>
                  <a:schemeClr val="tx1"/>
                </a:solidFill>
              </a:rPr>
            </a:br>
            <a:endParaRPr lang="en-GB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098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3CF16-F02A-4ABA-A7B7-E0BCB13A8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432" y="260351"/>
            <a:ext cx="8339785" cy="1143000"/>
          </a:xfrm>
        </p:spPr>
        <p:txBody>
          <a:bodyPr/>
          <a:lstStyle/>
          <a:p>
            <a:r>
              <a:rPr lang="en-GB" sz="4000" dirty="0"/>
              <a:t>Priority four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6EF90-6083-4223-9C94-BA1251EC7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554" y="1800189"/>
            <a:ext cx="11510160" cy="4797460"/>
          </a:xfrm>
        </p:spPr>
        <p:txBody>
          <a:bodyPr/>
          <a:lstStyle/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GB" sz="2800" b="1" kern="0" dirty="0"/>
              <a:t>We will be an authoritative and inclusive organisation, meeting the needs of the public, consumers, those we regulate and our staff </a:t>
            </a:r>
          </a:p>
          <a:p>
            <a:pPr>
              <a:spcBef>
                <a:spcPts val="3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E</a:t>
            </a:r>
            <a:r>
              <a:rPr lang="en-GB" sz="2800" kern="0" dirty="0"/>
              <a:t>xtend customer service plans/model into more operational areas</a:t>
            </a:r>
          </a:p>
          <a:p>
            <a:pPr>
              <a:spcBef>
                <a:spcPts val="3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kern="0" dirty="0"/>
              <a:t>Continuous improvement culture, communications review</a:t>
            </a:r>
          </a:p>
          <a:p>
            <a:pPr>
              <a:spcBef>
                <a:spcPts val="3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kern="0" dirty="0"/>
              <a:t>Diversity in SRA leadership, closing ethnicity and gender pay-gaps</a:t>
            </a:r>
          </a:p>
          <a:p>
            <a:pPr>
              <a:spcBef>
                <a:spcPts val="3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kern="0" dirty="0"/>
              <a:t>Environmental, social and governance (ESG) commitments</a:t>
            </a:r>
            <a:br>
              <a:rPr lang="en-GB" sz="2400" dirty="0">
                <a:solidFill>
                  <a:schemeClr val="tx1"/>
                </a:solidFill>
              </a:rPr>
            </a:br>
            <a:endParaRPr lang="en-GB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27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3CF16-F02A-4ABA-A7B7-E0BCB13A8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432" y="260351"/>
            <a:ext cx="8339785" cy="1143000"/>
          </a:xfrm>
        </p:spPr>
        <p:txBody>
          <a:bodyPr/>
          <a:lstStyle/>
          <a:p>
            <a:r>
              <a:rPr lang="en-GB" sz="4000" dirty="0"/>
              <a:t>Budget and fees 24/25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6EF90-6083-4223-9C94-BA1251EC7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554" y="1800189"/>
            <a:ext cx="11368645" cy="4797460"/>
          </a:xfrm>
        </p:spPr>
        <p:txBody>
          <a:bodyPr/>
          <a:lstStyle/>
          <a:p>
            <a:pPr>
              <a:spcBef>
                <a:spcPts val="4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SRA proportion of practising certificate fee unchanged </a:t>
            </a:r>
          </a:p>
          <a:p>
            <a:pPr>
              <a:spcBef>
                <a:spcPts val="4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The Law Society has consulted on its own business plan and budget</a:t>
            </a:r>
          </a:p>
          <a:p>
            <a:pPr>
              <a:spcBef>
                <a:spcPts val="4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Feedback from both consultations will be used to jointly set practising certificate fee level</a:t>
            </a:r>
          </a:p>
        </p:txBody>
      </p:sp>
    </p:spTree>
    <p:extLst>
      <p:ext uri="{BB962C8B-B14F-4D97-AF65-F5344CB8AC3E}">
        <p14:creationId xmlns:p14="http://schemas.microsoft.com/office/powerpoint/2010/main" val="1841060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3CF16-F02A-4ABA-A7B7-E0BCB13A8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432" y="260351"/>
            <a:ext cx="8339785" cy="1143000"/>
          </a:xfrm>
        </p:spPr>
        <p:txBody>
          <a:bodyPr/>
          <a:lstStyle/>
          <a:p>
            <a:r>
              <a:rPr lang="en-GB" sz="4000" dirty="0"/>
              <a:t>Budget and fees 24/25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6EF90-6083-4223-9C94-BA1251EC7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554" y="1800189"/>
            <a:ext cx="11368645" cy="4797460"/>
          </a:xfrm>
        </p:spPr>
        <p:txBody>
          <a:bodyPr/>
          <a:lstStyle/>
          <a:p>
            <a:pPr>
              <a:spcBef>
                <a:spcPts val="3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Compensation fund contributions increasing for firms and individuals – first increase in five years</a:t>
            </a:r>
          </a:p>
          <a:p>
            <a:pPr>
              <a:spcBef>
                <a:spcPts val="3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Fund reserves reduced: interventions have more than doubled</a:t>
            </a:r>
          </a:p>
          <a:p>
            <a:pPr>
              <a:spcBef>
                <a:spcPts val="3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Worked to reduce impact of increased costs: </a:t>
            </a:r>
          </a:p>
          <a:p>
            <a:pPr lvl="1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533" dirty="0"/>
              <a:t>budgetary controls, negotiation of banking facility, rebuilding reserves</a:t>
            </a:r>
          </a:p>
          <a:p>
            <a:pPr>
              <a:spcBef>
                <a:spcPts val="3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Large support for maintaining the viability of the fund </a:t>
            </a:r>
          </a:p>
          <a:p>
            <a:pPr lvl="1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533" dirty="0"/>
          </a:p>
        </p:txBody>
      </p:sp>
    </p:spTree>
    <p:extLst>
      <p:ext uri="{BB962C8B-B14F-4D97-AF65-F5344CB8AC3E}">
        <p14:creationId xmlns:p14="http://schemas.microsoft.com/office/powerpoint/2010/main" val="325159870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26324241-572E-415B-9AB7-2E460DB26ADD}" vid="{5CADC050-99BA-4224-B269-06E1C096CAE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428</Words>
  <Application>Microsoft Office PowerPoint</Application>
  <PresentationFormat>Widescreen</PresentationFormat>
  <Paragraphs>66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ＭＳ Ｐゴシック</vt:lpstr>
      <vt:lpstr>Aptos</vt:lpstr>
      <vt:lpstr>Arial</vt:lpstr>
      <vt:lpstr>Courier New</vt:lpstr>
      <vt:lpstr>Default Design</vt:lpstr>
      <vt:lpstr>Your views on our priorities for the year ahead</vt:lpstr>
      <vt:lpstr>Our consultation</vt:lpstr>
      <vt:lpstr>Priority one</vt:lpstr>
      <vt:lpstr>Priority one</vt:lpstr>
      <vt:lpstr>Priority two</vt:lpstr>
      <vt:lpstr>Priority three</vt:lpstr>
      <vt:lpstr>Priority four</vt:lpstr>
      <vt:lpstr>Budget and fees 24/25</vt:lpstr>
      <vt:lpstr>Budget and fees 24/25</vt:lpstr>
      <vt:lpstr>Tell us your views</vt:lpstr>
      <vt:lpstr>Tell us your views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views on our priorities for the year ahead</dc:title>
  <dc:creator>Solicitors Regulation Authority (SRA)</dc:creator>
  <cp:lastModifiedBy>Matthew Maidment</cp:lastModifiedBy>
  <cp:revision>5</cp:revision>
  <dcterms:created xsi:type="dcterms:W3CDTF">2024-06-06T12:50:47Z</dcterms:created>
  <dcterms:modified xsi:type="dcterms:W3CDTF">2024-06-11T14:04:46Z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143640-2c58-497f-98bf-5d03ac8b8df5_Enabled">
    <vt:lpwstr>true</vt:lpwstr>
  </property>
  <property fmtid="{D5CDD505-2E9C-101B-9397-08002B2CF9AE}" pid="3" name="MSIP_Label_d0143640-2c58-497f-98bf-5d03ac8b8df5_SetDate">
    <vt:lpwstr>2024-06-06T14:29:58Z</vt:lpwstr>
  </property>
  <property fmtid="{D5CDD505-2E9C-101B-9397-08002B2CF9AE}" pid="4" name="MSIP_Label_d0143640-2c58-497f-98bf-5d03ac8b8df5_Method">
    <vt:lpwstr>Standard</vt:lpwstr>
  </property>
  <property fmtid="{D5CDD505-2E9C-101B-9397-08002B2CF9AE}" pid="5" name="MSIP_Label_d0143640-2c58-497f-98bf-5d03ac8b8df5_Name">
    <vt:lpwstr>General</vt:lpwstr>
  </property>
  <property fmtid="{D5CDD505-2E9C-101B-9397-08002B2CF9AE}" pid="6" name="MSIP_Label_d0143640-2c58-497f-98bf-5d03ac8b8df5_SiteId">
    <vt:lpwstr>adecc3d0-610d-4060-a865-615f7f48c411</vt:lpwstr>
  </property>
  <property fmtid="{D5CDD505-2E9C-101B-9397-08002B2CF9AE}" pid="7" name="MSIP_Label_d0143640-2c58-497f-98bf-5d03ac8b8df5_ActionId">
    <vt:lpwstr>bb2fad84-ef48-41f2-9b3a-f811cd19412a</vt:lpwstr>
  </property>
  <property fmtid="{D5CDD505-2E9C-101B-9397-08002B2CF9AE}" pid="8" name="MSIP_Label_d0143640-2c58-497f-98bf-5d03ac8b8df5_ContentBits">
    <vt:lpwstr>1</vt:lpwstr>
  </property>
  <property fmtid="{D5CDD505-2E9C-101B-9397-08002B2CF9AE}" pid="9" name="ClassificationContentMarkingHeaderLocations">
    <vt:lpwstr>Default Design:4</vt:lpwstr>
  </property>
  <property fmtid="{D5CDD505-2E9C-101B-9397-08002B2CF9AE}" pid="10" name="ClassificationContentMarkingHeaderText">
    <vt:lpwstr>Sensitivity: General</vt:lpwstr>
  </property>
</Properties>
</file>