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61" r:id="rId5"/>
    <p:sldId id="257" r:id="rId6"/>
    <p:sldId id="312" r:id="rId7"/>
    <p:sldId id="313" r:id="rId8"/>
    <p:sldId id="321" r:id="rId9"/>
    <p:sldId id="315" r:id="rId10"/>
    <p:sldId id="316" r:id="rId11"/>
    <p:sldId id="317" r:id="rId12"/>
    <p:sldId id="318" r:id="rId13"/>
    <p:sldId id="319" r:id="rId14"/>
    <p:sldId id="320" r:id="rId15"/>
  </p:sldIdLst>
  <p:sldSz cx="9144000" cy="5143500" type="screen16x9"/>
  <p:notesSz cx="6858000" cy="9144000"/>
  <p:custDataLst>
    <p:tags r:id="rId18"/>
  </p:custDataLst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158A5-DBB4-4EF7-85C1-E60AB5DD5FC4}" v="1" dt="2026-09-28T17:16:17.108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>
      <p:cViewPr varScale="1">
        <p:scale>
          <a:sx n="136" d="100"/>
          <a:sy n="136" d="100"/>
        </p:scale>
        <p:origin x="930" y="126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2752" y="3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Shields" userId="58d8d6cf-9cbe-4fe1-9ffa-14291b568152" providerId="ADAL" clId="{D60A3C0F-C9F3-4BE9-AFF6-A8F714FB227E}"/>
    <pc:docChg chg="custSel addSld delSld modSld">
      <pc:chgData name="Mike Shields" userId="58d8d6cf-9cbe-4fe1-9ffa-14291b568152" providerId="ADAL" clId="{D60A3C0F-C9F3-4BE9-AFF6-A8F714FB227E}" dt="2026-09-28T17:19:23.392" v="602" actId="20577"/>
      <pc:docMkLst>
        <pc:docMk/>
      </pc:docMkLst>
      <pc:sldChg chg="modSp del mod">
        <pc:chgData name="Mike Shields" userId="58d8d6cf-9cbe-4fe1-9ffa-14291b568152" providerId="ADAL" clId="{D60A3C0F-C9F3-4BE9-AFF6-A8F714FB227E}" dt="2026-09-28T17:16:29.586" v="290" actId="2696"/>
        <pc:sldMkLst>
          <pc:docMk/>
          <pc:sldMk cId="1991506575" sldId="314"/>
        </pc:sldMkLst>
        <pc:spChg chg="mod">
          <ac:chgData name="Mike Shields" userId="58d8d6cf-9cbe-4fe1-9ffa-14291b568152" providerId="ADAL" clId="{D60A3C0F-C9F3-4BE9-AFF6-A8F714FB227E}" dt="2026-09-28T17:12:58.183" v="18" actId="20577"/>
          <ac:spMkLst>
            <pc:docMk/>
            <pc:sldMk cId="1991506575" sldId="314"/>
            <ac:spMk id="2" creationId="{9F85E00A-D4F3-48D3-13F5-BDDDA8740F11}"/>
          </ac:spMkLst>
        </pc:spChg>
        <pc:spChg chg="mod">
          <ac:chgData name="Mike Shields" userId="58d8d6cf-9cbe-4fe1-9ffa-14291b568152" providerId="ADAL" clId="{D60A3C0F-C9F3-4BE9-AFF6-A8F714FB227E}" dt="2026-09-28T17:16:17.108" v="289"/>
          <ac:spMkLst>
            <pc:docMk/>
            <pc:sldMk cId="1991506575" sldId="314"/>
            <ac:spMk id="4" creationId="{B2E8552C-54D8-10E6-FBF8-8285339393E8}"/>
          </ac:spMkLst>
        </pc:spChg>
      </pc:sldChg>
      <pc:sldChg chg="modSp mod">
        <pc:chgData name="Mike Shields" userId="58d8d6cf-9cbe-4fe1-9ffa-14291b568152" providerId="ADAL" clId="{D60A3C0F-C9F3-4BE9-AFF6-A8F714FB227E}" dt="2026-09-21T16:14:15.696" v="0" actId="20577"/>
        <pc:sldMkLst>
          <pc:docMk/>
          <pc:sldMk cId="693338928" sldId="319"/>
        </pc:sldMkLst>
        <pc:spChg chg="mod">
          <ac:chgData name="Mike Shields" userId="58d8d6cf-9cbe-4fe1-9ffa-14291b568152" providerId="ADAL" clId="{D60A3C0F-C9F3-4BE9-AFF6-A8F714FB227E}" dt="2026-09-21T16:14:15.696" v="0" actId="20577"/>
          <ac:spMkLst>
            <pc:docMk/>
            <pc:sldMk cId="693338928" sldId="319"/>
            <ac:spMk id="3" creationId="{D16AA8CC-2CC6-70CE-FFCD-9A0D2666FD66}"/>
          </ac:spMkLst>
        </pc:spChg>
      </pc:sldChg>
      <pc:sldChg chg="modSp add mod">
        <pc:chgData name="Mike Shields" userId="58d8d6cf-9cbe-4fe1-9ffa-14291b568152" providerId="ADAL" clId="{D60A3C0F-C9F3-4BE9-AFF6-A8F714FB227E}" dt="2026-09-28T17:19:23.392" v="602" actId="20577"/>
        <pc:sldMkLst>
          <pc:docMk/>
          <pc:sldMk cId="661163735" sldId="321"/>
        </pc:sldMkLst>
        <pc:spChg chg="mod">
          <ac:chgData name="Mike Shields" userId="58d8d6cf-9cbe-4fe1-9ffa-14291b568152" providerId="ADAL" clId="{D60A3C0F-C9F3-4BE9-AFF6-A8F714FB227E}" dt="2026-09-28T17:17:02.837" v="328" actId="20577"/>
          <ac:spMkLst>
            <pc:docMk/>
            <pc:sldMk cId="661163735" sldId="321"/>
            <ac:spMk id="2" creationId="{0E0AA22F-05C9-B044-4BDF-F33A237EF14C}"/>
          </ac:spMkLst>
        </pc:spChg>
        <pc:spChg chg="mod">
          <ac:chgData name="Mike Shields" userId="58d8d6cf-9cbe-4fe1-9ffa-14291b568152" providerId="ADAL" clId="{D60A3C0F-C9F3-4BE9-AFF6-A8F714FB227E}" dt="2026-09-28T17:19:23.392" v="602" actId="20577"/>
          <ac:spMkLst>
            <pc:docMk/>
            <pc:sldMk cId="661163735" sldId="321"/>
            <ac:spMk id="4" creationId="{98AB0C24-007A-87FC-AF34-975A916EB9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053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187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537D0-44EB-174D-BC81-099185DD76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0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917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51EC0-5AAC-C849-1402-5F0A5B077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F73145-A0D9-BAA8-BE26-0EC1793E9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E9B73-BEFC-D195-2EFD-B5EEB76CC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8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437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20" r:id="rId12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ra.org.uk/accounts-rules/" TargetMode="External"/><Relationship Id="rId2" Type="http://schemas.openxmlformats.org/officeDocument/2006/relationships/hyperlink" Target="http://www.sra.org.uk/standard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ra.org.uk/guida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24756" y="1059583"/>
            <a:ext cx="6694488" cy="1728191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/>
              <a:t>Practical compliance for small firms and sole practitioners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7628FB-2308-2DA1-4C95-90A8485A0148}"/>
              </a:ext>
            </a:extLst>
          </p:cNvPr>
          <p:cNvSpPr txBox="1"/>
          <p:nvPr/>
        </p:nvSpPr>
        <p:spPr>
          <a:xfrm>
            <a:off x="827584" y="2715766"/>
            <a:ext cx="74888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Mike Shields, Head of Forensic Investigations, SRA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0"/>
          <p:cNvSpPr/>
          <p:nvPr/>
        </p:nvSpPr>
        <p:spPr>
          <a:xfrm>
            <a:off x="288036" y="123443"/>
            <a:ext cx="6876252" cy="69778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fundamentals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8791956" y="4910328"/>
            <a:ext cx="1234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525">
                <a:solidFill>
                  <a:srgbClr val="777777"/>
                </a:solidFill>
              </a:rPr>
              <a:t>2</a:t>
            </a:r>
            <a:endParaRPr lang="en-US" sz="525"/>
          </a:p>
        </p:txBody>
      </p:sp>
      <p:sp>
        <p:nvSpPr>
          <p:cNvPr id="6" name="Text 3"/>
          <p:cNvSpPr/>
          <p:nvPr/>
        </p:nvSpPr>
        <p:spPr>
          <a:xfrm>
            <a:off x="502920" y="1040912"/>
            <a:ext cx="6626438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/>
            <a:r>
              <a:rPr lang="en-US" sz="2100" b="1" dirty="0"/>
              <a:t>Client money: essential checklist</a:t>
            </a:r>
            <a:endParaRPr lang="en-US" sz="2100" dirty="0"/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>
            <a:off x="502920" y="1637332"/>
            <a:ext cx="347472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300" b="1" dirty="0"/>
              <a:t>01</a:t>
            </a: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932688" y="1598861"/>
            <a:ext cx="29260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800" b="1" dirty="0"/>
              <a:t>Money 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352" y="2007107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>
            <a:spLocks/>
          </p:cNvSpPr>
          <p:nvPr/>
        </p:nvSpPr>
        <p:spPr>
          <a:xfrm>
            <a:off x="795528" y="1977110"/>
            <a:ext cx="30632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400" b="0" dirty="0"/>
              <a:t>Confirm whose money it is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" y="2318003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795528" y="2288006"/>
            <a:ext cx="30632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400" b="0"/>
              <a:t>Confirm which matter it belongs to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2628900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795528" y="2598902"/>
            <a:ext cx="30632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400" b="0"/>
              <a:t>Record why it is held</a:t>
            </a: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4617720" y="1637332"/>
            <a:ext cx="347472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300" b="1"/>
              <a:t>02</a:t>
            </a:r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5047488" y="1598861"/>
            <a:ext cx="292608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800" b="1" dirty="0">
                <a:solidFill>
                  <a:srgbClr val="212529"/>
                </a:solidFill>
              </a:rPr>
              <a:t>Safekeeping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45152" y="2007107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>
            <a:spLocks/>
          </p:cNvSpPr>
          <p:nvPr/>
        </p:nvSpPr>
        <p:spPr>
          <a:xfrm>
            <a:off x="4910328" y="1947672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400" b="0">
                <a:solidFill>
                  <a:srgbClr val="212529"/>
                </a:solidFill>
              </a:rPr>
              <a:t>Keep client money separate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45152" y="2318003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4910328" y="2258568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400" b="0">
                <a:solidFill>
                  <a:srgbClr val="212529"/>
                </a:solidFill>
              </a:rPr>
              <a:t>Record the position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45152" y="2628900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10328" y="2569464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12529"/>
                </a:solidFill>
              </a:rPr>
              <a:t>Review the accounts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3251243"/>
            <a:ext cx="347472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dirty="0"/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" y="3235855"/>
            <a:ext cx="292608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dirty="0"/>
              <a:t>Money out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0352" y="3612094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5528" y="3591021"/>
            <a:ext cx="30632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/>
              <a:t>Confirm the purpose is permitted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1208" y="3972169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5528" y="3901917"/>
            <a:ext cx="30632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/>
              <a:t>Confirm the client’s authority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2064" y="4288531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5528" y="4212813"/>
            <a:ext cx="30632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dirty="0"/>
              <a:t>Confirm sufficient client funds are held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17720" y="3251243"/>
            <a:ext cx="347472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/>
              <a:t>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47488" y="3223255"/>
            <a:ext cx="292608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dirty="0">
                <a:solidFill>
                  <a:srgbClr val="212529"/>
                </a:solidFill>
              </a:rPr>
              <a:t>Money back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645152" y="3579862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10328" y="3543295"/>
            <a:ext cx="306324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dirty="0">
                <a:solidFill>
                  <a:srgbClr val="212529"/>
                </a:solidFill>
              </a:rPr>
              <a:t>Return promptly when the proper reason ends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47488" y="4143712"/>
            <a:ext cx="246888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500" b="1" dirty="0">
                <a:solidFill>
                  <a:srgbClr val="212529"/>
                </a:solidFill>
              </a:rPr>
              <a:t>Costs</a:t>
            </a:r>
            <a:endParaRPr sz="1500" b="1" dirty="0">
              <a:solidFill>
                <a:srgbClr val="212529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645152" y="4515966"/>
            <a:ext cx="155448" cy="155448"/>
          </a:xfrm>
          <a:prstGeom prst="rect">
            <a:avLst/>
          </a:prstGeom>
          <a:noFill/>
          <a:ln w="1778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10328" y="4402823"/>
            <a:ext cx="347472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400" dirty="0"/>
              <a:t>I</a:t>
            </a:r>
            <a:r>
              <a:rPr sz="1400" dirty="0"/>
              <a:t>ssue the bill or written notification before transfer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1C28F9-875E-877F-1324-9C1391F33428}"/>
              </a:ext>
            </a:extLst>
          </p:cNvPr>
          <p:cNvSpPr txBox="1"/>
          <p:nvPr/>
        </p:nvSpPr>
        <p:spPr>
          <a:xfrm>
            <a:off x="4626864" y="4155926"/>
            <a:ext cx="347472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dirty="0"/>
              <a:t>0</a:t>
            </a:r>
            <a:r>
              <a:rPr lang="en-GB" sz="1300" b="1" dirty="0"/>
              <a:t>5</a:t>
            </a:r>
            <a:endParaRPr sz="13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4FBED-9280-45FA-B6D2-BF57BB9BF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31590"/>
            <a:ext cx="8642350" cy="3384376"/>
          </a:xfrm>
        </p:spPr>
        <p:txBody>
          <a:bodyPr/>
          <a:lstStyle/>
          <a:p>
            <a:r>
              <a:rPr lang="en-GB" sz="2000" dirty="0"/>
              <a:t>Issue</a:t>
            </a:r>
            <a:r>
              <a:rPr lang="en-GB" sz="1800" dirty="0"/>
              <a:t> </a:t>
            </a:r>
          </a:p>
          <a:p>
            <a:pPr lvl="1"/>
            <a:r>
              <a:rPr lang="en-US" sz="1800" dirty="0">
                <a:solidFill>
                  <a:srgbClr val="212529"/>
                </a:solidFill>
              </a:rPr>
              <a:t>The unchecked assurance problem</a:t>
            </a:r>
            <a:endParaRPr lang="en-GB" sz="1800" dirty="0"/>
          </a:p>
          <a:p>
            <a:r>
              <a:rPr lang="en-GB" sz="2000" dirty="0"/>
              <a:t>Explanation given</a:t>
            </a:r>
          </a:p>
          <a:p>
            <a:pPr lvl="1"/>
            <a:r>
              <a:rPr lang="en-US" sz="1800" dirty="0"/>
              <a:t>‘He said he had done them because I kept asking him...’</a:t>
            </a:r>
            <a:endParaRPr lang="en-US" sz="1800" dirty="0">
              <a:cs typeface="Arial"/>
            </a:endParaRPr>
          </a:p>
          <a:p>
            <a:r>
              <a:rPr lang="en-GB" sz="2000" dirty="0"/>
              <a:t>What they hadn’t done</a:t>
            </a:r>
            <a:endParaRPr lang="en-GB" sz="1800" dirty="0"/>
          </a:p>
          <a:p>
            <a:pPr lvl="1"/>
            <a:r>
              <a:rPr lang="en-US" sz="1800" dirty="0">
                <a:solidFill>
                  <a:srgbClr val="212529"/>
                </a:solidFill>
              </a:rPr>
              <a:t>The solicitor did not review the reconciliations</a:t>
            </a:r>
          </a:p>
          <a:p>
            <a:pPr lvl="1"/>
            <a:r>
              <a:rPr lang="en-US" sz="1800" dirty="0">
                <a:solidFill>
                  <a:srgbClr val="212529"/>
                </a:solidFill>
              </a:rPr>
              <a:t>Reported problems remained unresolved</a:t>
            </a:r>
          </a:p>
          <a:p>
            <a:r>
              <a:rPr lang="en-GB" sz="2000" dirty="0"/>
              <a:t>Solution</a:t>
            </a:r>
            <a:r>
              <a:rPr lang="en-GB" sz="1800" dirty="0"/>
              <a:t> </a:t>
            </a:r>
          </a:p>
          <a:p>
            <a:pPr lvl="1"/>
            <a:r>
              <a:rPr lang="en-US" sz="1800" dirty="0">
                <a:solidFill>
                  <a:srgbClr val="212529"/>
                </a:solidFill>
              </a:rPr>
              <a:t>Think about what you would look at before accepting that assurance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F167E5C-9C76-CF7A-76B5-87B82230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95486"/>
            <a:ext cx="4895850" cy="85725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1  |  Sole practice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31429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961C-CC75-F7EF-E0AE-157B46580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44016"/>
            <a:ext cx="6768752" cy="1131590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1  |  The practical check – reconciliation and oversight</a:t>
            </a:r>
            <a:br>
              <a:rPr lang="en-US" dirty="0"/>
            </a:b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82724C-CD5A-8987-DC7E-0E66517507CA}"/>
              </a:ext>
            </a:extLst>
          </p:cNvPr>
          <p:cNvSpPr txBox="1">
            <a:spLocks/>
          </p:cNvSpPr>
          <p:nvPr/>
        </p:nvSpPr>
        <p:spPr bwMode="auto">
          <a:xfrm>
            <a:off x="179512" y="1275606"/>
            <a:ext cx="8642350" cy="33843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>
                <a:solidFill>
                  <a:schemeClr val="tx1"/>
                </a:solidFill>
              </a:rPr>
              <a:t>Bank statement – what the bank records</a:t>
            </a:r>
          </a:p>
          <a:p>
            <a:r>
              <a:rPr lang="en-GB" kern="0" dirty="0">
                <a:solidFill>
                  <a:schemeClr val="tx1"/>
                </a:solidFill>
              </a:rPr>
              <a:t>Cash book – what the firm records</a:t>
            </a:r>
          </a:p>
          <a:p>
            <a:r>
              <a:rPr lang="en-GB" kern="0" dirty="0">
                <a:solidFill>
                  <a:schemeClr val="tx1"/>
                </a:solidFill>
              </a:rPr>
              <a:t>Client ledger total – what the firm owes</a:t>
            </a:r>
          </a:p>
          <a:p>
            <a:r>
              <a:rPr lang="en-GB" kern="0" dirty="0">
                <a:solidFill>
                  <a:schemeClr val="tx1"/>
                </a:solidFill>
              </a:rPr>
              <a:t>At least every five weeks:</a:t>
            </a:r>
          </a:p>
          <a:p>
            <a:pPr lvl="1"/>
            <a:r>
              <a:rPr lang="en-GB" kern="0" dirty="0">
                <a:solidFill>
                  <a:schemeClr val="tx1"/>
                </a:solidFill>
              </a:rPr>
              <a:t>COFA or manager signs off reconciliation</a:t>
            </a:r>
          </a:p>
          <a:p>
            <a:pPr lvl="1"/>
            <a:r>
              <a:rPr lang="en-GB" kern="0" dirty="0">
                <a:solidFill>
                  <a:schemeClr val="tx1"/>
                </a:solidFill>
              </a:rPr>
              <a:t>Differences need investigation and follow-up</a:t>
            </a:r>
          </a:p>
          <a:p>
            <a:pPr marL="0" indent="0">
              <a:buNone/>
            </a:pPr>
            <a:endParaRPr lang="en-GB" sz="2200" kern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kern="0" dirty="0">
                <a:solidFill>
                  <a:schemeClr val="tx1"/>
                </a:solidFill>
              </a:rPr>
              <a:t>A review needs to show what happened to outstanding items</a:t>
            </a:r>
          </a:p>
          <a:p>
            <a:pPr marL="457200" lvl="1" indent="0">
              <a:buNone/>
            </a:pPr>
            <a:endParaRPr lang="en-GB" kern="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GB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84205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7F9A3-C524-3818-92B5-C379DCAF6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AA22F-05C9-B044-4BDF-F33A237EF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44016"/>
            <a:ext cx="6768752" cy="1131590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2  |  Bills to clear old balances</a:t>
            </a:r>
            <a:br>
              <a:rPr lang="en-US" dirty="0"/>
            </a:b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AB0C24-007A-87FC-AF34-975A916EB900}"/>
              </a:ext>
            </a:extLst>
          </p:cNvPr>
          <p:cNvSpPr txBox="1">
            <a:spLocks/>
          </p:cNvSpPr>
          <p:nvPr/>
        </p:nvSpPr>
        <p:spPr bwMode="auto">
          <a:xfrm>
            <a:off x="179512" y="1275606"/>
            <a:ext cx="8642350" cy="33843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>
                <a:solidFill>
                  <a:schemeClr val="tx1"/>
                </a:solidFill>
              </a:rPr>
              <a:t>Old client balances identified</a:t>
            </a:r>
          </a:p>
          <a:p>
            <a:r>
              <a:rPr lang="en-GB" kern="0" dirty="0">
                <a:solidFill>
                  <a:schemeClr val="tx1"/>
                </a:solidFill>
              </a:rPr>
              <a:t>Bills raised for the </a:t>
            </a:r>
            <a:r>
              <a:rPr lang="en-GB" kern="0">
                <a:solidFill>
                  <a:schemeClr val="tx1"/>
                </a:solidFill>
              </a:rPr>
              <a:t>exact amounts </a:t>
            </a:r>
            <a:r>
              <a:rPr lang="en-GB" kern="0" dirty="0">
                <a:solidFill>
                  <a:schemeClr val="tx1"/>
                </a:solidFill>
              </a:rPr>
              <a:t>remaining</a:t>
            </a:r>
          </a:p>
          <a:p>
            <a:r>
              <a:rPr lang="en-GB" kern="0" dirty="0">
                <a:solidFill>
                  <a:schemeClr val="tx1"/>
                </a:solidFill>
              </a:rPr>
              <a:t>Supporting evidence did not justify the charges</a:t>
            </a:r>
          </a:p>
          <a:p>
            <a:r>
              <a:rPr lang="en-GB" kern="0" dirty="0">
                <a:solidFill>
                  <a:schemeClr val="tx1"/>
                </a:solidFill>
              </a:rPr>
              <a:t>The Tribunal found that the bills had not been sent</a:t>
            </a:r>
          </a:p>
          <a:p>
            <a:pPr marL="0" indent="0">
              <a:buNone/>
            </a:pPr>
            <a:endParaRPr lang="en-GB" sz="2200" kern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kern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kern="0" dirty="0">
                <a:solidFill>
                  <a:schemeClr val="tx1"/>
                </a:solidFill>
              </a:rPr>
              <a:t>What evidence supported the firm’s entitlement to this money?</a:t>
            </a:r>
          </a:p>
          <a:p>
            <a:pPr marL="457200" lvl="1" indent="0">
              <a:buNone/>
            </a:pPr>
            <a:endParaRPr lang="en-GB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6373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F883D-8019-EBE2-0C3C-F36AEADA2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51470"/>
            <a:ext cx="6625431" cy="857250"/>
          </a:xfrm>
        </p:spPr>
        <p:txBody>
          <a:bodyPr/>
          <a:lstStyle/>
          <a:p>
            <a:r>
              <a:rPr lang="en-GB" sz="2400" dirty="0"/>
              <a:t>Case 2: The practical check – the decision before a costs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E8713-75D6-1EA9-596A-BEF9A149C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03598"/>
            <a:ext cx="8642350" cy="3357563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/>
              <a:t>In this instance the solicitor was found to have been dishonest and was struck-off the roll.</a:t>
            </a:r>
          </a:p>
          <a:p>
            <a:pPr marL="0" indent="0">
              <a:buNone/>
            </a:pPr>
            <a:endParaRPr lang="en-GB" sz="800" dirty="0"/>
          </a:p>
          <a:p>
            <a:r>
              <a:rPr lang="en-GB" sz="2200" dirty="0"/>
              <a:t>Entitlement: What work and agreement was there to support the charge?</a:t>
            </a:r>
          </a:p>
          <a:p>
            <a:r>
              <a:rPr lang="en-GB" sz="2200" dirty="0"/>
              <a:t>Notification: What was given to the client and when?</a:t>
            </a:r>
          </a:p>
          <a:p>
            <a:r>
              <a:rPr lang="en-GB" sz="2200" dirty="0"/>
              <a:t>Funds: Does this client’s money cover the specific sum?</a:t>
            </a:r>
          </a:p>
          <a:p>
            <a:r>
              <a:rPr lang="en-GB" sz="2200" dirty="0"/>
              <a:t>Authority: Who checked and approved this transaction?</a:t>
            </a:r>
          </a:p>
          <a:p>
            <a:endParaRPr lang="en-GB" sz="2200" dirty="0"/>
          </a:p>
          <a:p>
            <a:pPr marL="0" indent="0">
              <a:buNone/>
            </a:pPr>
            <a:r>
              <a:rPr lang="en-GB" sz="2200" dirty="0"/>
              <a:t>A bill matching the balance still needs a proper basis</a:t>
            </a:r>
          </a:p>
        </p:txBody>
      </p:sp>
    </p:spTree>
    <p:extLst>
      <p:ext uri="{BB962C8B-B14F-4D97-AF65-F5344CB8AC3E}">
        <p14:creationId xmlns:p14="http://schemas.microsoft.com/office/powerpoint/2010/main" val="422105636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38405-3BE9-6626-89BD-EC6FB1D7F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BB659-CCA7-1177-9939-1177E0FB4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6624736" cy="1131590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3  |  Small firm – The case of an archived file … and an unpaid charity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6A20D4-DC5F-E5BE-9D64-CF7EF3A3D95B}"/>
              </a:ext>
            </a:extLst>
          </p:cNvPr>
          <p:cNvSpPr txBox="1">
            <a:spLocks/>
          </p:cNvSpPr>
          <p:nvPr/>
        </p:nvSpPr>
        <p:spPr bwMode="auto">
          <a:xfrm>
            <a:off x="179512" y="1275606"/>
            <a:ext cx="8642350" cy="33843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400050"/>
            <a:r>
              <a:rPr lang="en-GB" kern="0" dirty="0">
                <a:solidFill>
                  <a:schemeClr val="tx1"/>
                </a:solidFill>
              </a:rPr>
              <a:t>Issue</a:t>
            </a:r>
          </a:p>
          <a:p>
            <a:pPr marL="800100" lvl="1"/>
            <a:r>
              <a:rPr lang="en-GB" kern="0" dirty="0">
                <a:solidFill>
                  <a:schemeClr val="tx1"/>
                </a:solidFill>
              </a:rPr>
              <a:t>Property sold</a:t>
            </a:r>
          </a:p>
          <a:p>
            <a:pPr marL="800100" lvl="1"/>
            <a:r>
              <a:rPr lang="en-GB" kern="0" dirty="0">
                <a:solidFill>
                  <a:schemeClr val="tx1"/>
                </a:solidFill>
              </a:rPr>
              <a:t>Estate unfinished</a:t>
            </a:r>
          </a:p>
          <a:p>
            <a:pPr marL="800100" lvl="1"/>
            <a:r>
              <a:rPr lang="en-GB" kern="0" dirty="0">
                <a:solidFill>
                  <a:schemeClr val="tx1"/>
                </a:solidFill>
              </a:rPr>
              <a:t>File archived</a:t>
            </a:r>
          </a:p>
          <a:p>
            <a:pPr marL="800100" lvl="1"/>
            <a:r>
              <a:rPr lang="en-GB" kern="0" dirty="0">
                <a:solidFill>
                  <a:schemeClr val="tx1"/>
                </a:solidFill>
              </a:rPr>
              <a:t>Estate accounts still had blank entries for sale proceeds, fees and totals</a:t>
            </a:r>
          </a:p>
          <a:p>
            <a:pPr marL="800100" lvl="1"/>
            <a:r>
              <a:rPr lang="en-GB" kern="0" dirty="0">
                <a:solidFill>
                  <a:schemeClr val="tx1"/>
                </a:solidFill>
              </a:rPr>
              <a:t>Charity remained unpaid</a:t>
            </a:r>
          </a:p>
          <a:p>
            <a:pPr marL="57150" indent="0">
              <a:buNone/>
            </a:pPr>
            <a:endParaRPr lang="en-GB" kern="0" dirty="0">
              <a:solidFill>
                <a:schemeClr val="tx1"/>
              </a:solidFill>
            </a:endParaRPr>
          </a:p>
          <a:p>
            <a:pPr marL="57150" indent="0">
              <a:buNone/>
            </a:pPr>
            <a:r>
              <a:rPr lang="en-GB" kern="0" dirty="0">
                <a:solidFill>
                  <a:schemeClr val="tx1"/>
                </a:solidFill>
              </a:rPr>
              <a:t>What would bring this file back to someone’s attention?</a:t>
            </a:r>
          </a:p>
          <a:p>
            <a:pPr marL="57150" indent="0">
              <a:buNone/>
            </a:pPr>
            <a:endParaRPr lang="en-GB" kern="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GB" kern="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GB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4152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A9D2D-C770-550F-AE93-2AB030160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F635F-9EDD-DF16-E2BE-43AF6E623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44016"/>
            <a:ext cx="5976664" cy="1131590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3  |  The practical check – </a:t>
            </a:r>
            <a:b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closure and outstanding money</a:t>
            </a:r>
            <a:br>
              <a:rPr lang="en-US" dirty="0"/>
            </a:b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4D6C59-F9A8-C055-BB58-98C5370AF4EB}"/>
              </a:ext>
            </a:extLst>
          </p:cNvPr>
          <p:cNvSpPr txBox="1">
            <a:spLocks/>
          </p:cNvSpPr>
          <p:nvPr/>
        </p:nvSpPr>
        <p:spPr bwMode="auto">
          <a:xfrm>
            <a:off x="179512" y="1275606"/>
            <a:ext cx="8642350" cy="33843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>
                <a:solidFill>
                  <a:schemeClr val="tx1"/>
                </a:solidFill>
              </a:rPr>
              <a:t>The work – what remains to be completed?</a:t>
            </a:r>
          </a:p>
          <a:p>
            <a:r>
              <a:rPr lang="en-GB" kern="0" dirty="0">
                <a:solidFill>
                  <a:schemeClr val="tx1"/>
                </a:solidFill>
              </a:rPr>
              <a:t>The money – who is entitled to payment?</a:t>
            </a:r>
          </a:p>
          <a:p>
            <a:r>
              <a:rPr lang="en-GB" kern="0" dirty="0">
                <a:solidFill>
                  <a:schemeClr val="tx1"/>
                </a:solidFill>
              </a:rPr>
              <a:t>Any retention – what proper reason remains?</a:t>
            </a:r>
          </a:p>
          <a:p>
            <a:r>
              <a:rPr lang="en-GB" kern="0" dirty="0">
                <a:solidFill>
                  <a:schemeClr val="tx1"/>
                </a:solidFill>
              </a:rPr>
              <a:t>The next action – Who will follow up and check completion?</a:t>
            </a:r>
          </a:p>
          <a:p>
            <a:r>
              <a:rPr lang="en-GB" kern="0" dirty="0">
                <a:solidFill>
                  <a:schemeClr val="tx1"/>
                </a:solidFill>
              </a:rPr>
              <a:t>The follow-up must remain visible after the file leaves active use.</a:t>
            </a:r>
          </a:p>
          <a:p>
            <a:pPr marL="457200" lvl="1" indent="0">
              <a:buNone/>
            </a:pPr>
            <a:endParaRPr lang="en-GB" kern="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GB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84203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BB637-D66D-974E-0FE4-F9E4B74D2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88" y="51470"/>
            <a:ext cx="5934587" cy="857250"/>
          </a:xfrm>
        </p:spPr>
        <p:txBody>
          <a:bodyPr/>
          <a:lstStyle/>
          <a:p>
            <a:r>
              <a:rPr lang="en-GB" dirty="0"/>
              <a:t>A routine for a small 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10E45-F3E1-1BFE-82D0-ED4CE8788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588" y="1059582"/>
            <a:ext cx="8642350" cy="3357563"/>
          </a:xfrm>
        </p:spPr>
        <p:txBody>
          <a:bodyPr/>
          <a:lstStyle/>
          <a:p>
            <a:r>
              <a:rPr lang="en-GB" sz="2000" dirty="0"/>
              <a:t>Each payment</a:t>
            </a:r>
          </a:p>
          <a:p>
            <a:pPr lvl="1"/>
            <a:r>
              <a:rPr lang="en-GB" sz="1800" dirty="0"/>
              <a:t>Purpose, authority and the right client’s funds</a:t>
            </a:r>
          </a:p>
          <a:p>
            <a:r>
              <a:rPr lang="en-GB" sz="2000" dirty="0"/>
              <a:t>Regular review</a:t>
            </a:r>
          </a:p>
          <a:p>
            <a:pPr lvl="1"/>
            <a:r>
              <a:rPr lang="en-GB" sz="1800" dirty="0"/>
              <a:t>Reconciliation and evidence of resolved expectations</a:t>
            </a:r>
          </a:p>
          <a:p>
            <a:pPr marL="400050"/>
            <a:r>
              <a:rPr lang="en-GB" sz="2000" dirty="0"/>
              <a:t>File closure</a:t>
            </a:r>
          </a:p>
          <a:p>
            <a:pPr lvl="1"/>
            <a:r>
              <a:rPr lang="en-GB" sz="1800" dirty="0"/>
              <a:t>The ledger, unfinished work and final payments</a:t>
            </a:r>
          </a:p>
          <a:p>
            <a:pPr marL="514350"/>
            <a:r>
              <a:rPr lang="en-GB" sz="2000" dirty="0"/>
              <a:t>Absence cover</a:t>
            </a:r>
          </a:p>
          <a:p>
            <a:pPr lvl="1"/>
            <a:r>
              <a:rPr lang="en-GB" sz="1800" dirty="0"/>
              <a:t>Access to records and competent help</a:t>
            </a:r>
          </a:p>
          <a:p>
            <a:pPr marL="514350"/>
            <a:r>
              <a:rPr lang="en-GB" sz="2000" dirty="0"/>
              <a:t>A problem found</a:t>
            </a:r>
          </a:p>
          <a:p>
            <a:pPr lvl="1"/>
            <a:r>
              <a:rPr lang="en-GB" sz="1800" dirty="0"/>
              <a:t>Protects clients, correct promptly and assess reporting</a:t>
            </a:r>
          </a:p>
          <a:p>
            <a:pPr marL="171450" indent="0">
              <a:buNone/>
            </a:pPr>
            <a:endParaRPr lang="en-GB" sz="600" dirty="0"/>
          </a:p>
          <a:p>
            <a:pPr marL="171450" indent="0">
              <a:buNone/>
            </a:pPr>
            <a:r>
              <a:rPr lang="en-GB" sz="2000" dirty="0"/>
              <a:t>Who will check that the agreed actions actually happened?</a:t>
            </a:r>
          </a:p>
        </p:txBody>
      </p:sp>
    </p:spTree>
    <p:extLst>
      <p:ext uri="{BB962C8B-B14F-4D97-AF65-F5344CB8AC3E}">
        <p14:creationId xmlns:p14="http://schemas.microsoft.com/office/powerpoint/2010/main" val="67172148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6306A-D6FD-D66B-9FF8-C200347B5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1470"/>
            <a:ext cx="4895850" cy="857250"/>
          </a:xfrm>
        </p:spPr>
        <p:txBody>
          <a:bodyPr/>
          <a:lstStyle/>
          <a:p>
            <a:r>
              <a:rPr lang="en-GB" dirty="0"/>
              <a:t>Takeaways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AA8CC-2CC6-70CE-FFCD-9A0D2666F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Your next review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What check will you take back?</a:t>
            </a:r>
          </a:p>
          <a:p>
            <a:pPr lvl="1"/>
            <a:r>
              <a:rPr lang="en-GB" dirty="0"/>
              <a:t>The latest reconciliation and unresolved items</a:t>
            </a:r>
          </a:p>
          <a:p>
            <a:pPr lvl="1"/>
            <a:r>
              <a:rPr lang="en-GB"/>
              <a:t>The evidence </a:t>
            </a:r>
            <a:r>
              <a:rPr lang="en-GB" dirty="0"/>
              <a:t>behind a costs transfer</a:t>
            </a:r>
          </a:p>
          <a:p>
            <a:pPr lvl="1"/>
            <a:r>
              <a:rPr lang="en-GB" dirty="0"/>
              <a:t>The money remaining on a closed file</a:t>
            </a:r>
          </a:p>
        </p:txBody>
      </p:sp>
    </p:spTree>
    <p:extLst>
      <p:ext uri="{BB962C8B-B14F-4D97-AF65-F5344CB8AC3E}">
        <p14:creationId xmlns:p14="http://schemas.microsoft.com/office/powerpoint/2010/main" val="69333892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A83AF-2708-FF6A-046C-F502B4D9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E653D-77DD-E5A5-F730-EA495C648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31591"/>
            <a:ext cx="8642350" cy="364519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SRA Standards and Regulations: 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sra.org.uk/standards</a:t>
            </a:r>
            <a:endParaRPr lang="en-GB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Accounts Rules: 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sra.org.uk/accounts-rules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Guidance: 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sra.org.uk/guidance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19275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2.02.14"/>
  <p:tag name="AS_TITLE" val="Aspose.Slides for .NET 4.0"/>
  <p:tag name="AS_VERSION" val="22.2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3FFA2C7F-83D0-40C6-A5BB-13E7A21FB118}" vid="{18DC078C-FCAF-4458-A6E5-E8AA0338CC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8a8e72-9e84-454f-9d04-d2138c262cf0" xsi:nil="true"/>
    <lcf76f155ced4ddcb4097134ff3c332f xmlns="c47eae3b-ebab-4cd9-a4aa-3ebe2241415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5F68230F609B45BA174CFB9E03768D" ma:contentTypeVersion="16" ma:contentTypeDescription="Create a new document." ma:contentTypeScope="" ma:versionID="affa8f0105304a4170f25d5b52239057">
  <xsd:schema xmlns:xsd="http://www.w3.org/2001/XMLSchema" xmlns:xs="http://www.w3.org/2001/XMLSchema" xmlns:p="http://schemas.microsoft.com/office/2006/metadata/properties" xmlns:ns2="c47eae3b-ebab-4cd9-a4aa-3ebe22414150" xmlns:ns3="5f8a8e72-9e84-454f-9d04-d2138c262cf0" targetNamespace="http://schemas.microsoft.com/office/2006/metadata/properties" ma:root="true" ma:fieldsID="045003de472c40be2f249b4bc8753fc4" ns2:_="" ns3:_="">
    <xsd:import namespace="c47eae3b-ebab-4cd9-a4aa-3ebe22414150"/>
    <xsd:import namespace="5f8a8e72-9e84-454f-9d04-d2138c262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7eae3b-ebab-4cd9-a4aa-3ebe224141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c65ccb6-201b-47bf-bffd-842a027ff3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a8e72-9e84-454f-9d04-d2138c262cf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7a0de69-9cd5-455c-87a6-61fba169cb4b}" ma:internalName="TaxCatchAll" ma:showField="CatchAllData" ma:web="5f8a8e72-9e84-454f-9d04-d2138c262c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1F37EE-F07B-4615-AD55-E5CDC8B9F7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9C7BE5-0980-40BA-902C-9E59F31EA7E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c47eae3b-ebab-4cd9-a4aa-3ebe2241415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f8a8e72-9e84-454f-9d04-d2138c262cf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19C9F7D-A565-4EB6-81A4-518490CC1C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7eae3b-ebab-4cd9-a4aa-3ebe22414150"/>
    <ds:schemaRef ds:uri="5f8a8e72-9e84-454f-9d04-d2138c262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784</TotalTime>
  <Words>584</Words>
  <Application>Microsoft Office PowerPoint</Application>
  <PresentationFormat>On-screen Show (16:9)</PresentationFormat>
  <Paragraphs>107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Default Design</vt:lpstr>
      <vt:lpstr>Practical compliance for small firms and sole practitioners</vt:lpstr>
      <vt:lpstr>PowerPoint Presentation</vt:lpstr>
      <vt:lpstr>Case 1  |  Sole practice </vt:lpstr>
      <vt:lpstr>Case 1  |  The practical check – reconciliation and oversight </vt:lpstr>
      <vt:lpstr>Case 2  |  Bills to clear old balances </vt:lpstr>
      <vt:lpstr>Case 2: The practical check – the decision before a costs transfer</vt:lpstr>
      <vt:lpstr>Case 3  |  Small firm – The case of an archived file … and an unpaid charity</vt:lpstr>
      <vt:lpstr>Case 3  |  The practical check –  file closure and outstanding money </vt:lpstr>
      <vt:lpstr>A routine for a small practice </vt:lpstr>
      <vt:lpstr>Takeaways and questions</vt:lpstr>
      <vt:lpstr>Useful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compliance for small firms and sole practitioners</dc:title>
  <dc:creator>Solicitors Regulation Authority (SRA)</dc:creator>
  <cp:lastModifiedBy>Matthew Maidment</cp:lastModifiedBy>
  <cp:revision>5</cp:revision>
  <dcterms:created xsi:type="dcterms:W3CDTF">2024-02-09T07:33:42Z</dcterms:created>
  <dcterms:modified xsi:type="dcterms:W3CDTF">2026-09-29T07:55:07Z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Default Design:4</vt:lpwstr>
  </property>
  <property fmtid="{D5CDD505-2E9C-101B-9397-08002B2CF9AE}" pid="3" name="ClassificationContentMarkingHeaderText">
    <vt:lpwstr>Sensitivity: General</vt:lpwstr>
  </property>
  <property fmtid="{D5CDD505-2E9C-101B-9397-08002B2CF9AE}" pid="4" name="LINKTEK-CHUNK-1">
    <vt:lpwstr>010021{"F":2,"I":"7525-5B82-5990-B92B"}</vt:lpwstr>
  </property>
  <property fmtid="{D5CDD505-2E9C-101B-9397-08002B2CF9AE}" pid="5" name="MSIP_Label_511c2973-884d-45f9-a762-fe43cfb2c09b_ActionId">
    <vt:lpwstr>43298562-56dd-42cf-88ee-a3bb4cf70052</vt:lpwstr>
  </property>
  <property fmtid="{D5CDD505-2E9C-101B-9397-08002B2CF9AE}" pid="6" name="MSIP_Label_511c2973-884d-45f9-a762-fe43cfb2c09b_ContentBits">
    <vt:lpwstr>0</vt:lpwstr>
  </property>
  <property fmtid="{D5CDD505-2E9C-101B-9397-08002B2CF9AE}" pid="7" name="MSIP_Label_511c2973-884d-45f9-a762-fe43cfb2c09b_Enabled">
    <vt:lpwstr>true</vt:lpwstr>
  </property>
  <property fmtid="{D5CDD505-2E9C-101B-9397-08002B2CF9AE}" pid="8" name="MSIP_Label_511c2973-884d-45f9-a762-fe43cfb2c09b_Method">
    <vt:lpwstr>Privileged</vt:lpwstr>
  </property>
  <property fmtid="{D5CDD505-2E9C-101B-9397-08002B2CF9AE}" pid="9" name="MSIP_Label_511c2973-884d-45f9-a762-fe43cfb2c09b_Name">
    <vt:lpwstr>Unclassified</vt:lpwstr>
  </property>
  <property fmtid="{D5CDD505-2E9C-101B-9397-08002B2CF9AE}" pid="10" name="MSIP_Label_511c2973-884d-45f9-a762-fe43cfb2c09b_SetDate">
    <vt:lpwstr>2024-03-12T10:21:50Z</vt:lpwstr>
  </property>
  <property fmtid="{D5CDD505-2E9C-101B-9397-08002B2CF9AE}" pid="11" name="MSIP_Label_511c2973-884d-45f9-a762-fe43cfb2c09b_SiteId">
    <vt:lpwstr>adecc3d0-610d-4060-a865-615f7f48c411</vt:lpwstr>
  </property>
  <property fmtid="{D5CDD505-2E9C-101B-9397-08002B2CF9AE}" pid="12" name="ContentTypeId">
    <vt:lpwstr>0x010100CE5F68230F609B45BA174CFB9E03768D</vt:lpwstr>
  </property>
  <property fmtid="{D5CDD505-2E9C-101B-9397-08002B2CF9AE}" pid="13" name="Order">
    <vt:r8>100</vt:r8>
  </property>
  <property fmtid="{D5CDD505-2E9C-101B-9397-08002B2CF9AE}" pid="14" name="MediaServiceImageTags">
    <vt:lpwstr/>
  </property>
</Properties>
</file>