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20" r:id="rId5"/>
  </p:sldMasterIdLst>
  <p:notesMasterIdLst>
    <p:notesMasterId r:id="rId17"/>
  </p:notesMasterIdLst>
  <p:handoutMasterIdLst>
    <p:handoutMasterId r:id="rId18"/>
  </p:handoutMasterIdLst>
  <p:sldIdLst>
    <p:sldId id="261" r:id="rId6"/>
    <p:sldId id="262" r:id="rId7"/>
    <p:sldId id="263" r:id="rId8"/>
    <p:sldId id="264" r:id="rId9"/>
    <p:sldId id="265" r:id="rId10"/>
    <p:sldId id="266" r:id="rId11"/>
    <p:sldId id="268" r:id="rId12"/>
    <p:sldId id="267" r:id="rId13"/>
    <p:sldId id="269" r:id="rId14"/>
    <p:sldId id="270" r:id="rId15"/>
    <p:sldId id="271" r:id="rId16"/>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3" d="100"/>
          <a:sy n="113" d="100"/>
        </p:scale>
        <p:origin x="571" y="91"/>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5/27/2020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D27676-55A6-4761-8608-57B6108CC803}" type="datetimeFigureOut">
              <a:rPr lang="en-GB" smtClean="0"/>
              <a:t>27/05/2020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FE36F-B076-4CD3-BAFE-3C47D2FEAA34}" type="slidenum">
              <a:rPr lang="en-GB" smtClean="0"/>
              <a:t>‹#›</a:t>
            </a:fld>
            <a:endParaRPr lang="en-GB"/>
          </a:p>
        </p:txBody>
      </p:sp>
    </p:spTree>
    <p:extLst>
      <p:ext uri="{BB962C8B-B14F-4D97-AF65-F5344CB8AC3E}">
        <p14:creationId xmlns:p14="http://schemas.microsoft.com/office/powerpoint/2010/main" val="447013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National crime agency said last week that organised crime is chronic and corrosive to the UK. </a:t>
            </a:r>
          </a:p>
          <a:p>
            <a:r>
              <a:rPr lang="en-GB" sz="1200" kern="1200" dirty="0">
                <a:solidFill>
                  <a:schemeClr val="tx1"/>
                </a:solidFill>
                <a:effectLst/>
                <a:latin typeface="+mn-lt"/>
                <a:ea typeface="+mn-ea"/>
                <a:cs typeface="+mn-cs"/>
              </a:rPr>
              <a:t>They went on to say that organised crime kills more people per year than terrorism, war and natural disasters combined. </a:t>
            </a:r>
          </a:p>
          <a:p>
            <a:r>
              <a:rPr lang="en-GB" sz="1200" kern="1200" dirty="0">
                <a:solidFill>
                  <a:schemeClr val="tx1"/>
                </a:solidFill>
                <a:effectLst/>
                <a:latin typeface="+mn-lt"/>
                <a:ea typeface="+mn-ea"/>
                <a:cs typeface="+mn-cs"/>
              </a:rPr>
              <a:t>4,500 organised crime groups</a:t>
            </a:r>
          </a:p>
          <a:p>
            <a:r>
              <a:rPr lang="en-GB" sz="1200" kern="1200" dirty="0">
                <a:solidFill>
                  <a:schemeClr val="tx1"/>
                </a:solidFill>
                <a:effectLst/>
                <a:latin typeface="+mn-lt"/>
                <a:ea typeface="+mn-ea"/>
                <a:cs typeface="+mn-cs"/>
              </a:rPr>
              <a:t>181,000 offenders linked to organised crime</a:t>
            </a:r>
          </a:p>
          <a:p>
            <a:r>
              <a:rPr lang="en-GB" sz="1200" kern="1200" dirty="0">
                <a:solidFill>
                  <a:schemeClr val="tx1"/>
                </a:solidFill>
                <a:effectLst/>
                <a:latin typeface="+mn-lt"/>
                <a:ea typeface="+mn-ea"/>
                <a:cs typeface="+mn-cs"/>
              </a:rPr>
              <a:t>Cost to UK of £37bn per year </a:t>
            </a:r>
          </a:p>
          <a:p>
            <a:r>
              <a:rPr lang="en-GB" sz="1200" kern="1200" dirty="0">
                <a:solidFill>
                  <a:schemeClr val="tx1"/>
                </a:solidFill>
                <a:effectLst/>
                <a:latin typeface="+mn-lt"/>
                <a:ea typeface="+mn-ea"/>
                <a:cs typeface="+mn-cs"/>
              </a:rPr>
              <a:t>What we know is this: most drug dealers or those involved in organised crime consider prison time as part of doing business. The best way to deter organised crime is through stopping them from using profits.</a:t>
            </a:r>
          </a:p>
          <a:p>
            <a:r>
              <a:rPr lang="en-GB" sz="1200" kern="1200" dirty="0">
                <a:solidFill>
                  <a:schemeClr val="tx1"/>
                </a:solidFill>
                <a:effectLst/>
                <a:latin typeface="+mn-lt"/>
                <a:ea typeface="+mn-ea"/>
                <a:cs typeface="+mn-cs"/>
              </a:rPr>
              <a:t>It’s up to you as a gatekeeper to assets and mechanisms for hiding assets to be on the front line of stopping:</a:t>
            </a:r>
          </a:p>
          <a:p>
            <a:pPr lvl="0"/>
            <a:r>
              <a:rPr lang="en-GB" sz="1200" kern="1200" dirty="0">
                <a:solidFill>
                  <a:schemeClr val="tx1"/>
                </a:solidFill>
                <a:effectLst/>
                <a:latin typeface="+mn-lt"/>
                <a:ea typeface="+mn-ea"/>
                <a:cs typeface="+mn-cs"/>
              </a:rPr>
              <a:t>Drug dealing</a:t>
            </a:r>
          </a:p>
          <a:p>
            <a:pPr lvl="0"/>
            <a:r>
              <a:rPr lang="en-GB" sz="1200" kern="1200" dirty="0">
                <a:solidFill>
                  <a:schemeClr val="tx1"/>
                </a:solidFill>
                <a:effectLst/>
                <a:latin typeface="+mn-lt"/>
                <a:ea typeface="+mn-ea"/>
                <a:cs typeface="+mn-cs"/>
              </a:rPr>
              <a:t>Human trafficking</a:t>
            </a:r>
          </a:p>
          <a:p>
            <a:pPr lvl="0"/>
            <a:r>
              <a:rPr lang="en-GB" sz="1200" kern="1200" dirty="0">
                <a:solidFill>
                  <a:schemeClr val="tx1"/>
                </a:solidFill>
                <a:effectLst/>
                <a:latin typeface="+mn-lt"/>
                <a:ea typeface="+mn-ea"/>
                <a:cs typeface="+mn-cs"/>
              </a:rPr>
              <a:t>Corruption</a:t>
            </a:r>
          </a:p>
          <a:p>
            <a:pPr lvl="0"/>
            <a:r>
              <a:rPr lang="en-GB" sz="1200" kern="1200" dirty="0">
                <a:solidFill>
                  <a:schemeClr val="tx1"/>
                </a:solidFill>
                <a:effectLst/>
                <a:latin typeface="+mn-lt"/>
                <a:ea typeface="+mn-ea"/>
                <a:cs typeface="+mn-cs"/>
              </a:rPr>
              <a:t>Illegal arms dealing </a:t>
            </a:r>
          </a:p>
          <a:p>
            <a:r>
              <a:rPr lang="en-GB" sz="1200" kern="1200" dirty="0">
                <a:solidFill>
                  <a:schemeClr val="tx1"/>
                </a:solidFill>
                <a:effectLst/>
                <a:latin typeface="+mn-lt"/>
                <a:ea typeface="+mn-ea"/>
                <a:cs typeface="+mn-cs"/>
              </a:rPr>
              <a:t>People trafficking</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8905075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dirty="0"/>
          </a:p>
        </p:txBody>
      </p:sp>
    </p:spTree>
    <p:extLst>
      <p:ext uri="{BB962C8B-B14F-4D97-AF65-F5344CB8AC3E}">
        <p14:creationId xmlns:p14="http://schemas.microsoft.com/office/powerpoint/2010/main" val="4037487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795036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774689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18230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983009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4936049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9545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690675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1072277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357737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0579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dirty="0"/>
          </a:p>
        </p:txBody>
      </p:sp>
    </p:spTree>
    <p:extLst>
      <p:ext uri="{BB962C8B-B14F-4D97-AF65-F5344CB8AC3E}">
        <p14:creationId xmlns:p14="http://schemas.microsoft.com/office/powerpoint/2010/main" val="16033039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ra.org.uk/staysharp"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287840" y="1213882"/>
            <a:ext cx="6694488" cy="1101725"/>
          </a:xfrm>
        </p:spPr>
        <p:txBody>
          <a:bodyPr/>
          <a:lstStyle/>
          <a:p>
            <a:pPr>
              <a:defRPr/>
            </a:pPr>
            <a:r>
              <a:rPr lang="en-GB" b="1" dirty="0">
                <a:ea typeface="ＭＳ Ｐゴシック" pitchFamily="34" charset="-128"/>
              </a:rPr>
              <a:t>Anti-money laundering - what you need to know</a:t>
            </a:r>
          </a:p>
        </p:txBody>
      </p:sp>
      <p:sp>
        <p:nvSpPr>
          <p:cNvPr id="3075" name="Rectangle 5"/>
          <p:cNvSpPr>
            <a:spLocks noGrp="1" noChangeArrowheads="1"/>
          </p:cNvSpPr>
          <p:nvPr>
            <p:ph type="subTitle" idx="1"/>
          </p:nvPr>
        </p:nvSpPr>
        <p:spPr>
          <a:xfrm>
            <a:off x="1259632" y="2643758"/>
            <a:ext cx="6624637" cy="1314450"/>
          </a:xfrm>
        </p:spPr>
        <p:txBody>
          <a:bodyPr/>
          <a:lstStyle/>
          <a:p>
            <a:pPr eaLnBrk="1" hangingPunct="1"/>
            <a:r>
              <a:rPr lang="en-GB" sz="2600" dirty="0">
                <a:solidFill>
                  <a:srgbClr val="262626"/>
                </a:solidFill>
                <a:ea typeface="ＭＳ Ｐゴシック" pitchFamily="34" charset="-128"/>
              </a:rPr>
              <a:t>Zoë Allen-Robinson,</a:t>
            </a:r>
          </a:p>
          <a:p>
            <a:pPr eaLnBrk="1" hangingPunct="1"/>
            <a:r>
              <a:rPr lang="en-GB" sz="2600" dirty="0">
                <a:solidFill>
                  <a:srgbClr val="262626"/>
                </a:solidFill>
                <a:ea typeface="ＭＳ Ｐゴシック" pitchFamily="34" charset="-128"/>
              </a:rPr>
              <a:t>AML Proactive Supervision Manager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6913464" cy="857250"/>
          </a:xfrm>
        </p:spPr>
        <p:txBody>
          <a:bodyPr/>
          <a:lstStyle/>
          <a:p>
            <a:r>
              <a:rPr lang="en-GB" dirty="0"/>
              <a:t>Good and bad practice </a:t>
            </a:r>
          </a:p>
        </p:txBody>
      </p:sp>
      <p:sp>
        <p:nvSpPr>
          <p:cNvPr id="3" name="Content Placeholder 2"/>
          <p:cNvSpPr>
            <a:spLocks noGrp="1"/>
          </p:cNvSpPr>
          <p:nvPr>
            <p:ph idx="1"/>
          </p:nvPr>
        </p:nvSpPr>
        <p:spPr/>
        <p:txBody>
          <a:bodyPr numCol="2"/>
          <a:lstStyle/>
          <a:p>
            <a:pPr marL="0" indent="0">
              <a:buNone/>
            </a:pPr>
            <a:r>
              <a:rPr lang="en-GB" dirty="0"/>
              <a:t>   Good</a:t>
            </a:r>
          </a:p>
          <a:p>
            <a:pPr lvl="1"/>
            <a:r>
              <a:rPr lang="en-GB" dirty="0"/>
              <a:t>Fee earners have access to all CDD documents</a:t>
            </a:r>
          </a:p>
          <a:p>
            <a:pPr lvl="1"/>
            <a:r>
              <a:rPr lang="en-GB" dirty="0"/>
              <a:t>Clear matter risk assessment and ongoing monitoring processes </a:t>
            </a:r>
          </a:p>
          <a:p>
            <a:pPr lvl="1"/>
            <a:r>
              <a:rPr lang="en-GB" dirty="0"/>
              <a:t>Robust source of funds checks (origin not just that the money exists) </a:t>
            </a:r>
          </a:p>
          <a:p>
            <a:pPr marL="0" indent="0">
              <a:buNone/>
            </a:pPr>
            <a:r>
              <a:rPr lang="en-GB" dirty="0"/>
              <a:t>   Bad</a:t>
            </a:r>
          </a:p>
          <a:p>
            <a:pPr lvl="1"/>
            <a:r>
              <a:rPr lang="en-GB" dirty="0"/>
              <a:t>Tick box approach</a:t>
            </a:r>
          </a:p>
          <a:p>
            <a:pPr lvl="1"/>
            <a:r>
              <a:rPr lang="en-GB" dirty="0"/>
              <a:t>CDD evidence not documented or read</a:t>
            </a:r>
          </a:p>
          <a:p>
            <a:pPr lvl="1"/>
            <a:r>
              <a:rPr lang="en-GB" dirty="0"/>
              <a:t>Rating all matters as low risk</a:t>
            </a:r>
          </a:p>
        </p:txBody>
      </p:sp>
    </p:spTree>
    <p:extLst>
      <p:ext uri="{BB962C8B-B14F-4D97-AF65-F5344CB8AC3E}">
        <p14:creationId xmlns:p14="http://schemas.microsoft.com/office/powerpoint/2010/main" val="1148793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ea typeface="ＭＳ Ｐゴシック" pitchFamily="34" charset="-128"/>
              </a:rPr>
              <a:t>Help is available </a:t>
            </a:r>
          </a:p>
        </p:txBody>
      </p:sp>
      <p:grpSp>
        <p:nvGrpSpPr>
          <p:cNvPr id="8" name="Graphic 12" descr="Call center">
            <a:extLst>
              <a:ext uri="{FF2B5EF4-FFF2-40B4-BE49-F238E27FC236}">
                <a16:creationId xmlns:a16="http://schemas.microsoft.com/office/drawing/2014/main" id="{8EB20C26-BF27-45A9-A545-3445DA90583A}"/>
              </a:ext>
            </a:extLst>
          </p:cNvPr>
          <p:cNvGrpSpPr/>
          <p:nvPr/>
        </p:nvGrpSpPr>
        <p:grpSpPr>
          <a:xfrm>
            <a:off x="404042" y="3595025"/>
            <a:ext cx="512261" cy="516583"/>
            <a:chOff x="318613" y="3886432"/>
            <a:chExt cx="614713" cy="614713"/>
          </a:xfrm>
        </p:grpSpPr>
        <p:sp>
          <p:nvSpPr>
            <p:cNvPr id="9" name="Freeform: Shape 8">
              <a:extLst>
                <a:ext uri="{FF2B5EF4-FFF2-40B4-BE49-F238E27FC236}">
                  <a16:creationId xmlns:a16="http://schemas.microsoft.com/office/drawing/2014/main" id="{1EC65CBD-F24B-4F14-973B-5379C3AB6C11}"/>
                </a:ext>
              </a:extLst>
            </p:cNvPr>
            <p:cNvSpPr/>
            <p:nvPr/>
          </p:nvSpPr>
          <p:spPr>
            <a:xfrm>
              <a:off x="421065" y="4232208"/>
              <a:ext cx="409808" cy="204904"/>
            </a:xfrm>
            <a:custGeom>
              <a:avLst/>
              <a:gdLst>
                <a:gd name="connsiteX0" fmla="*/ 389318 w 409808"/>
                <a:gd name="connsiteY0" fmla="*/ 61471 h 204904"/>
                <a:gd name="connsiteX1" fmla="*/ 289427 w 409808"/>
                <a:gd name="connsiteY1" fmla="*/ 12807 h 204904"/>
                <a:gd name="connsiteX2" fmla="*/ 204904 w 409808"/>
                <a:gd name="connsiteY2" fmla="*/ 0 h 204904"/>
                <a:gd name="connsiteX3" fmla="*/ 120381 w 409808"/>
                <a:gd name="connsiteY3" fmla="*/ 12807 h 204904"/>
                <a:gd name="connsiteX4" fmla="*/ 20490 w 409808"/>
                <a:gd name="connsiteY4" fmla="*/ 61471 h 204904"/>
                <a:gd name="connsiteX5" fmla="*/ 0 w 409808"/>
                <a:gd name="connsiteY5" fmla="*/ 102452 h 204904"/>
                <a:gd name="connsiteX6" fmla="*/ 0 w 409808"/>
                <a:gd name="connsiteY6" fmla="*/ 204904 h 204904"/>
                <a:gd name="connsiteX7" fmla="*/ 409809 w 409808"/>
                <a:gd name="connsiteY7" fmla="*/ 204904 h 204904"/>
                <a:gd name="connsiteX8" fmla="*/ 409809 w 409808"/>
                <a:gd name="connsiteY8" fmla="*/ 102452 h 204904"/>
                <a:gd name="connsiteX9" fmla="*/ 389318 w 409808"/>
                <a:gd name="connsiteY9" fmla="*/ 61471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9808" h="204904">
                  <a:moveTo>
                    <a:pt x="389318" y="61471"/>
                  </a:moveTo>
                  <a:cubicBezTo>
                    <a:pt x="361144" y="38420"/>
                    <a:pt x="325286" y="23052"/>
                    <a:pt x="289427" y="12807"/>
                  </a:cubicBezTo>
                  <a:cubicBezTo>
                    <a:pt x="263814" y="5123"/>
                    <a:pt x="235640" y="0"/>
                    <a:pt x="204904" y="0"/>
                  </a:cubicBezTo>
                  <a:cubicBezTo>
                    <a:pt x="176730" y="0"/>
                    <a:pt x="148556" y="5123"/>
                    <a:pt x="120381" y="12807"/>
                  </a:cubicBezTo>
                  <a:cubicBezTo>
                    <a:pt x="84523" y="23052"/>
                    <a:pt x="48665" y="40981"/>
                    <a:pt x="20490" y="61471"/>
                  </a:cubicBezTo>
                  <a:cubicBezTo>
                    <a:pt x="7684" y="71717"/>
                    <a:pt x="0" y="87084"/>
                    <a:pt x="0" y="102452"/>
                  </a:cubicBezTo>
                  <a:lnTo>
                    <a:pt x="0" y="204904"/>
                  </a:lnTo>
                  <a:lnTo>
                    <a:pt x="409809" y="204904"/>
                  </a:lnTo>
                  <a:lnTo>
                    <a:pt x="409809" y="102452"/>
                  </a:lnTo>
                  <a:cubicBezTo>
                    <a:pt x="409809" y="87084"/>
                    <a:pt x="402125" y="71717"/>
                    <a:pt x="389318" y="61471"/>
                  </a:cubicBezTo>
                  <a:close/>
                </a:path>
              </a:pathLst>
            </a:custGeom>
            <a:solidFill>
              <a:srgbClr val="9E1B34"/>
            </a:solidFill>
            <a:ln w="6350" cap="flat">
              <a:noFill/>
              <a:prstDash val="solid"/>
              <a:miter/>
            </a:ln>
          </p:spPr>
          <p:txBody>
            <a:bodyPr rtlCol="0" anchor="ctr"/>
            <a:lstStyle/>
            <a:p>
              <a:endParaRPr lang="en-GB"/>
            </a:p>
          </p:txBody>
        </p:sp>
        <p:sp>
          <p:nvSpPr>
            <p:cNvPr id="14" name="Freeform: Shape 13">
              <a:extLst>
                <a:ext uri="{FF2B5EF4-FFF2-40B4-BE49-F238E27FC236}">
                  <a16:creationId xmlns:a16="http://schemas.microsoft.com/office/drawing/2014/main" id="{296B56E8-1AB4-4FAC-9D59-FA814765C925}"/>
                </a:ext>
              </a:extLst>
            </p:cNvPr>
            <p:cNvSpPr/>
            <p:nvPr/>
          </p:nvSpPr>
          <p:spPr>
            <a:xfrm>
              <a:off x="513272" y="3950464"/>
              <a:ext cx="286225" cy="243323"/>
            </a:xfrm>
            <a:custGeom>
              <a:avLst/>
              <a:gdLst>
                <a:gd name="connsiteX0" fmla="*/ 12807 w 286225"/>
                <a:gd name="connsiteY0" fmla="*/ 66594 h 243323"/>
                <a:gd name="connsiteX1" fmla="*/ 21771 w 286225"/>
                <a:gd name="connsiteY1" fmla="*/ 62752 h 243323"/>
                <a:gd name="connsiteX2" fmla="*/ 21771 w 286225"/>
                <a:gd name="connsiteY2" fmla="*/ 62752 h 243323"/>
                <a:gd name="connsiteX3" fmla="*/ 112697 w 286225"/>
                <a:gd name="connsiteY3" fmla="*/ 25613 h 243323"/>
                <a:gd name="connsiteX4" fmla="*/ 240763 w 286225"/>
                <a:gd name="connsiteY4" fmla="*/ 153678 h 243323"/>
                <a:gd name="connsiteX5" fmla="*/ 240763 w 286225"/>
                <a:gd name="connsiteY5" fmla="*/ 183133 h 243323"/>
                <a:gd name="connsiteX6" fmla="*/ 167125 w 286225"/>
                <a:gd name="connsiteY6" fmla="*/ 207466 h 243323"/>
                <a:gd name="connsiteX7" fmla="*/ 157520 w 286225"/>
                <a:gd name="connsiteY7" fmla="*/ 204904 h 243323"/>
                <a:gd name="connsiteX8" fmla="*/ 138310 w 286225"/>
                <a:gd name="connsiteY8" fmla="*/ 224114 h 243323"/>
                <a:gd name="connsiteX9" fmla="*/ 157520 w 286225"/>
                <a:gd name="connsiteY9" fmla="*/ 243324 h 243323"/>
                <a:gd name="connsiteX10" fmla="*/ 175449 w 286225"/>
                <a:gd name="connsiteY10" fmla="*/ 231798 h 243323"/>
                <a:gd name="connsiteX11" fmla="*/ 277261 w 286225"/>
                <a:gd name="connsiteY11" fmla="*/ 197861 h 243323"/>
                <a:gd name="connsiteX12" fmla="*/ 286226 w 286225"/>
                <a:gd name="connsiteY12" fmla="*/ 185695 h 243323"/>
                <a:gd name="connsiteX13" fmla="*/ 286226 w 286225"/>
                <a:gd name="connsiteY13" fmla="*/ 128065 h 243323"/>
                <a:gd name="connsiteX14" fmla="*/ 273419 w 286225"/>
                <a:gd name="connsiteY14" fmla="*/ 115259 h 243323"/>
                <a:gd name="connsiteX15" fmla="*/ 261893 w 286225"/>
                <a:gd name="connsiteY15" fmla="*/ 115259 h 243323"/>
                <a:gd name="connsiteX16" fmla="*/ 112697 w 286225"/>
                <a:gd name="connsiteY16" fmla="*/ 0 h 243323"/>
                <a:gd name="connsiteX17" fmla="*/ 5123 w 286225"/>
                <a:gd name="connsiteY17" fmla="*/ 43542 h 243323"/>
                <a:gd name="connsiteX18" fmla="*/ 0 w 286225"/>
                <a:gd name="connsiteY18" fmla="*/ 53787 h 243323"/>
                <a:gd name="connsiteX19" fmla="*/ 12807 w 286225"/>
                <a:gd name="connsiteY19" fmla="*/ 66594 h 2433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86225" h="243323">
                  <a:moveTo>
                    <a:pt x="12807" y="66594"/>
                  </a:moveTo>
                  <a:cubicBezTo>
                    <a:pt x="16648" y="66594"/>
                    <a:pt x="19850" y="65313"/>
                    <a:pt x="21771" y="62752"/>
                  </a:cubicBezTo>
                  <a:lnTo>
                    <a:pt x="21771" y="62752"/>
                  </a:lnTo>
                  <a:cubicBezTo>
                    <a:pt x="45463" y="39700"/>
                    <a:pt x="77479" y="25613"/>
                    <a:pt x="112697" y="25613"/>
                  </a:cubicBezTo>
                  <a:cubicBezTo>
                    <a:pt x="183133" y="25613"/>
                    <a:pt x="240763" y="83242"/>
                    <a:pt x="240763" y="153678"/>
                  </a:cubicBezTo>
                  <a:lnTo>
                    <a:pt x="240763" y="183133"/>
                  </a:lnTo>
                  <a:lnTo>
                    <a:pt x="167125" y="207466"/>
                  </a:lnTo>
                  <a:cubicBezTo>
                    <a:pt x="163923" y="206185"/>
                    <a:pt x="160722" y="204904"/>
                    <a:pt x="157520" y="204904"/>
                  </a:cubicBezTo>
                  <a:cubicBezTo>
                    <a:pt x="146635" y="204904"/>
                    <a:pt x="138310" y="213229"/>
                    <a:pt x="138310" y="224114"/>
                  </a:cubicBezTo>
                  <a:cubicBezTo>
                    <a:pt x="138310" y="235000"/>
                    <a:pt x="146635" y="243324"/>
                    <a:pt x="157520" y="243324"/>
                  </a:cubicBezTo>
                  <a:cubicBezTo>
                    <a:pt x="165204" y="243324"/>
                    <a:pt x="172248" y="238842"/>
                    <a:pt x="175449" y="231798"/>
                  </a:cubicBezTo>
                  <a:lnTo>
                    <a:pt x="277261" y="197861"/>
                  </a:lnTo>
                  <a:cubicBezTo>
                    <a:pt x="282384" y="195940"/>
                    <a:pt x="286226" y="191458"/>
                    <a:pt x="286226" y="185695"/>
                  </a:cubicBezTo>
                  <a:lnTo>
                    <a:pt x="286226" y="128065"/>
                  </a:lnTo>
                  <a:cubicBezTo>
                    <a:pt x="286226" y="121022"/>
                    <a:pt x="280463" y="115259"/>
                    <a:pt x="273419" y="115259"/>
                  </a:cubicBezTo>
                  <a:lnTo>
                    <a:pt x="261893" y="115259"/>
                  </a:lnTo>
                  <a:cubicBezTo>
                    <a:pt x="244605" y="49305"/>
                    <a:pt x="184414" y="0"/>
                    <a:pt x="112697" y="0"/>
                  </a:cubicBezTo>
                  <a:cubicBezTo>
                    <a:pt x="71076" y="0"/>
                    <a:pt x="33297" y="16648"/>
                    <a:pt x="5123" y="43542"/>
                  </a:cubicBezTo>
                  <a:cubicBezTo>
                    <a:pt x="1921" y="46103"/>
                    <a:pt x="0" y="49305"/>
                    <a:pt x="0" y="53787"/>
                  </a:cubicBezTo>
                  <a:cubicBezTo>
                    <a:pt x="0" y="60831"/>
                    <a:pt x="5763" y="66594"/>
                    <a:pt x="12807" y="66594"/>
                  </a:cubicBezTo>
                  <a:close/>
                </a:path>
              </a:pathLst>
            </a:custGeom>
            <a:solidFill>
              <a:srgbClr val="9E1B34"/>
            </a:solidFill>
            <a:ln w="6350" cap="flat">
              <a:noFill/>
              <a:prstDash val="solid"/>
              <a:miter/>
            </a:ln>
          </p:spPr>
          <p:txBody>
            <a:bodyPr rtlCol="0" anchor="ctr"/>
            <a:lstStyle/>
            <a:p>
              <a:endParaRPr lang="en-GB"/>
            </a:p>
          </p:txBody>
        </p:sp>
        <p:sp>
          <p:nvSpPr>
            <p:cNvPr id="15" name="Freeform: Shape 14">
              <a:extLst>
                <a:ext uri="{FF2B5EF4-FFF2-40B4-BE49-F238E27FC236}">
                  <a16:creationId xmlns:a16="http://schemas.microsoft.com/office/drawing/2014/main" id="{272BE1CE-9D44-449D-B048-555FB01366F1}"/>
                </a:ext>
              </a:extLst>
            </p:cNvPr>
            <p:cNvSpPr/>
            <p:nvPr/>
          </p:nvSpPr>
          <p:spPr>
            <a:xfrm>
              <a:off x="523517" y="4001690"/>
              <a:ext cx="204904" cy="204904"/>
            </a:xfrm>
            <a:custGeom>
              <a:avLst/>
              <a:gdLst>
                <a:gd name="connsiteX0" fmla="*/ 204264 w 204904"/>
                <a:gd name="connsiteY0" fmla="*/ 113338 h 204904"/>
                <a:gd name="connsiteX1" fmla="*/ 204904 w 204904"/>
                <a:gd name="connsiteY1" fmla="*/ 102452 h 204904"/>
                <a:gd name="connsiteX2" fmla="*/ 102452 w 204904"/>
                <a:gd name="connsiteY2" fmla="*/ 0 h 204904"/>
                <a:gd name="connsiteX3" fmla="*/ 0 w 204904"/>
                <a:gd name="connsiteY3" fmla="*/ 102452 h 204904"/>
                <a:gd name="connsiteX4" fmla="*/ 102452 w 204904"/>
                <a:gd name="connsiteY4" fmla="*/ 204904 h 204904"/>
                <a:gd name="connsiteX5" fmla="*/ 108855 w 204904"/>
                <a:gd name="connsiteY5" fmla="*/ 204264 h 204904"/>
                <a:gd name="connsiteX6" fmla="*/ 108855 w 204904"/>
                <a:gd name="connsiteY6" fmla="*/ 172888 h 204904"/>
                <a:gd name="connsiteX7" fmla="*/ 108855 w 204904"/>
                <a:gd name="connsiteY7" fmla="*/ 172888 h 204904"/>
                <a:gd name="connsiteX8" fmla="*/ 112697 w 204904"/>
                <a:gd name="connsiteY8" fmla="*/ 155599 h 204904"/>
                <a:gd name="connsiteX9" fmla="*/ 135109 w 204904"/>
                <a:gd name="connsiteY9" fmla="*/ 136389 h 204904"/>
                <a:gd name="connsiteX10" fmla="*/ 204264 w 204904"/>
                <a:gd name="connsiteY10" fmla="*/ 113338 h 20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904" h="204904">
                  <a:moveTo>
                    <a:pt x="204264" y="113338"/>
                  </a:moveTo>
                  <a:cubicBezTo>
                    <a:pt x="204904" y="109496"/>
                    <a:pt x="204904" y="106294"/>
                    <a:pt x="204904" y="102452"/>
                  </a:cubicBezTo>
                  <a:cubicBezTo>
                    <a:pt x="204904" y="46103"/>
                    <a:pt x="158801" y="0"/>
                    <a:pt x="102452" y="0"/>
                  </a:cubicBezTo>
                  <a:cubicBezTo>
                    <a:pt x="46103" y="0"/>
                    <a:pt x="0" y="46103"/>
                    <a:pt x="0" y="102452"/>
                  </a:cubicBezTo>
                  <a:cubicBezTo>
                    <a:pt x="0" y="158801"/>
                    <a:pt x="46103" y="204904"/>
                    <a:pt x="102452" y="204904"/>
                  </a:cubicBezTo>
                  <a:cubicBezTo>
                    <a:pt x="104373" y="204904"/>
                    <a:pt x="106934" y="204904"/>
                    <a:pt x="108855" y="204264"/>
                  </a:cubicBezTo>
                  <a:lnTo>
                    <a:pt x="108855" y="172888"/>
                  </a:lnTo>
                  <a:lnTo>
                    <a:pt x="108855" y="172888"/>
                  </a:lnTo>
                  <a:cubicBezTo>
                    <a:pt x="108855" y="167125"/>
                    <a:pt x="110136" y="161362"/>
                    <a:pt x="112697" y="155599"/>
                  </a:cubicBezTo>
                  <a:cubicBezTo>
                    <a:pt x="117180" y="146635"/>
                    <a:pt x="124864" y="139591"/>
                    <a:pt x="135109" y="136389"/>
                  </a:cubicBezTo>
                  <a:lnTo>
                    <a:pt x="204264" y="113338"/>
                  </a:lnTo>
                  <a:close/>
                </a:path>
              </a:pathLst>
            </a:custGeom>
            <a:solidFill>
              <a:srgbClr val="9E1B34"/>
            </a:solidFill>
            <a:ln w="6350" cap="flat">
              <a:noFill/>
              <a:prstDash val="solid"/>
              <a:miter/>
            </a:ln>
          </p:spPr>
          <p:txBody>
            <a:bodyPr rtlCol="0" anchor="ctr"/>
            <a:lstStyle/>
            <a:p>
              <a:endParaRPr lang="en-GB"/>
            </a:p>
          </p:txBody>
        </p:sp>
      </p:grpSp>
      <p:sp>
        <p:nvSpPr>
          <p:cNvPr id="16" name="Graphic 13" descr="Books">
            <a:extLst>
              <a:ext uri="{FF2B5EF4-FFF2-40B4-BE49-F238E27FC236}">
                <a16:creationId xmlns:a16="http://schemas.microsoft.com/office/drawing/2014/main" id="{1DDA6D34-1552-4ECE-8ECF-B96A419C776A}"/>
              </a:ext>
            </a:extLst>
          </p:cNvPr>
          <p:cNvSpPr/>
          <p:nvPr/>
        </p:nvSpPr>
        <p:spPr>
          <a:xfrm>
            <a:off x="412970" y="3110358"/>
            <a:ext cx="475437" cy="401276"/>
          </a:xfrm>
          <a:custGeom>
            <a:avLst/>
            <a:gdLst>
              <a:gd name="connsiteX0" fmla="*/ 479302 w 479302"/>
              <a:gd name="connsiteY0" fmla="*/ 157517 h 447236"/>
              <a:gd name="connsiteX1" fmla="*/ 450049 w 479302"/>
              <a:gd name="connsiteY1" fmla="*/ 146829 h 447236"/>
              <a:gd name="connsiteX2" fmla="*/ 450049 w 479302"/>
              <a:gd name="connsiteY2" fmla="*/ 85509 h 447236"/>
              <a:gd name="connsiteX3" fmla="*/ 479302 w 479302"/>
              <a:gd name="connsiteY3" fmla="*/ 73133 h 447236"/>
              <a:gd name="connsiteX4" fmla="*/ 281281 w 479302"/>
              <a:gd name="connsiteY4" fmla="*/ 0 h 447236"/>
              <a:gd name="connsiteX5" fmla="*/ 40504 w 479302"/>
              <a:gd name="connsiteY5" fmla="*/ 84384 h 447236"/>
              <a:gd name="connsiteX6" fmla="*/ 16877 w 479302"/>
              <a:gd name="connsiteY6" fmla="*/ 151892 h 447236"/>
              <a:gd name="connsiteX7" fmla="*/ 19690 w 479302"/>
              <a:gd name="connsiteY7" fmla="*/ 176644 h 447236"/>
              <a:gd name="connsiteX8" fmla="*/ 0 w 479302"/>
              <a:gd name="connsiteY8" fmla="*/ 241901 h 447236"/>
              <a:gd name="connsiteX9" fmla="*/ 16877 w 479302"/>
              <a:gd name="connsiteY9" fmla="*/ 290844 h 447236"/>
              <a:gd name="connsiteX10" fmla="*/ 15752 w 479302"/>
              <a:gd name="connsiteY10" fmla="*/ 326286 h 447236"/>
              <a:gd name="connsiteX11" fmla="*/ 45005 w 479302"/>
              <a:gd name="connsiteY11" fmla="*/ 382542 h 447236"/>
              <a:gd name="connsiteX12" fmla="*/ 201397 w 479302"/>
              <a:gd name="connsiteY12" fmla="*/ 447236 h 447236"/>
              <a:gd name="connsiteX13" fmla="*/ 478177 w 479302"/>
              <a:gd name="connsiteY13" fmla="*/ 332474 h 447236"/>
              <a:gd name="connsiteX14" fmla="*/ 448924 w 479302"/>
              <a:gd name="connsiteY14" fmla="*/ 321785 h 447236"/>
              <a:gd name="connsiteX15" fmla="*/ 448924 w 479302"/>
              <a:gd name="connsiteY15" fmla="*/ 259903 h 447236"/>
              <a:gd name="connsiteX16" fmla="*/ 478177 w 479302"/>
              <a:gd name="connsiteY16" fmla="*/ 247527 h 447236"/>
              <a:gd name="connsiteX17" fmla="*/ 433172 w 479302"/>
              <a:gd name="connsiteY17" fmla="*/ 230650 h 447236"/>
              <a:gd name="connsiteX18" fmla="*/ 433172 w 479302"/>
              <a:gd name="connsiteY18" fmla="*/ 176644 h 447236"/>
              <a:gd name="connsiteX19" fmla="*/ 479302 w 479302"/>
              <a:gd name="connsiteY19" fmla="*/ 157517 h 447236"/>
              <a:gd name="connsiteX20" fmla="*/ 47255 w 479302"/>
              <a:gd name="connsiteY20" fmla="*/ 123764 h 447236"/>
              <a:gd name="connsiteX21" fmla="*/ 203647 w 479302"/>
              <a:gd name="connsiteY21" fmla="*/ 185083 h 447236"/>
              <a:gd name="connsiteX22" fmla="*/ 428109 w 479302"/>
              <a:gd name="connsiteY22" fmla="*/ 94510 h 447236"/>
              <a:gd name="connsiteX23" fmla="*/ 428109 w 479302"/>
              <a:gd name="connsiteY23" fmla="*/ 142891 h 447236"/>
              <a:gd name="connsiteX24" fmla="*/ 203647 w 479302"/>
              <a:gd name="connsiteY24" fmla="*/ 236276 h 447236"/>
              <a:gd name="connsiteX25" fmla="*/ 47255 w 479302"/>
              <a:gd name="connsiteY25" fmla="*/ 174394 h 447236"/>
              <a:gd name="connsiteX26" fmla="*/ 47255 w 479302"/>
              <a:gd name="connsiteY26" fmla="*/ 123764 h 447236"/>
              <a:gd name="connsiteX27" fmla="*/ 426984 w 479302"/>
              <a:gd name="connsiteY27" fmla="*/ 317847 h 447236"/>
              <a:gd name="connsiteX28" fmla="*/ 202522 w 479302"/>
              <a:gd name="connsiteY28" fmla="*/ 410670 h 447236"/>
              <a:gd name="connsiteX29" fmla="*/ 45567 w 479302"/>
              <a:gd name="connsiteY29" fmla="*/ 348788 h 447236"/>
              <a:gd name="connsiteX30" fmla="*/ 45567 w 479302"/>
              <a:gd name="connsiteY30" fmla="*/ 304908 h 447236"/>
              <a:gd name="connsiteX31" fmla="*/ 185645 w 479302"/>
              <a:gd name="connsiteY31" fmla="*/ 362290 h 447236"/>
              <a:gd name="connsiteX32" fmla="*/ 427547 w 479302"/>
              <a:gd name="connsiteY32" fmla="*/ 266654 h 447236"/>
              <a:gd name="connsiteX33" fmla="*/ 426984 w 479302"/>
              <a:gd name="connsiteY33" fmla="*/ 317847 h 447236"/>
              <a:gd name="connsiteX34" fmla="*/ 411232 w 479302"/>
              <a:gd name="connsiteY34" fmla="*/ 233463 h 447236"/>
              <a:gd name="connsiteX35" fmla="*/ 186770 w 479302"/>
              <a:gd name="connsiteY35" fmla="*/ 326286 h 447236"/>
              <a:gd name="connsiteX36" fmla="*/ 30378 w 479302"/>
              <a:gd name="connsiteY36" fmla="*/ 264404 h 447236"/>
              <a:gd name="connsiteX37" fmla="*/ 30378 w 479302"/>
              <a:gd name="connsiteY37" fmla="*/ 213773 h 447236"/>
              <a:gd name="connsiteX38" fmla="*/ 191271 w 479302"/>
              <a:gd name="connsiteY38" fmla="*/ 277905 h 447236"/>
              <a:gd name="connsiteX39" fmla="*/ 411795 w 479302"/>
              <a:gd name="connsiteY39" fmla="*/ 185645 h 447236"/>
              <a:gd name="connsiteX40" fmla="*/ 411795 w 479302"/>
              <a:gd name="connsiteY40" fmla="*/ 233463 h 447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79302" h="447236">
                <a:moveTo>
                  <a:pt x="479302" y="157517"/>
                </a:moveTo>
                <a:lnTo>
                  <a:pt x="450049" y="146829"/>
                </a:lnTo>
                <a:lnTo>
                  <a:pt x="450049" y="85509"/>
                </a:lnTo>
                <a:lnTo>
                  <a:pt x="479302" y="73133"/>
                </a:lnTo>
                <a:lnTo>
                  <a:pt x="281281" y="0"/>
                </a:lnTo>
                <a:lnTo>
                  <a:pt x="40504" y="84384"/>
                </a:lnTo>
                <a:cubicBezTo>
                  <a:pt x="17439" y="95635"/>
                  <a:pt x="16877" y="126576"/>
                  <a:pt x="16877" y="151892"/>
                </a:cubicBezTo>
                <a:cubicBezTo>
                  <a:pt x="16877" y="160330"/>
                  <a:pt x="18002" y="168768"/>
                  <a:pt x="19690" y="176644"/>
                </a:cubicBezTo>
                <a:cubicBezTo>
                  <a:pt x="563" y="189021"/>
                  <a:pt x="0" y="217711"/>
                  <a:pt x="0" y="241901"/>
                </a:cubicBezTo>
                <a:cubicBezTo>
                  <a:pt x="0" y="261591"/>
                  <a:pt x="4500" y="279593"/>
                  <a:pt x="16877" y="290844"/>
                </a:cubicBezTo>
                <a:cubicBezTo>
                  <a:pt x="14064" y="300408"/>
                  <a:pt x="15752" y="312222"/>
                  <a:pt x="15752" y="326286"/>
                </a:cubicBezTo>
                <a:cubicBezTo>
                  <a:pt x="15752" y="351601"/>
                  <a:pt x="22502" y="374666"/>
                  <a:pt x="45005" y="382542"/>
                </a:cubicBezTo>
                <a:lnTo>
                  <a:pt x="201397" y="447236"/>
                </a:lnTo>
                <a:lnTo>
                  <a:pt x="478177" y="332474"/>
                </a:lnTo>
                <a:lnTo>
                  <a:pt x="448924" y="321785"/>
                </a:lnTo>
                <a:lnTo>
                  <a:pt x="448924" y="259903"/>
                </a:lnTo>
                <a:lnTo>
                  <a:pt x="478177" y="247527"/>
                </a:lnTo>
                <a:lnTo>
                  <a:pt x="433172" y="230650"/>
                </a:lnTo>
                <a:lnTo>
                  <a:pt x="433172" y="176644"/>
                </a:lnTo>
                <a:lnTo>
                  <a:pt x="479302" y="157517"/>
                </a:lnTo>
                <a:close/>
                <a:moveTo>
                  <a:pt x="47255" y="123764"/>
                </a:moveTo>
                <a:lnTo>
                  <a:pt x="203647" y="185083"/>
                </a:lnTo>
                <a:lnTo>
                  <a:pt x="428109" y="94510"/>
                </a:lnTo>
                <a:lnTo>
                  <a:pt x="428109" y="142891"/>
                </a:lnTo>
                <a:lnTo>
                  <a:pt x="203647" y="236276"/>
                </a:lnTo>
                <a:lnTo>
                  <a:pt x="47255" y="174394"/>
                </a:lnTo>
                <a:lnTo>
                  <a:pt x="47255" y="123764"/>
                </a:lnTo>
                <a:close/>
                <a:moveTo>
                  <a:pt x="426984" y="317847"/>
                </a:moveTo>
                <a:lnTo>
                  <a:pt x="202522" y="410670"/>
                </a:lnTo>
                <a:lnTo>
                  <a:pt x="45567" y="348788"/>
                </a:lnTo>
                <a:lnTo>
                  <a:pt x="45567" y="304908"/>
                </a:lnTo>
                <a:lnTo>
                  <a:pt x="185645" y="362290"/>
                </a:lnTo>
                <a:lnTo>
                  <a:pt x="427547" y="266654"/>
                </a:lnTo>
                <a:lnTo>
                  <a:pt x="426984" y="317847"/>
                </a:lnTo>
                <a:close/>
                <a:moveTo>
                  <a:pt x="411232" y="233463"/>
                </a:moveTo>
                <a:lnTo>
                  <a:pt x="186770" y="326286"/>
                </a:lnTo>
                <a:lnTo>
                  <a:pt x="30378" y="264404"/>
                </a:lnTo>
                <a:lnTo>
                  <a:pt x="30378" y="213773"/>
                </a:lnTo>
                <a:lnTo>
                  <a:pt x="191271" y="277905"/>
                </a:lnTo>
                <a:lnTo>
                  <a:pt x="411795" y="185645"/>
                </a:lnTo>
                <a:lnTo>
                  <a:pt x="411795" y="233463"/>
                </a:lnTo>
                <a:close/>
              </a:path>
            </a:pathLst>
          </a:custGeom>
          <a:solidFill>
            <a:srgbClr val="9E1B34"/>
          </a:solidFill>
          <a:ln w="5556" cap="flat">
            <a:noFill/>
            <a:prstDash val="solid"/>
            <a:miter/>
          </a:ln>
        </p:spPr>
        <p:txBody>
          <a:bodyPr rtlCol="0" anchor="ctr"/>
          <a:lstStyle/>
          <a:p>
            <a:endParaRPr lang="en-GB"/>
          </a:p>
        </p:txBody>
      </p:sp>
      <p:grpSp>
        <p:nvGrpSpPr>
          <p:cNvPr id="17" name="Graphic 15" descr="List">
            <a:extLst>
              <a:ext uri="{FF2B5EF4-FFF2-40B4-BE49-F238E27FC236}">
                <a16:creationId xmlns:a16="http://schemas.microsoft.com/office/drawing/2014/main" id="{DF27CD86-BEE4-426D-BC51-0B727CE4A1D4}"/>
              </a:ext>
            </a:extLst>
          </p:cNvPr>
          <p:cNvGrpSpPr/>
          <p:nvPr/>
        </p:nvGrpSpPr>
        <p:grpSpPr>
          <a:xfrm>
            <a:off x="351798" y="2451595"/>
            <a:ext cx="531283" cy="489407"/>
            <a:chOff x="323528" y="2614598"/>
            <a:chExt cx="601216" cy="601216"/>
          </a:xfrm>
        </p:grpSpPr>
        <p:sp>
          <p:nvSpPr>
            <p:cNvPr id="18" name="Freeform: Shape 17">
              <a:extLst>
                <a:ext uri="{FF2B5EF4-FFF2-40B4-BE49-F238E27FC236}">
                  <a16:creationId xmlns:a16="http://schemas.microsoft.com/office/drawing/2014/main" id="{2632338F-FEBB-4A2F-B33C-45528789B052}"/>
                </a:ext>
              </a:extLst>
            </p:cNvPr>
            <p:cNvSpPr/>
            <p:nvPr/>
          </p:nvSpPr>
          <p:spPr>
            <a:xfrm>
              <a:off x="429993" y="2664699"/>
              <a:ext cx="388285" cy="501013"/>
            </a:xfrm>
            <a:custGeom>
              <a:avLst/>
              <a:gdLst>
                <a:gd name="connsiteX0" fmla="*/ 37576 w 388285"/>
                <a:gd name="connsiteY0" fmla="*/ 37576 h 501013"/>
                <a:gd name="connsiteX1" fmla="*/ 350709 w 388285"/>
                <a:gd name="connsiteY1" fmla="*/ 37576 h 501013"/>
                <a:gd name="connsiteX2" fmla="*/ 350709 w 388285"/>
                <a:gd name="connsiteY2" fmla="*/ 463437 h 501013"/>
                <a:gd name="connsiteX3" fmla="*/ 37576 w 388285"/>
                <a:gd name="connsiteY3" fmla="*/ 463437 h 501013"/>
                <a:gd name="connsiteX4" fmla="*/ 37576 w 388285"/>
                <a:gd name="connsiteY4" fmla="*/ 37576 h 501013"/>
                <a:gd name="connsiteX5" fmla="*/ 0 w 388285"/>
                <a:gd name="connsiteY5" fmla="*/ 501013 h 501013"/>
                <a:gd name="connsiteX6" fmla="*/ 388285 w 388285"/>
                <a:gd name="connsiteY6" fmla="*/ 501013 h 501013"/>
                <a:gd name="connsiteX7" fmla="*/ 388285 w 388285"/>
                <a:gd name="connsiteY7" fmla="*/ 0 h 501013"/>
                <a:gd name="connsiteX8" fmla="*/ 0 w 388285"/>
                <a:gd name="connsiteY8" fmla="*/ 0 h 501013"/>
                <a:gd name="connsiteX9" fmla="*/ 0 w 388285"/>
                <a:gd name="connsiteY9" fmla="*/ 501013 h 50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285" h="501013">
                  <a:moveTo>
                    <a:pt x="37576" y="37576"/>
                  </a:moveTo>
                  <a:lnTo>
                    <a:pt x="350709" y="37576"/>
                  </a:lnTo>
                  <a:lnTo>
                    <a:pt x="350709" y="463437"/>
                  </a:lnTo>
                  <a:lnTo>
                    <a:pt x="37576" y="463437"/>
                  </a:lnTo>
                  <a:lnTo>
                    <a:pt x="37576" y="37576"/>
                  </a:lnTo>
                  <a:close/>
                  <a:moveTo>
                    <a:pt x="0" y="501013"/>
                  </a:moveTo>
                  <a:lnTo>
                    <a:pt x="388285" y="501013"/>
                  </a:lnTo>
                  <a:lnTo>
                    <a:pt x="388285" y="0"/>
                  </a:lnTo>
                  <a:lnTo>
                    <a:pt x="0" y="0"/>
                  </a:lnTo>
                  <a:lnTo>
                    <a:pt x="0" y="501013"/>
                  </a:lnTo>
                  <a:close/>
                </a:path>
              </a:pathLst>
            </a:custGeom>
            <a:solidFill>
              <a:srgbClr val="9E1B34"/>
            </a:solidFill>
            <a:ln w="6251" cap="flat">
              <a:noFill/>
              <a:prstDash val="solid"/>
              <a:miter/>
            </a:ln>
          </p:spPr>
          <p:txBody>
            <a:bodyPr rtlCol="0" anchor="ctr"/>
            <a:lstStyle/>
            <a:p>
              <a:endParaRPr lang="en-GB"/>
            </a:p>
          </p:txBody>
        </p:sp>
        <p:sp>
          <p:nvSpPr>
            <p:cNvPr id="19" name="Freeform: Shape 18">
              <a:extLst>
                <a:ext uri="{FF2B5EF4-FFF2-40B4-BE49-F238E27FC236}">
                  <a16:creationId xmlns:a16="http://schemas.microsoft.com/office/drawing/2014/main" id="{9E341AD8-21CE-478D-842F-E823B9D0F21B}"/>
                </a:ext>
              </a:extLst>
            </p:cNvPr>
            <p:cNvSpPr/>
            <p:nvPr/>
          </p:nvSpPr>
          <p:spPr>
            <a:xfrm>
              <a:off x="511408" y="2739851"/>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20" name="Freeform: Shape 19">
              <a:extLst>
                <a:ext uri="{FF2B5EF4-FFF2-40B4-BE49-F238E27FC236}">
                  <a16:creationId xmlns:a16="http://schemas.microsoft.com/office/drawing/2014/main" id="{509F0E4A-362C-4E64-8F8C-58984251195A}"/>
                </a:ext>
              </a:extLst>
            </p:cNvPr>
            <p:cNvSpPr/>
            <p:nvPr/>
          </p:nvSpPr>
          <p:spPr>
            <a:xfrm>
              <a:off x="611610" y="2752376"/>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02937B56-187F-4F9C-A9D7-52654A4B9B1D}"/>
                </a:ext>
              </a:extLst>
            </p:cNvPr>
            <p:cNvSpPr/>
            <p:nvPr/>
          </p:nvSpPr>
          <p:spPr>
            <a:xfrm>
              <a:off x="511408" y="2840054"/>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22" name="Freeform: Shape 21">
              <a:extLst>
                <a:ext uri="{FF2B5EF4-FFF2-40B4-BE49-F238E27FC236}">
                  <a16:creationId xmlns:a16="http://schemas.microsoft.com/office/drawing/2014/main" id="{CD2F78F1-46F5-4D2E-A0AD-F89CBC1B65BB}"/>
                </a:ext>
              </a:extLst>
            </p:cNvPr>
            <p:cNvSpPr/>
            <p:nvPr/>
          </p:nvSpPr>
          <p:spPr>
            <a:xfrm>
              <a:off x="611610" y="2852579"/>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23" name="Freeform: Shape 22">
              <a:extLst>
                <a:ext uri="{FF2B5EF4-FFF2-40B4-BE49-F238E27FC236}">
                  <a16:creationId xmlns:a16="http://schemas.microsoft.com/office/drawing/2014/main" id="{6C585831-8F4C-4DC0-85C0-732EF95351B6}"/>
                </a:ext>
              </a:extLst>
            </p:cNvPr>
            <p:cNvSpPr/>
            <p:nvPr/>
          </p:nvSpPr>
          <p:spPr>
            <a:xfrm>
              <a:off x="511408" y="2940256"/>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24" name="Freeform: Shape 23">
              <a:extLst>
                <a:ext uri="{FF2B5EF4-FFF2-40B4-BE49-F238E27FC236}">
                  <a16:creationId xmlns:a16="http://schemas.microsoft.com/office/drawing/2014/main" id="{4457A375-756F-4AE5-9897-17E1D3DB6129}"/>
                </a:ext>
              </a:extLst>
            </p:cNvPr>
            <p:cNvSpPr/>
            <p:nvPr/>
          </p:nvSpPr>
          <p:spPr>
            <a:xfrm>
              <a:off x="611610" y="2952782"/>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sp>
          <p:nvSpPr>
            <p:cNvPr id="25" name="Freeform: Shape 24">
              <a:extLst>
                <a:ext uri="{FF2B5EF4-FFF2-40B4-BE49-F238E27FC236}">
                  <a16:creationId xmlns:a16="http://schemas.microsoft.com/office/drawing/2014/main" id="{41E9DAB9-C5B5-4A92-9237-27943D92D76A}"/>
                </a:ext>
              </a:extLst>
            </p:cNvPr>
            <p:cNvSpPr/>
            <p:nvPr/>
          </p:nvSpPr>
          <p:spPr>
            <a:xfrm>
              <a:off x="511408" y="3040459"/>
              <a:ext cx="50101" cy="50101"/>
            </a:xfrm>
            <a:custGeom>
              <a:avLst/>
              <a:gdLst>
                <a:gd name="connsiteX0" fmla="*/ 0 w 50101"/>
                <a:gd name="connsiteY0" fmla="*/ 0 h 50101"/>
                <a:gd name="connsiteX1" fmla="*/ 50101 w 50101"/>
                <a:gd name="connsiteY1" fmla="*/ 0 h 50101"/>
                <a:gd name="connsiteX2" fmla="*/ 50101 w 50101"/>
                <a:gd name="connsiteY2" fmla="*/ 50101 h 50101"/>
                <a:gd name="connsiteX3" fmla="*/ 0 w 50101"/>
                <a:gd name="connsiteY3" fmla="*/ 50101 h 50101"/>
              </a:gdLst>
              <a:ahLst/>
              <a:cxnLst>
                <a:cxn ang="0">
                  <a:pos x="connsiteX0" y="connsiteY0"/>
                </a:cxn>
                <a:cxn ang="0">
                  <a:pos x="connsiteX1" y="connsiteY1"/>
                </a:cxn>
                <a:cxn ang="0">
                  <a:pos x="connsiteX2" y="connsiteY2"/>
                </a:cxn>
                <a:cxn ang="0">
                  <a:pos x="connsiteX3" y="connsiteY3"/>
                </a:cxn>
              </a:cxnLst>
              <a:rect l="l" t="t" r="r" b="b"/>
              <a:pathLst>
                <a:path w="50101" h="50101">
                  <a:moveTo>
                    <a:pt x="0" y="0"/>
                  </a:moveTo>
                  <a:lnTo>
                    <a:pt x="50101" y="0"/>
                  </a:lnTo>
                  <a:lnTo>
                    <a:pt x="50101" y="50101"/>
                  </a:lnTo>
                  <a:lnTo>
                    <a:pt x="0" y="50101"/>
                  </a:lnTo>
                  <a:close/>
                </a:path>
              </a:pathLst>
            </a:custGeom>
            <a:solidFill>
              <a:srgbClr val="9E1B34"/>
            </a:solidFill>
            <a:ln w="6251" cap="flat">
              <a:noFill/>
              <a:prstDash val="solid"/>
              <a:miter/>
            </a:ln>
          </p:spPr>
          <p:txBody>
            <a:bodyPr rtlCol="0" anchor="ctr"/>
            <a:lstStyle/>
            <a:p>
              <a:endParaRPr lang="en-GB"/>
            </a:p>
          </p:txBody>
        </p:sp>
        <p:sp>
          <p:nvSpPr>
            <p:cNvPr id="26" name="Freeform: Shape 25">
              <a:extLst>
                <a:ext uri="{FF2B5EF4-FFF2-40B4-BE49-F238E27FC236}">
                  <a16:creationId xmlns:a16="http://schemas.microsoft.com/office/drawing/2014/main" id="{93F6258F-6F4E-4362-ACFC-6BDF38A1171A}"/>
                </a:ext>
              </a:extLst>
            </p:cNvPr>
            <p:cNvSpPr/>
            <p:nvPr/>
          </p:nvSpPr>
          <p:spPr>
            <a:xfrm>
              <a:off x="611610" y="3052984"/>
              <a:ext cx="125253" cy="25050"/>
            </a:xfrm>
            <a:custGeom>
              <a:avLst/>
              <a:gdLst>
                <a:gd name="connsiteX0" fmla="*/ 0 w 125253"/>
                <a:gd name="connsiteY0" fmla="*/ 0 h 25050"/>
                <a:gd name="connsiteX1" fmla="*/ 125253 w 125253"/>
                <a:gd name="connsiteY1" fmla="*/ 0 h 25050"/>
                <a:gd name="connsiteX2" fmla="*/ 125253 w 125253"/>
                <a:gd name="connsiteY2" fmla="*/ 25051 h 25050"/>
                <a:gd name="connsiteX3" fmla="*/ 0 w 125253"/>
                <a:gd name="connsiteY3" fmla="*/ 25051 h 25050"/>
              </a:gdLst>
              <a:ahLst/>
              <a:cxnLst>
                <a:cxn ang="0">
                  <a:pos x="connsiteX0" y="connsiteY0"/>
                </a:cxn>
                <a:cxn ang="0">
                  <a:pos x="connsiteX1" y="connsiteY1"/>
                </a:cxn>
                <a:cxn ang="0">
                  <a:pos x="connsiteX2" y="connsiteY2"/>
                </a:cxn>
                <a:cxn ang="0">
                  <a:pos x="connsiteX3" y="connsiteY3"/>
                </a:cxn>
              </a:cxnLst>
              <a:rect l="l" t="t" r="r" b="b"/>
              <a:pathLst>
                <a:path w="125253" h="25050">
                  <a:moveTo>
                    <a:pt x="0" y="0"/>
                  </a:moveTo>
                  <a:lnTo>
                    <a:pt x="125253" y="0"/>
                  </a:lnTo>
                  <a:lnTo>
                    <a:pt x="125253" y="25051"/>
                  </a:lnTo>
                  <a:lnTo>
                    <a:pt x="0" y="25051"/>
                  </a:lnTo>
                  <a:close/>
                </a:path>
              </a:pathLst>
            </a:custGeom>
            <a:solidFill>
              <a:srgbClr val="9E1B34"/>
            </a:solidFill>
            <a:ln w="6251" cap="flat">
              <a:noFill/>
              <a:prstDash val="solid"/>
              <a:miter/>
            </a:ln>
          </p:spPr>
          <p:txBody>
            <a:bodyPr rtlCol="0" anchor="ctr"/>
            <a:lstStyle/>
            <a:p>
              <a:endParaRPr lang="en-GB"/>
            </a:p>
          </p:txBody>
        </p:sp>
      </p:grpSp>
      <p:sp>
        <p:nvSpPr>
          <p:cNvPr id="27" name="Graphic 17" descr="Warning">
            <a:extLst>
              <a:ext uri="{FF2B5EF4-FFF2-40B4-BE49-F238E27FC236}">
                <a16:creationId xmlns:a16="http://schemas.microsoft.com/office/drawing/2014/main" id="{82156BE1-4070-4715-BC6E-14B88A77EB14}"/>
              </a:ext>
            </a:extLst>
          </p:cNvPr>
          <p:cNvSpPr/>
          <p:nvPr/>
        </p:nvSpPr>
        <p:spPr>
          <a:xfrm>
            <a:off x="419620" y="1950868"/>
            <a:ext cx="462139" cy="356889"/>
          </a:xfrm>
          <a:custGeom>
            <a:avLst/>
            <a:gdLst>
              <a:gd name="connsiteX0" fmla="*/ 472555 w 475437"/>
              <a:gd name="connsiteY0" fmla="*/ 386019 h 419094"/>
              <a:gd name="connsiteX1" fmla="*/ 257013 w 475437"/>
              <a:gd name="connsiteY1" fmla="*/ 11163 h 419094"/>
              <a:gd name="connsiteX2" fmla="*/ 218976 w 475437"/>
              <a:gd name="connsiteY2" fmla="*/ 11163 h 419094"/>
              <a:gd name="connsiteX3" fmla="*/ 2883 w 475437"/>
              <a:gd name="connsiteY3" fmla="*/ 386019 h 419094"/>
              <a:gd name="connsiteX4" fmla="*/ 22177 w 475437"/>
              <a:gd name="connsiteY4" fmla="*/ 419094 h 419094"/>
              <a:gd name="connsiteX5" fmla="*/ 237719 w 475437"/>
              <a:gd name="connsiteY5" fmla="*/ 419094 h 419094"/>
              <a:gd name="connsiteX6" fmla="*/ 453261 w 475437"/>
              <a:gd name="connsiteY6" fmla="*/ 419094 h 419094"/>
              <a:gd name="connsiteX7" fmla="*/ 472555 w 475437"/>
              <a:gd name="connsiteY7" fmla="*/ 386019 h 419094"/>
              <a:gd name="connsiteX8" fmla="*/ 221181 w 475437"/>
              <a:gd name="connsiteY8" fmla="*/ 99364 h 419094"/>
              <a:gd name="connsiteX9" fmla="*/ 254256 w 475437"/>
              <a:gd name="connsiteY9" fmla="*/ 99364 h 419094"/>
              <a:gd name="connsiteX10" fmla="*/ 254256 w 475437"/>
              <a:gd name="connsiteY10" fmla="*/ 292305 h 419094"/>
              <a:gd name="connsiteX11" fmla="*/ 221181 w 475437"/>
              <a:gd name="connsiteY11" fmla="*/ 292305 h 419094"/>
              <a:gd name="connsiteX12" fmla="*/ 221181 w 475437"/>
              <a:gd name="connsiteY12" fmla="*/ 99364 h 419094"/>
              <a:gd name="connsiteX13" fmla="*/ 237719 w 475437"/>
              <a:gd name="connsiteY13" fmla="*/ 369481 h 419094"/>
              <a:gd name="connsiteX14" fmla="*/ 210156 w 475437"/>
              <a:gd name="connsiteY14" fmla="*/ 341918 h 419094"/>
              <a:gd name="connsiteX15" fmla="*/ 237719 w 475437"/>
              <a:gd name="connsiteY15" fmla="*/ 314355 h 419094"/>
              <a:gd name="connsiteX16" fmla="*/ 265282 w 475437"/>
              <a:gd name="connsiteY16" fmla="*/ 341918 h 419094"/>
              <a:gd name="connsiteX17" fmla="*/ 237719 w 475437"/>
              <a:gd name="connsiteY17" fmla="*/ 369481 h 419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5437" h="419094">
                <a:moveTo>
                  <a:pt x="472555" y="386019"/>
                </a:moveTo>
                <a:lnTo>
                  <a:pt x="257013" y="11163"/>
                </a:lnTo>
                <a:cubicBezTo>
                  <a:pt x="248744" y="-3721"/>
                  <a:pt x="227245" y="-3721"/>
                  <a:pt x="218976" y="11163"/>
                </a:cubicBezTo>
                <a:lnTo>
                  <a:pt x="2883" y="386019"/>
                </a:lnTo>
                <a:cubicBezTo>
                  <a:pt x="-5386" y="400903"/>
                  <a:pt x="5088" y="419094"/>
                  <a:pt x="22177" y="419094"/>
                </a:cubicBezTo>
                <a:lnTo>
                  <a:pt x="237719" y="419094"/>
                </a:lnTo>
                <a:lnTo>
                  <a:pt x="453261" y="419094"/>
                </a:lnTo>
                <a:cubicBezTo>
                  <a:pt x="470350" y="419094"/>
                  <a:pt x="480824" y="400903"/>
                  <a:pt x="472555" y="386019"/>
                </a:cubicBezTo>
                <a:close/>
                <a:moveTo>
                  <a:pt x="221181" y="99364"/>
                </a:moveTo>
                <a:lnTo>
                  <a:pt x="254256" y="99364"/>
                </a:lnTo>
                <a:lnTo>
                  <a:pt x="254256" y="292305"/>
                </a:lnTo>
                <a:lnTo>
                  <a:pt x="221181" y="292305"/>
                </a:lnTo>
                <a:lnTo>
                  <a:pt x="221181" y="99364"/>
                </a:lnTo>
                <a:close/>
                <a:moveTo>
                  <a:pt x="237719" y="369481"/>
                </a:moveTo>
                <a:cubicBezTo>
                  <a:pt x="222283" y="369481"/>
                  <a:pt x="210156" y="357353"/>
                  <a:pt x="210156" y="341918"/>
                </a:cubicBezTo>
                <a:cubicBezTo>
                  <a:pt x="210156" y="326483"/>
                  <a:pt x="222283" y="314355"/>
                  <a:pt x="237719" y="314355"/>
                </a:cubicBezTo>
                <a:cubicBezTo>
                  <a:pt x="253154" y="314355"/>
                  <a:pt x="265282" y="326483"/>
                  <a:pt x="265282" y="341918"/>
                </a:cubicBezTo>
                <a:cubicBezTo>
                  <a:pt x="265282" y="357353"/>
                  <a:pt x="253154" y="369481"/>
                  <a:pt x="237719" y="369481"/>
                </a:cubicBezTo>
                <a:close/>
              </a:path>
            </a:pathLst>
          </a:custGeom>
          <a:solidFill>
            <a:srgbClr val="9E1B34"/>
          </a:solidFill>
          <a:ln w="5457" cap="flat">
            <a:noFill/>
            <a:prstDash val="solid"/>
            <a:miter/>
          </a:ln>
        </p:spPr>
        <p:txBody>
          <a:bodyPr rtlCol="0" anchor="ctr"/>
          <a:lstStyle/>
          <a:p>
            <a:endParaRPr lang="en-GB"/>
          </a:p>
        </p:txBody>
      </p:sp>
      <p:sp>
        <p:nvSpPr>
          <p:cNvPr id="28" name="Graphic 19" descr="Monitor">
            <a:extLst>
              <a:ext uri="{FF2B5EF4-FFF2-40B4-BE49-F238E27FC236}">
                <a16:creationId xmlns:a16="http://schemas.microsoft.com/office/drawing/2014/main" id="{143DC90D-3454-41A8-B2D0-C91C80BE0119}"/>
              </a:ext>
            </a:extLst>
          </p:cNvPr>
          <p:cNvSpPr/>
          <p:nvPr/>
        </p:nvSpPr>
        <p:spPr>
          <a:xfrm>
            <a:off x="419620" y="1463342"/>
            <a:ext cx="462139" cy="356890"/>
          </a:xfrm>
          <a:custGeom>
            <a:avLst/>
            <a:gdLst>
              <a:gd name="connsiteX0" fmla="*/ 473841 w 512260"/>
              <a:gd name="connsiteY0" fmla="*/ 320163 h 435421"/>
              <a:gd name="connsiteX1" fmla="*/ 38420 w 512260"/>
              <a:gd name="connsiteY1" fmla="*/ 320163 h 435421"/>
              <a:gd name="connsiteX2" fmla="*/ 38420 w 512260"/>
              <a:gd name="connsiteY2" fmla="*/ 38420 h 435421"/>
              <a:gd name="connsiteX3" fmla="*/ 473841 w 512260"/>
              <a:gd name="connsiteY3" fmla="*/ 38420 h 435421"/>
              <a:gd name="connsiteX4" fmla="*/ 473841 w 512260"/>
              <a:gd name="connsiteY4" fmla="*/ 320163 h 435421"/>
              <a:gd name="connsiteX5" fmla="*/ 486648 w 512260"/>
              <a:gd name="connsiteY5" fmla="*/ 0 h 435421"/>
              <a:gd name="connsiteX6" fmla="*/ 25613 w 512260"/>
              <a:gd name="connsiteY6" fmla="*/ 0 h 435421"/>
              <a:gd name="connsiteX7" fmla="*/ 0 w 512260"/>
              <a:gd name="connsiteY7" fmla="*/ 25613 h 435421"/>
              <a:gd name="connsiteX8" fmla="*/ 0 w 512260"/>
              <a:gd name="connsiteY8" fmla="*/ 332970 h 435421"/>
              <a:gd name="connsiteX9" fmla="*/ 25613 w 512260"/>
              <a:gd name="connsiteY9" fmla="*/ 358583 h 435421"/>
              <a:gd name="connsiteX10" fmla="*/ 204904 w 512260"/>
              <a:gd name="connsiteY10" fmla="*/ 358583 h 435421"/>
              <a:gd name="connsiteX11" fmla="*/ 204904 w 512260"/>
              <a:gd name="connsiteY11" fmla="*/ 397002 h 435421"/>
              <a:gd name="connsiteX12" fmla="*/ 140872 w 512260"/>
              <a:gd name="connsiteY12" fmla="*/ 397002 h 435421"/>
              <a:gd name="connsiteX13" fmla="*/ 140872 w 512260"/>
              <a:gd name="connsiteY13" fmla="*/ 435422 h 435421"/>
              <a:gd name="connsiteX14" fmla="*/ 371389 w 512260"/>
              <a:gd name="connsiteY14" fmla="*/ 435422 h 435421"/>
              <a:gd name="connsiteX15" fmla="*/ 371389 w 512260"/>
              <a:gd name="connsiteY15" fmla="*/ 397002 h 435421"/>
              <a:gd name="connsiteX16" fmla="*/ 307357 w 512260"/>
              <a:gd name="connsiteY16" fmla="*/ 397002 h 435421"/>
              <a:gd name="connsiteX17" fmla="*/ 307357 w 512260"/>
              <a:gd name="connsiteY17" fmla="*/ 358583 h 435421"/>
              <a:gd name="connsiteX18" fmla="*/ 486648 w 512260"/>
              <a:gd name="connsiteY18" fmla="*/ 358583 h 435421"/>
              <a:gd name="connsiteX19" fmla="*/ 512261 w 512260"/>
              <a:gd name="connsiteY19" fmla="*/ 332970 h 435421"/>
              <a:gd name="connsiteX20" fmla="*/ 512261 w 512260"/>
              <a:gd name="connsiteY20" fmla="*/ 25613 h 435421"/>
              <a:gd name="connsiteX21" fmla="*/ 486648 w 512260"/>
              <a:gd name="connsiteY21" fmla="*/ 0 h 435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12260" h="435421">
                <a:moveTo>
                  <a:pt x="473841" y="320163"/>
                </a:moveTo>
                <a:lnTo>
                  <a:pt x="38420" y="320163"/>
                </a:lnTo>
                <a:lnTo>
                  <a:pt x="38420" y="38420"/>
                </a:lnTo>
                <a:lnTo>
                  <a:pt x="473841" y="38420"/>
                </a:lnTo>
                <a:lnTo>
                  <a:pt x="473841" y="320163"/>
                </a:lnTo>
                <a:close/>
                <a:moveTo>
                  <a:pt x="486648" y="0"/>
                </a:moveTo>
                <a:lnTo>
                  <a:pt x="25613" y="0"/>
                </a:lnTo>
                <a:cubicBezTo>
                  <a:pt x="11526" y="0"/>
                  <a:pt x="0" y="11526"/>
                  <a:pt x="0" y="25613"/>
                </a:cubicBezTo>
                <a:lnTo>
                  <a:pt x="0" y="332970"/>
                </a:lnTo>
                <a:cubicBezTo>
                  <a:pt x="0" y="347057"/>
                  <a:pt x="11526" y="358583"/>
                  <a:pt x="25613" y="358583"/>
                </a:cubicBezTo>
                <a:lnTo>
                  <a:pt x="204904" y="358583"/>
                </a:lnTo>
                <a:lnTo>
                  <a:pt x="204904" y="397002"/>
                </a:lnTo>
                <a:lnTo>
                  <a:pt x="140872" y="397002"/>
                </a:lnTo>
                <a:lnTo>
                  <a:pt x="140872" y="435422"/>
                </a:lnTo>
                <a:lnTo>
                  <a:pt x="371389" y="435422"/>
                </a:lnTo>
                <a:lnTo>
                  <a:pt x="371389" y="397002"/>
                </a:lnTo>
                <a:lnTo>
                  <a:pt x="307357" y="397002"/>
                </a:lnTo>
                <a:lnTo>
                  <a:pt x="307357" y="358583"/>
                </a:lnTo>
                <a:lnTo>
                  <a:pt x="486648" y="358583"/>
                </a:lnTo>
                <a:cubicBezTo>
                  <a:pt x="500735" y="358583"/>
                  <a:pt x="512261" y="347057"/>
                  <a:pt x="512261" y="332970"/>
                </a:cubicBezTo>
                <a:lnTo>
                  <a:pt x="512261" y="25613"/>
                </a:lnTo>
                <a:cubicBezTo>
                  <a:pt x="512261" y="11526"/>
                  <a:pt x="500735" y="0"/>
                  <a:pt x="486648" y="0"/>
                </a:cubicBezTo>
                <a:close/>
              </a:path>
            </a:pathLst>
          </a:custGeom>
          <a:solidFill>
            <a:srgbClr val="9E1B34"/>
          </a:solidFill>
          <a:ln w="6350" cap="flat">
            <a:noFill/>
            <a:prstDash val="solid"/>
            <a:miter/>
          </a:ln>
        </p:spPr>
        <p:txBody>
          <a:bodyPr rtlCol="0" anchor="ctr"/>
          <a:lstStyle/>
          <a:p>
            <a:endParaRPr lang="en-GB"/>
          </a:p>
        </p:txBody>
      </p:sp>
      <p:sp>
        <p:nvSpPr>
          <p:cNvPr id="29" name="Content Placeholder 2">
            <a:extLst>
              <a:ext uri="{FF2B5EF4-FFF2-40B4-BE49-F238E27FC236}">
                <a16:creationId xmlns:a16="http://schemas.microsoft.com/office/drawing/2014/main" id="{6F4E2E0B-9681-40B1-90D7-5D9266B5908A}"/>
              </a:ext>
            </a:extLst>
          </p:cNvPr>
          <p:cNvSpPr txBox="1">
            <a:spLocks/>
          </p:cNvSpPr>
          <p:nvPr/>
        </p:nvSpPr>
        <p:spPr bwMode="auto">
          <a:xfrm>
            <a:off x="1043607" y="1337426"/>
            <a:ext cx="7488977" cy="380607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E1B34"/>
              </a:buClr>
              <a:buChar char="•"/>
              <a:defRPr sz="24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2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a:lstStyle>
          <a:p>
            <a:pPr marL="0" indent="0">
              <a:buFontTx/>
              <a:buNone/>
            </a:pPr>
            <a:r>
              <a:rPr lang="en-GB" sz="2200" kern="0" dirty="0"/>
              <a:t>Risk Outlook, national and sectoral risk assessments</a:t>
            </a:r>
          </a:p>
          <a:p>
            <a:pPr marL="0" indent="0">
              <a:lnSpc>
                <a:spcPct val="150000"/>
              </a:lnSpc>
              <a:buFontTx/>
              <a:buNone/>
            </a:pPr>
            <a:r>
              <a:rPr lang="en-GB" sz="2200" kern="0" dirty="0"/>
              <a:t>Warning notices</a:t>
            </a:r>
          </a:p>
          <a:p>
            <a:pPr marL="0" indent="0">
              <a:lnSpc>
                <a:spcPct val="150000"/>
              </a:lnSpc>
              <a:buFontTx/>
              <a:buNone/>
            </a:pPr>
            <a:r>
              <a:rPr lang="en-GB" sz="2200" kern="0" dirty="0"/>
              <a:t>Risk assessment guidance and thematic review findings</a:t>
            </a:r>
          </a:p>
          <a:p>
            <a:pPr marL="0" indent="0">
              <a:lnSpc>
                <a:spcPct val="150000"/>
              </a:lnSpc>
              <a:buFontTx/>
              <a:buNone/>
            </a:pPr>
            <a:r>
              <a:rPr lang="en-GB" sz="2200" kern="0" dirty="0"/>
              <a:t>Legal Sector Affinity Group guidance</a:t>
            </a:r>
          </a:p>
          <a:p>
            <a:pPr marL="0" indent="0">
              <a:lnSpc>
                <a:spcPct val="150000"/>
              </a:lnSpc>
              <a:buFontTx/>
              <a:buNone/>
            </a:pPr>
            <a:r>
              <a:rPr lang="en-GB" sz="2200" kern="0" dirty="0"/>
              <a:t>Professional Ethics helpline and webchat</a:t>
            </a:r>
          </a:p>
          <a:p>
            <a:pPr marL="0" indent="0">
              <a:lnSpc>
                <a:spcPct val="150000"/>
              </a:lnSpc>
              <a:buNone/>
            </a:pPr>
            <a:r>
              <a:rPr lang="en-GB" dirty="0">
                <a:solidFill>
                  <a:schemeClr val="accent6">
                    <a:lumMod val="60000"/>
                    <a:lumOff val="40000"/>
                  </a:schemeClr>
                </a:solidFill>
                <a:hlinkClick r:id="rId2">
                  <a:extLst>
                    <a:ext uri="{A12FA001-AC4F-418D-AE19-62706E023703}">
                      <ahyp:hlinkClr xmlns:ahyp="http://schemas.microsoft.com/office/drawing/2018/hyperlinkcolor" val="tx"/>
                    </a:ext>
                  </a:extLst>
                </a:hlinkClick>
              </a:rPr>
              <a:t>sra.org.uk/staysharp</a:t>
            </a:r>
            <a:r>
              <a:rPr lang="en-GB" dirty="0">
                <a:solidFill>
                  <a:schemeClr val="accent6">
                    <a:lumMod val="60000"/>
                    <a:lumOff val="40000"/>
                  </a:schemeClr>
                </a:solidFill>
              </a:rPr>
              <a:t> </a:t>
            </a:r>
          </a:p>
          <a:p>
            <a:pPr marL="0" indent="0">
              <a:lnSpc>
                <a:spcPct val="150000"/>
              </a:lnSpc>
              <a:buFontTx/>
              <a:buNone/>
            </a:pPr>
            <a:endParaRPr lang="en-GB" kern="0" dirty="0"/>
          </a:p>
          <a:p>
            <a:endParaRPr lang="en-GB" kern="0" dirty="0"/>
          </a:p>
        </p:txBody>
      </p:sp>
    </p:spTree>
    <p:extLst>
      <p:ext uri="{BB962C8B-B14F-4D97-AF65-F5344CB8AC3E}">
        <p14:creationId xmlns:p14="http://schemas.microsoft.com/office/powerpoint/2010/main" val="317982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50824" y="195263"/>
            <a:ext cx="6985471" cy="857250"/>
          </a:xfrm>
        </p:spPr>
        <p:txBody>
          <a:bodyPr/>
          <a:lstStyle/>
          <a:p>
            <a:r>
              <a:rPr lang="en-US" dirty="0">
                <a:ea typeface="ＭＳ Ｐゴシック" pitchFamily="34" charset="-128"/>
              </a:rPr>
              <a:t>Money laundering: Why do we care? </a:t>
            </a:r>
          </a:p>
        </p:txBody>
      </p:sp>
      <p:pic>
        <p:nvPicPr>
          <p:cNvPr id="3078" name="Picture 6" descr="Image result for drug traffick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68702" y="1203598"/>
            <a:ext cx="262890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4"/>
          <a:stretch>
            <a:fillRect/>
          </a:stretch>
        </p:blipFill>
        <p:spPr>
          <a:xfrm>
            <a:off x="529160" y="1180935"/>
            <a:ext cx="1845046" cy="1788400"/>
          </a:xfrm>
          <a:prstGeom prst="rect">
            <a:avLst/>
          </a:prstGeom>
        </p:spPr>
      </p:pic>
      <p:pic>
        <p:nvPicPr>
          <p:cNvPr id="8" name="Picture 7"/>
          <p:cNvPicPr>
            <a:picLocks noChangeAspect="1"/>
          </p:cNvPicPr>
          <p:nvPr/>
        </p:nvPicPr>
        <p:blipFill>
          <a:blip r:embed="rId5"/>
          <a:stretch>
            <a:fillRect/>
          </a:stretch>
        </p:blipFill>
        <p:spPr>
          <a:xfrm>
            <a:off x="2483768" y="3291830"/>
            <a:ext cx="3028950" cy="15144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6193384" cy="857250"/>
          </a:xfrm>
        </p:spPr>
        <p:txBody>
          <a:bodyPr/>
          <a:lstStyle/>
          <a:p>
            <a:r>
              <a:rPr lang="en-GB" dirty="0"/>
              <a:t>What legislation applies to you?</a:t>
            </a:r>
          </a:p>
        </p:txBody>
      </p:sp>
      <p:sp>
        <p:nvSpPr>
          <p:cNvPr id="3" name="Content Placeholder 2"/>
          <p:cNvSpPr>
            <a:spLocks noGrp="1"/>
          </p:cNvSpPr>
          <p:nvPr>
            <p:ph idx="1"/>
          </p:nvPr>
        </p:nvSpPr>
        <p:spPr/>
        <p:txBody>
          <a:bodyPr/>
          <a:lstStyle/>
          <a:p>
            <a:r>
              <a:rPr lang="en-GB" dirty="0"/>
              <a:t>ss.327, 328 &amp; 329 Proceeds of Crime Act 2002</a:t>
            </a:r>
          </a:p>
          <a:p>
            <a:pPr lvl="1"/>
            <a:r>
              <a:rPr lang="en-US" dirty="0"/>
              <a:t>conceals, disguises, converts, transfers, removes from the UK</a:t>
            </a:r>
          </a:p>
          <a:p>
            <a:pPr lvl="1"/>
            <a:r>
              <a:rPr lang="en-US" b="1" dirty="0"/>
              <a:t>arranges the acquisition, retention, use or control of criminal property</a:t>
            </a:r>
          </a:p>
          <a:p>
            <a:pPr lvl="1"/>
            <a:r>
              <a:rPr lang="en-US" dirty="0"/>
              <a:t>uses or possesses criminal property</a:t>
            </a:r>
          </a:p>
          <a:p>
            <a:r>
              <a:rPr lang="en-GB" dirty="0"/>
              <a:t>Placement/layering/integration: useful working definition of the process, but no legal basis  </a:t>
            </a:r>
          </a:p>
          <a:p>
            <a:endParaRPr lang="en-GB" dirty="0"/>
          </a:p>
        </p:txBody>
      </p:sp>
    </p:spTree>
    <p:extLst>
      <p:ext uri="{BB962C8B-B14F-4D97-AF65-F5344CB8AC3E}">
        <p14:creationId xmlns:p14="http://schemas.microsoft.com/office/powerpoint/2010/main" val="4010919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5977359" cy="857250"/>
          </a:xfrm>
        </p:spPr>
        <p:txBody>
          <a:bodyPr/>
          <a:lstStyle/>
          <a:p>
            <a:r>
              <a:rPr lang="en-GB" dirty="0"/>
              <a:t>Reporting suspicion </a:t>
            </a:r>
          </a:p>
        </p:txBody>
      </p:sp>
      <p:sp>
        <p:nvSpPr>
          <p:cNvPr id="3" name="Content Placeholder 2"/>
          <p:cNvSpPr>
            <a:spLocks noGrp="1"/>
          </p:cNvSpPr>
          <p:nvPr>
            <p:ph idx="1"/>
          </p:nvPr>
        </p:nvSpPr>
        <p:spPr/>
        <p:txBody>
          <a:bodyPr/>
          <a:lstStyle/>
          <a:p>
            <a:r>
              <a:rPr lang="en-US" sz="2200" dirty="0">
                <a:ea typeface="ＭＳ Ｐゴシック" pitchFamily="34" charset="-128"/>
              </a:rPr>
              <a:t>Suspicious Activity Reports (SARs) by legal professionals up 4.29% last year </a:t>
            </a:r>
          </a:p>
          <a:p>
            <a:r>
              <a:rPr lang="en-US" sz="2200" dirty="0">
                <a:ea typeface="ＭＳ Ｐゴシック" pitchFamily="34" charset="-128"/>
              </a:rPr>
              <a:t>Know the warning signs of money laundering – criminals are using solicitors to add a veneer of trust</a:t>
            </a:r>
          </a:p>
          <a:p>
            <a:r>
              <a:rPr lang="en-US" sz="2200" dirty="0">
                <a:ea typeface="ＭＳ Ｐゴシック" pitchFamily="34" charset="-128"/>
              </a:rPr>
              <a:t>Appoint and train an MLRO</a:t>
            </a:r>
          </a:p>
          <a:p>
            <a:r>
              <a:rPr lang="en-US" sz="2200" dirty="0">
                <a:ea typeface="ＭＳ Ｐゴシック" pitchFamily="34" charset="-128"/>
              </a:rPr>
              <a:t>Make sure staff know who to tell – make sure you have an internal suspicious activity report process</a:t>
            </a:r>
          </a:p>
          <a:p>
            <a:endParaRPr lang="en-GB" dirty="0"/>
          </a:p>
        </p:txBody>
      </p:sp>
    </p:spTree>
    <p:extLst>
      <p:ext uri="{BB962C8B-B14F-4D97-AF65-F5344CB8AC3E}">
        <p14:creationId xmlns:p14="http://schemas.microsoft.com/office/powerpoint/2010/main" val="183407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5977359" cy="857250"/>
          </a:xfrm>
        </p:spPr>
        <p:txBody>
          <a:bodyPr/>
          <a:lstStyle/>
          <a:p>
            <a:r>
              <a:rPr lang="en-GB" dirty="0"/>
              <a:t>How and when to submit a SAR </a:t>
            </a:r>
          </a:p>
        </p:txBody>
      </p:sp>
      <p:sp>
        <p:nvSpPr>
          <p:cNvPr id="3" name="Content Placeholder 2"/>
          <p:cNvSpPr>
            <a:spLocks noGrp="1"/>
          </p:cNvSpPr>
          <p:nvPr>
            <p:ph idx="1"/>
          </p:nvPr>
        </p:nvSpPr>
        <p:spPr/>
        <p:txBody>
          <a:bodyPr/>
          <a:lstStyle/>
          <a:p>
            <a:r>
              <a:rPr lang="en-US" dirty="0">
                <a:ea typeface="ＭＳ Ｐゴシック" pitchFamily="34" charset="-128"/>
              </a:rPr>
              <a:t>If you are in the regulated sector, you must report suspicion of money laundering</a:t>
            </a:r>
          </a:p>
          <a:p>
            <a:r>
              <a:rPr lang="en-US" dirty="0">
                <a:ea typeface="ＭＳ Ｐゴシック" pitchFamily="34" charset="-128"/>
              </a:rPr>
              <a:t>Submit a SAR as soon as practical</a:t>
            </a:r>
          </a:p>
          <a:p>
            <a:r>
              <a:rPr lang="en-US" dirty="0">
                <a:ea typeface="ＭＳ Ｐゴシック" pitchFamily="34" charset="-128"/>
              </a:rPr>
              <a:t>Use the glossary codes </a:t>
            </a:r>
          </a:p>
          <a:p>
            <a:r>
              <a:rPr lang="en-US" dirty="0">
                <a:ea typeface="ＭＳ Ｐゴシック" pitchFamily="34" charset="-128"/>
              </a:rPr>
              <a:t>Include: why you are suspicious, what the criminal property is, and the criminal act you want consent for (if applicable) </a:t>
            </a:r>
          </a:p>
          <a:p>
            <a:endParaRPr lang="en-GB" dirty="0"/>
          </a:p>
        </p:txBody>
      </p:sp>
    </p:spTree>
    <p:extLst>
      <p:ext uri="{BB962C8B-B14F-4D97-AF65-F5344CB8AC3E}">
        <p14:creationId xmlns:p14="http://schemas.microsoft.com/office/powerpoint/2010/main" val="2745778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6913464" cy="857250"/>
          </a:xfrm>
        </p:spPr>
        <p:txBody>
          <a:bodyPr/>
          <a:lstStyle/>
          <a:p>
            <a:r>
              <a:rPr lang="en-GB" dirty="0"/>
              <a:t>Money laundering regulations</a:t>
            </a:r>
          </a:p>
        </p:txBody>
      </p:sp>
      <p:sp>
        <p:nvSpPr>
          <p:cNvPr id="3" name="Content Placeholder 2"/>
          <p:cNvSpPr>
            <a:spLocks noGrp="1"/>
          </p:cNvSpPr>
          <p:nvPr>
            <p:ph idx="1"/>
          </p:nvPr>
        </p:nvSpPr>
        <p:spPr/>
        <p:txBody>
          <a:bodyPr/>
          <a:lstStyle/>
          <a:p>
            <a:r>
              <a:rPr lang="en-US" dirty="0">
                <a:ea typeface="ＭＳ Ｐゴシック" pitchFamily="34" charset="-128"/>
              </a:rPr>
              <a:t>Scope of the regulations:</a:t>
            </a:r>
          </a:p>
          <a:p>
            <a:pPr lvl="1"/>
            <a:r>
              <a:rPr lang="en-US" dirty="0">
                <a:ea typeface="ＭＳ Ｐゴシック" pitchFamily="34" charset="-128"/>
              </a:rPr>
              <a:t>Not all lawyers covered by the regulations</a:t>
            </a:r>
          </a:p>
          <a:p>
            <a:pPr lvl="1"/>
            <a:r>
              <a:rPr lang="en-US" dirty="0">
                <a:ea typeface="ＭＳ Ｐゴシック" pitchFamily="34" charset="-128"/>
              </a:rPr>
              <a:t>Focus is on activities that provide access to assets or markets</a:t>
            </a:r>
          </a:p>
          <a:p>
            <a:pPr lvl="1"/>
            <a:r>
              <a:rPr lang="en-US" dirty="0">
                <a:ea typeface="ＭＳ Ｐゴシック" pitchFamily="34" charset="-128"/>
              </a:rPr>
              <a:t>Three main categories: </a:t>
            </a:r>
          </a:p>
          <a:p>
            <a:pPr lvl="2"/>
            <a:r>
              <a:rPr lang="en-US" dirty="0">
                <a:ea typeface="ＭＳ Ｐゴシック" pitchFamily="34" charset="-128"/>
              </a:rPr>
              <a:t>trust or company services provider</a:t>
            </a:r>
          </a:p>
          <a:p>
            <a:pPr lvl="2"/>
            <a:r>
              <a:rPr lang="en-US" dirty="0">
                <a:ea typeface="ＭＳ Ｐゴシック" pitchFamily="34" charset="-128"/>
              </a:rPr>
              <a:t>independent legal professional</a:t>
            </a:r>
          </a:p>
          <a:p>
            <a:pPr lvl="2"/>
            <a:r>
              <a:rPr lang="en-US" dirty="0">
                <a:ea typeface="ＭＳ Ｐゴシック" pitchFamily="34" charset="-128"/>
              </a:rPr>
              <a:t>tax adviser</a:t>
            </a:r>
          </a:p>
          <a:p>
            <a:endParaRPr lang="en-GB" dirty="0"/>
          </a:p>
        </p:txBody>
      </p:sp>
    </p:spTree>
    <p:extLst>
      <p:ext uri="{BB962C8B-B14F-4D97-AF65-F5344CB8AC3E}">
        <p14:creationId xmlns:p14="http://schemas.microsoft.com/office/powerpoint/2010/main" val="2953017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5977359" cy="857250"/>
          </a:xfrm>
        </p:spPr>
        <p:txBody>
          <a:bodyPr/>
          <a:lstStyle/>
          <a:p>
            <a:r>
              <a:rPr lang="en-GB" dirty="0"/>
              <a:t>New regulations  </a:t>
            </a:r>
          </a:p>
        </p:txBody>
      </p:sp>
      <p:sp>
        <p:nvSpPr>
          <p:cNvPr id="3" name="Content Placeholder 2"/>
          <p:cNvSpPr>
            <a:spLocks noGrp="1"/>
          </p:cNvSpPr>
          <p:nvPr>
            <p:ph idx="1"/>
          </p:nvPr>
        </p:nvSpPr>
        <p:spPr/>
        <p:txBody>
          <a:bodyPr/>
          <a:lstStyle/>
          <a:p>
            <a:r>
              <a:rPr lang="en-US" dirty="0">
                <a:ea typeface="ＭＳ Ｐゴシック" pitchFamily="34" charset="-128"/>
              </a:rPr>
              <a:t>Came into force 10 January 2020 </a:t>
            </a:r>
            <a:br>
              <a:rPr lang="en-US" dirty="0">
                <a:ea typeface="ＭＳ Ｐゴシック" pitchFamily="34" charset="-128"/>
              </a:rPr>
            </a:br>
            <a:endParaRPr lang="en-US" dirty="0">
              <a:ea typeface="ＭＳ Ｐゴシック" pitchFamily="34" charset="-128"/>
            </a:endParaRPr>
          </a:p>
          <a:p>
            <a:r>
              <a:rPr lang="en-US" dirty="0">
                <a:ea typeface="ＭＳ Ｐゴシック" pitchFamily="34" charset="-128"/>
              </a:rPr>
              <a:t>Definitions:</a:t>
            </a:r>
          </a:p>
          <a:p>
            <a:pPr lvl="1"/>
            <a:r>
              <a:rPr lang="en-US" dirty="0">
                <a:ea typeface="ＭＳ Ｐゴシック" pitchFamily="34" charset="-128"/>
              </a:rPr>
              <a:t>Tax adviser definition expanded</a:t>
            </a:r>
          </a:p>
          <a:p>
            <a:r>
              <a:rPr lang="en-US" dirty="0">
                <a:ea typeface="ＭＳ Ｐゴシック" pitchFamily="34" charset="-128"/>
              </a:rPr>
              <a:t>Policies Controls and Procedures:</a:t>
            </a:r>
          </a:p>
          <a:p>
            <a:pPr lvl="1"/>
            <a:r>
              <a:rPr lang="en-US" dirty="0">
                <a:ea typeface="ＭＳ Ｐゴシック" pitchFamily="34" charset="-128"/>
              </a:rPr>
              <a:t>complex or unusually large transactions</a:t>
            </a:r>
          </a:p>
          <a:p>
            <a:pPr lvl="1"/>
            <a:r>
              <a:rPr lang="en-US" dirty="0">
                <a:ea typeface="ＭＳ Ｐゴシック" pitchFamily="34" charset="-128"/>
              </a:rPr>
              <a:t>assessment of new products practices </a:t>
            </a:r>
          </a:p>
          <a:p>
            <a:pPr lvl="1"/>
            <a:r>
              <a:rPr lang="en-US" dirty="0">
                <a:ea typeface="ＭＳ Ｐゴシック" pitchFamily="34" charset="-128"/>
              </a:rPr>
              <a:t>information sharing within a group</a:t>
            </a:r>
          </a:p>
          <a:p>
            <a:pPr lvl="1"/>
            <a:endParaRPr lang="en-GB" dirty="0">
              <a:ea typeface="ＭＳ Ｐゴシック" pitchFamily="34" charset="-128"/>
            </a:endParaRPr>
          </a:p>
          <a:p>
            <a:endParaRPr lang="en-GB" dirty="0"/>
          </a:p>
        </p:txBody>
      </p:sp>
    </p:spTree>
    <p:extLst>
      <p:ext uri="{BB962C8B-B14F-4D97-AF65-F5344CB8AC3E}">
        <p14:creationId xmlns:p14="http://schemas.microsoft.com/office/powerpoint/2010/main" val="3337879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5977359" cy="857250"/>
          </a:xfrm>
        </p:spPr>
        <p:txBody>
          <a:bodyPr/>
          <a:lstStyle/>
          <a:p>
            <a:r>
              <a:rPr lang="en-GB" dirty="0"/>
              <a:t>What are your obligations? </a:t>
            </a:r>
          </a:p>
        </p:txBody>
      </p:sp>
      <p:sp>
        <p:nvSpPr>
          <p:cNvPr id="3" name="Content Placeholder 2"/>
          <p:cNvSpPr>
            <a:spLocks noGrp="1"/>
          </p:cNvSpPr>
          <p:nvPr>
            <p:ph idx="1"/>
          </p:nvPr>
        </p:nvSpPr>
        <p:spPr/>
        <p:txBody>
          <a:bodyPr/>
          <a:lstStyle/>
          <a:p>
            <a:r>
              <a:rPr lang="en-US" sz="2200" dirty="0">
                <a:ea typeface="ＭＳ Ｐゴシック" pitchFamily="34" charset="-128"/>
              </a:rPr>
              <a:t>Know your risk – firm wide and individual client and matters</a:t>
            </a:r>
          </a:p>
          <a:p>
            <a:r>
              <a:rPr lang="en-US" sz="2200" dirty="0">
                <a:ea typeface="ＭＳ Ｐゴシック" pitchFamily="34" charset="-128"/>
              </a:rPr>
              <a:t>Have robust policies controls and procedures</a:t>
            </a:r>
          </a:p>
          <a:p>
            <a:r>
              <a:rPr lang="en-US" sz="2200" dirty="0">
                <a:ea typeface="ＭＳ Ｐゴシック" pitchFamily="34" charset="-128"/>
              </a:rPr>
              <a:t>Train your staff</a:t>
            </a:r>
          </a:p>
          <a:p>
            <a:r>
              <a:rPr lang="en-US" sz="2200" dirty="0">
                <a:ea typeface="ＭＳ Ｐゴシック" pitchFamily="34" charset="-128"/>
              </a:rPr>
              <a:t>Identify and verify customers, their source of funds and wealth</a:t>
            </a:r>
          </a:p>
          <a:p>
            <a:r>
              <a:rPr lang="en-US" sz="2200" dirty="0">
                <a:ea typeface="ＭＳ Ｐゴシック" pitchFamily="34" charset="-128"/>
              </a:rPr>
              <a:t>Monitor business relationships</a:t>
            </a:r>
          </a:p>
          <a:p>
            <a:r>
              <a:rPr lang="en-US" sz="2200" dirty="0">
                <a:ea typeface="ＭＳ Ｐゴシック" pitchFamily="34" charset="-128"/>
              </a:rPr>
              <a:t>Report suspicious activity</a:t>
            </a:r>
          </a:p>
          <a:p>
            <a:r>
              <a:rPr lang="en-US" sz="2200" dirty="0">
                <a:ea typeface="ＭＳ Ｐゴシック" pitchFamily="34" charset="-128"/>
              </a:rPr>
              <a:t>Screen staff </a:t>
            </a:r>
          </a:p>
          <a:p>
            <a:r>
              <a:rPr lang="en-US" sz="2200" dirty="0">
                <a:ea typeface="ＭＳ Ｐゴシック" pitchFamily="34" charset="-128"/>
              </a:rPr>
              <a:t>Keep records </a:t>
            </a:r>
          </a:p>
          <a:p>
            <a:endParaRPr lang="en-GB" dirty="0"/>
          </a:p>
        </p:txBody>
      </p:sp>
    </p:spTree>
    <p:extLst>
      <p:ext uri="{BB962C8B-B14F-4D97-AF65-F5344CB8AC3E}">
        <p14:creationId xmlns:p14="http://schemas.microsoft.com/office/powerpoint/2010/main" val="4021931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95263"/>
            <a:ext cx="5977359" cy="857250"/>
          </a:xfrm>
        </p:spPr>
        <p:txBody>
          <a:bodyPr/>
          <a:lstStyle/>
          <a:p>
            <a:r>
              <a:rPr lang="en-GB" dirty="0"/>
              <a:t>Risk based approach – Reg 18 </a:t>
            </a:r>
          </a:p>
        </p:txBody>
      </p:sp>
      <p:sp>
        <p:nvSpPr>
          <p:cNvPr id="10" name="Rectangle 9">
            <a:extLst>
              <a:ext uri="{FF2B5EF4-FFF2-40B4-BE49-F238E27FC236}">
                <a16:creationId xmlns:a16="http://schemas.microsoft.com/office/drawing/2014/main" id="{B8D2B9D2-0DF9-4F80-8096-96207777363C}"/>
              </a:ext>
            </a:extLst>
          </p:cNvPr>
          <p:cNvSpPr/>
          <p:nvPr/>
        </p:nvSpPr>
        <p:spPr bwMode="auto">
          <a:xfrm>
            <a:off x="138788" y="1052513"/>
            <a:ext cx="4321175" cy="3744639"/>
          </a:xfrm>
          <a:prstGeom prst="rect">
            <a:avLst/>
          </a:prstGeom>
          <a:noFill/>
          <a:ln w="9525" cap="flat" cmpd="sng" algn="ctr">
            <a:solidFill>
              <a:srgbClr val="9E1B3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ndParaRPr>
          </a:p>
        </p:txBody>
      </p:sp>
      <p:pic>
        <p:nvPicPr>
          <p:cNvPr id="11" name="Graphic 10" descr="Checkmark">
            <a:extLst>
              <a:ext uri="{FF2B5EF4-FFF2-40B4-BE49-F238E27FC236}">
                <a16:creationId xmlns:a16="http://schemas.microsoft.com/office/drawing/2014/main" id="{DAD7C692-7391-453B-A56C-23CF354B911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30305" y="1199952"/>
            <a:ext cx="461666" cy="461666"/>
          </a:xfrm>
          <a:prstGeom prst="rect">
            <a:avLst/>
          </a:prstGeom>
        </p:spPr>
      </p:pic>
      <p:sp>
        <p:nvSpPr>
          <p:cNvPr id="12" name="Rectangle 11">
            <a:extLst>
              <a:ext uri="{FF2B5EF4-FFF2-40B4-BE49-F238E27FC236}">
                <a16:creationId xmlns:a16="http://schemas.microsoft.com/office/drawing/2014/main" id="{F9C11C8C-3023-46B1-BD45-61FFF4440116}"/>
              </a:ext>
            </a:extLst>
          </p:cNvPr>
          <p:cNvSpPr/>
          <p:nvPr/>
        </p:nvSpPr>
        <p:spPr>
          <a:xfrm>
            <a:off x="226713" y="1809515"/>
            <a:ext cx="4213858" cy="2862322"/>
          </a:xfrm>
          <a:prstGeom prst="rect">
            <a:avLst/>
          </a:prstGeom>
          <a:ln>
            <a:noFill/>
          </a:ln>
        </p:spPr>
        <p:txBody>
          <a:bodyPr wrap="square">
            <a:spAutoFit/>
          </a:bodyPr>
          <a:lstStyle/>
          <a:p>
            <a:pPr marL="342900" indent="-342900" algn="l">
              <a:spcBef>
                <a:spcPct val="20000"/>
              </a:spcBef>
              <a:buClr>
                <a:srgbClr val="9E1B34"/>
              </a:buClr>
              <a:buFont typeface="Arial" panose="020B0604020202020204" pitchFamily="34" charset="0"/>
              <a:buChar char="•"/>
            </a:pPr>
            <a:r>
              <a:rPr lang="en-GB" sz="1800" dirty="0">
                <a:solidFill>
                  <a:schemeClr val="tx1">
                    <a:lumMod val="95000"/>
                    <a:lumOff val="5000"/>
                  </a:schemeClr>
                </a:solidFill>
                <a:latin typeface="+mn-lt"/>
                <a:ea typeface="ＭＳ Ｐゴシック" charset="0"/>
              </a:rPr>
              <a:t>Takes a considered and thoughtful approach to identifying and identifying risk</a:t>
            </a:r>
          </a:p>
          <a:p>
            <a:pPr marL="342900" indent="-342900" algn="l">
              <a:spcBef>
                <a:spcPct val="20000"/>
              </a:spcBef>
              <a:buClr>
                <a:srgbClr val="9E1B34"/>
              </a:buClr>
              <a:buFont typeface="Arial" panose="020B0604020202020204" pitchFamily="34" charset="0"/>
              <a:buChar char="•"/>
            </a:pPr>
            <a:r>
              <a:rPr lang="en-GB" sz="1800" dirty="0">
                <a:solidFill>
                  <a:schemeClr val="tx1">
                    <a:lumMod val="95000"/>
                    <a:lumOff val="5000"/>
                  </a:schemeClr>
                </a:solidFill>
                <a:latin typeface="+mn-lt"/>
                <a:ea typeface="ＭＳ Ｐゴシック" charset="0"/>
              </a:rPr>
              <a:t>Reflects who your client is</a:t>
            </a:r>
          </a:p>
          <a:p>
            <a:pPr marL="342900" indent="-342900" algn="l">
              <a:spcBef>
                <a:spcPct val="20000"/>
              </a:spcBef>
              <a:buClr>
                <a:srgbClr val="9E1B34"/>
              </a:buClr>
              <a:buFont typeface="Arial" panose="020B0604020202020204" pitchFamily="34" charset="0"/>
              <a:buChar char="•"/>
            </a:pPr>
            <a:r>
              <a:rPr lang="en-GB" sz="1800" dirty="0">
                <a:solidFill>
                  <a:schemeClr val="tx1">
                    <a:lumMod val="95000"/>
                    <a:lumOff val="5000"/>
                  </a:schemeClr>
                </a:solidFill>
                <a:latin typeface="+mn-lt"/>
                <a:ea typeface="ＭＳ Ｐゴシック" charset="0"/>
              </a:rPr>
              <a:t>Understands the risks from services</a:t>
            </a:r>
          </a:p>
          <a:p>
            <a:pPr marL="342900" indent="-342900" algn="l">
              <a:spcBef>
                <a:spcPct val="20000"/>
              </a:spcBef>
              <a:buClr>
                <a:srgbClr val="9E1B34"/>
              </a:buClr>
              <a:buFont typeface="Arial" panose="020B0604020202020204" pitchFamily="34" charset="0"/>
              <a:buChar char="•"/>
            </a:pPr>
            <a:r>
              <a:rPr lang="en-GB" sz="1800" dirty="0">
                <a:solidFill>
                  <a:schemeClr val="tx1">
                    <a:lumMod val="95000"/>
                    <a:lumOff val="5000"/>
                  </a:schemeClr>
                </a:solidFill>
                <a:latin typeface="+mn-lt"/>
                <a:ea typeface="ＭＳ Ｐゴシック" charset="0"/>
              </a:rPr>
              <a:t>Considers your firm’s transactions and delivery channels</a:t>
            </a:r>
          </a:p>
          <a:p>
            <a:pPr marL="342900" indent="-342900" algn="l">
              <a:spcBef>
                <a:spcPct val="20000"/>
              </a:spcBef>
              <a:buClr>
                <a:srgbClr val="9E1B34"/>
              </a:buClr>
              <a:buFont typeface="Arial" panose="020B0604020202020204" pitchFamily="34" charset="0"/>
              <a:buChar char="•"/>
            </a:pPr>
            <a:r>
              <a:rPr lang="en-GB" sz="1800" dirty="0">
                <a:solidFill>
                  <a:schemeClr val="tx1">
                    <a:lumMod val="95000"/>
                    <a:lumOff val="5000"/>
                  </a:schemeClr>
                </a:solidFill>
                <a:latin typeface="+mn-lt"/>
                <a:ea typeface="ＭＳ Ｐゴシック" charset="0"/>
              </a:rPr>
              <a:t>Considers geographical risk</a:t>
            </a:r>
          </a:p>
          <a:p>
            <a:pPr marL="342900" indent="-342900" algn="l">
              <a:spcBef>
                <a:spcPct val="20000"/>
              </a:spcBef>
              <a:buClr>
                <a:srgbClr val="9E1B34"/>
              </a:buClr>
              <a:buFont typeface="Arial" panose="020B0604020202020204" pitchFamily="34" charset="0"/>
              <a:buChar char="•"/>
            </a:pPr>
            <a:r>
              <a:rPr lang="en-GB" sz="1800" dirty="0">
                <a:solidFill>
                  <a:schemeClr val="tx1">
                    <a:lumMod val="95000"/>
                    <a:lumOff val="5000"/>
                  </a:schemeClr>
                </a:solidFill>
                <a:latin typeface="+mn-lt"/>
                <a:ea typeface="ＭＳ Ｐゴシック" charset="0"/>
              </a:rPr>
              <a:t>Honest rating of high risk</a:t>
            </a:r>
          </a:p>
        </p:txBody>
      </p:sp>
      <p:sp>
        <p:nvSpPr>
          <p:cNvPr id="13" name="Rectangle 12">
            <a:extLst>
              <a:ext uri="{FF2B5EF4-FFF2-40B4-BE49-F238E27FC236}">
                <a16:creationId xmlns:a16="http://schemas.microsoft.com/office/drawing/2014/main" id="{38F3E195-F44B-445D-81D8-0A9F5AD1C485}"/>
              </a:ext>
            </a:extLst>
          </p:cNvPr>
          <p:cNvSpPr/>
          <p:nvPr/>
        </p:nvSpPr>
        <p:spPr>
          <a:xfrm>
            <a:off x="762772" y="1166644"/>
            <a:ext cx="3437158" cy="461665"/>
          </a:xfrm>
          <a:prstGeom prst="rect">
            <a:avLst/>
          </a:prstGeom>
        </p:spPr>
        <p:txBody>
          <a:bodyPr wrap="none">
            <a:spAutoFit/>
          </a:bodyPr>
          <a:lstStyle/>
          <a:p>
            <a:pPr marL="0" indent="0">
              <a:buNone/>
            </a:pPr>
            <a:r>
              <a:rPr lang="en-GB" dirty="0">
                <a:solidFill>
                  <a:srgbClr val="9E1B34"/>
                </a:solidFill>
              </a:rPr>
              <a:t>What we </a:t>
            </a:r>
            <a:r>
              <a:rPr lang="en-GB" b="1" dirty="0">
                <a:solidFill>
                  <a:srgbClr val="9E1B34"/>
                </a:solidFill>
              </a:rPr>
              <a:t>are</a:t>
            </a:r>
            <a:r>
              <a:rPr lang="en-GB" dirty="0">
                <a:solidFill>
                  <a:srgbClr val="9E1B34"/>
                </a:solidFill>
              </a:rPr>
              <a:t> looking for</a:t>
            </a:r>
          </a:p>
        </p:txBody>
      </p:sp>
      <p:sp>
        <p:nvSpPr>
          <p:cNvPr id="9" name="Rectangle 8">
            <a:extLst>
              <a:ext uri="{FF2B5EF4-FFF2-40B4-BE49-F238E27FC236}">
                <a16:creationId xmlns:a16="http://schemas.microsoft.com/office/drawing/2014/main" id="{418F8822-7C22-4CE6-965A-9E33C6FD48E2}"/>
              </a:ext>
            </a:extLst>
          </p:cNvPr>
          <p:cNvSpPr/>
          <p:nvPr/>
        </p:nvSpPr>
        <p:spPr bwMode="auto">
          <a:xfrm>
            <a:off x="4607364" y="1052513"/>
            <a:ext cx="4321175" cy="3744639"/>
          </a:xfrm>
          <a:prstGeom prst="rect">
            <a:avLst/>
          </a:prstGeom>
          <a:noFill/>
          <a:ln w="9525" cap="flat" cmpd="sng" algn="ctr">
            <a:solidFill>
              <a:srgbClr val="9E1B34"/>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Arial" charset="0"/>
            </a:endParaRPr>
          </a:p>
        </p:txBody>
      </p:sp>
      <p:sp>
        <p:nvSpPr>
          <p:cNvPr id="14" name="Content Placeholder 2">
            <a:extLst>
              <a:ext uri="{FF2B5EF4-FFF2-40B4-BE49-F238E27FC236}">
                <a16:creationId xmlns:a16="http://schemas.microsoft.com/office/drawing/2014/main" id="{DE95149B-66CB-4360-A42A-777600EEFEC8}"/>
              </a:ext>
            </a:extLst>
          </p:cNvPr>
          <p:cNvSpPr txBox="1">
            <a:spLocks/>
          </p:cNvSpPr>
          <p:nvPr/>
        </p:nvSpPr>
        <p:spPr bwMode="auto">
          <a:xfrm>
            <a:off x="4921759" y="1810694"/>
            <a:ext cx="3948559" cy="21742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9E1B34"/>
              </a:buClr>
              <a:buChar char="•"/>
              <a:defRPr sz="24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2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a:lstStyle>
          <a:p>
            <a:pPr>
              <a:buFont typeface="Arial" panose="020B0604020202020204" pitchFamily="34" charset="0"/>
              <a:buChar char="•"/>
            </a:pPr>
            <a:r>
              <a:rPr lang="en-GB" sz="1800" kern="1200" dirty="0">
                <a:solidFill>
                  <a:schemeClr val="tx1">
                    <a:lumMod val="95000"/>
                    <a:lumOff val="5000"/>
                  </a:schemeClr>
                </a:solidFill>
                <a:cs typeface="+mn-cs"/>
              </a:rPr>
              <a:t>Not written down</a:t>
            </a:r>
          </a:p>
          <a:p>
            <a:pPr>
              <a:buFont typeface="Arial" panose="020B0604020202020204" pitchFamily="34" charset="0"/>
              <a:buChar char="•"/>
            </a:pPr>
            <a:r>
              <a:rPr lang="en-GB" sz="1800" kern="1200" dirty="0">
                <a:solidFill>
                  <a:schemeClr val="tx1">
                    <a:lumMod val="95000"/>
                    <a:lumOff val="5000"/>
                  </a:schemeClr>
                </a:solidFill>
                <a:cs typeface="+mn-cs"/>
              </a:rPr>
              <a:t>Not kept up-to-date</a:t>
            </a:r>
          </a:p>
          <a:p>
            <a:pPr>
              <a:buFont typeface="Arial" panose="020B0604020202020204" pitchFamily="34" charset="0"/>
              <a:buChar char="•"/>
            </a:pPr>
            <a:r>
              <a:rPr lang="en-GB" sz="1800" kern="1200" dirty="0">
                <a:solidFill>
                  <a:schemeClr val="tx1">
                    <a:lumMod val="95000"/>
                    <a:lumOff val="5000"/>
                  </a:schemeClr>
                </a:solidFill>
                <a:cs typeface="+mn-cs"/>
              </a:rPr>
              <a:t>Doesn’t consider the national and the SRA’s risk assessments</a:t>
            </a:r>
          </a:p>
          <a:p>
            <a:pPr>
              <a:buFont typeface="Arial" panose="020B0604020202020204" pitchFamily="34" charset="0"/>
              <a:buChar char="•"/>
            </a:pPr>
            <a:r>
              <a:rPr lang="en-GB" sz="1800" dirty="0">
                <a:solidFill>
                  <a:schemeClr val="tx1">
                    <a:lumMod val="95000"/>
                    <a:lumOff val="5000"/>
                  </a:schemeClr>
                </a:solidFill>
                <a:cs typeface="+mn-cs"/>
              </a:rPr>
              <a:t>Does not cover all the services or transactional work you provide</a:t>
            </a:r>
            <a:endParaRPr lang="en-GB" sz="1800" kern="1200" dirty="0">
              <a:solidFill>
                <a:schemeClr val="tx1">
                  <a:lumMod val="95000"/>
                  <a:lumOff val="5000"/>
                </a:schemeClr>
              </a:solidFill>
              <a:cs typeface="+mn-cs"/>
            </a:endParaRPr>
          </a:p>
        </p:txBody>
      </p:sp>
      <p:pic>
        <p:nvPicPr>
          <p:cNvPr id="15" name="Graphic 14" descr="Close">
            <a:extLst>
              <a:ext uri="{FF2B5EF4-FFF2-40B4-BE49-F238E27FC236}">
                <a16:creationId xmlns:a16="http://schemas.microsoft.com/office/drawing/2014/main" id="{A323565A-42EB-4514-8FEA-58DF1B7BFC4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24412" y="1207899"/>
            <a:ext cx="457200" cy="457200"/>
          </a:xfrm>
          <a:prstGeom prst="rect">
            <a:avLst/>
          </a:prstGeom>
        </p:spPr>
      </p:pic>
      <p:sp>
        <p:nvSpPr>
          <p:cNvPr id="16" name="Rectangle 15">
            <a:extLst>
              <a:ext uri="{FF2B5EF4-FFF2-40B4-BE49-F238E27FC236}">
                <a16:creationId xmlns:a16="http://schemas.microsoft.com/office/drawing/2014/main" id="{78B5F458-46A2-42FA-AC45-FB7702500A9E}"/>
              </a:ext>
            </a:extLst>
          </p:cNvPr>
          <p:cNvSpPr/>
          <p:nvPr/>
        </p:nvSpPr>
        <p:spPr>
          <a:xfrm>
            <a:off x="5468056" y="1166644"/>
            <a:ext cx="2650084" cy="461665"/>
          </a:xfrm>
          <a:prstGeom prst="rect">
            <a:avLst/>
          </a:prstGeom>
        </p:spPr>
        <p:txBody>
          <a:bodyPr wrap="none">
            <a:spAutoFit/>
          </a:bodyPr>
          <a:lstStyle/>
          <a:p>
            <a:r>
              <a:rPr lang="en-GB" dirty="0">
                <a:solidFill>
                  <a:srgbClr val="9E1B34"/>
                </a:solidFill>
              </a:rPr>
              <a:t>What isn’t enough</a:t>
            </a:r>
          </a:p>
        </p:txBody>
      </p:sp>
    </p:spTree>
    <p:extLst>
      <p:ext uri="{BB962C8B-B14F-4D97-AF65-F5344CB8AC3E}">
        <p14:creationId xmlns:p14="http://schemas.microsoft.com/office/powerpoint/2010/main" val="200090008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1_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B5FD6189B35E45A52473BCEB7E328A" ma:contentTypeVersion="10" ma:contentTypeDescription="Create a new document." ma:contentTypeScope="" ma:versionID="e72a4456f7f4f3cf2c07d6f1cea1f3a7">
  <xsd:schema xmlns:xsd="http://www.w3.org/2001/XMLSchema" xmlns:xs="http://www.w3.org/2001/XMLSchema" xmlns:p="http://schemas.microsoft.com/office/2006/metadata/properties" xmlns:ns3="034f807c-094b-4332-935f-00b24bf8c526" targetNamespace="http://schemas.microsoft.com/office/2006/metadata/properties" ma:root="true" ma:fieldsID="1d0c183ee4967382ec9fe0d6c04fb3ec" ns3:_="">
    <xsd:import namespace="034f807c-094b-4332-935f-00b24bf8c52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4f807c-094b-4332-935f-00b24bf8c52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AEA418-CC61-4AF4-BED9-4652F4077CC8}">
  <ds:schemaRefs>
    <ds:schemaRef ds:uri="http://schemas.microsoft.com/sharepoint/v3/contenttype/forms"/>
  </ds:schemaRefs>
</ds:datastoreItem>
</file>

<file path=customXml/itemProps2.xml><?xml version="1.0" encoding="utf-8"?>
<ds:datastoreItem xmlns:ds="http://schemas.openxmlformats.org/officeDocument/2006/customXml" ds:itemID="{D2EE4A45-1794-496B-BFC5-A298DDF19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4f807c-094b-4332-935f-00b24bf8c5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0EBC543-89EA-4688-B4B8-18BD6C82BA3B}">
  <ds:schemaRefs>
    <ds:schemaRef ds:uri="http://purl.org/dc/elements/1.1/"/>
    <ds:schemaRef ds:uri="http://schemas.microsoft.com/office/2006/metadata/properties"/>
    <ds:schemaRef ds:uri="034f807c-094b-4332-935f-00b24bf8c526"/>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SRA Template</Template>
  <TotalTime>335</TotalTime>
  <Words>593</Words>
  <Application>Microsoft Office PowerPoint</Application>
  <PresentationFormat>On-screen Show (16:9)</PresentationFormat>
  <Paragraphs>87</Paragraphs>
  <Slides>11</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11</vt:i4>
      </vt:variant>
    </vt:vector>
  </HeadingPairs>
  <TitlesOfParts>
    <vt:vector size="15" baseType="lpstr">
      <vt:lpstr>Arial</vt:lpstr>
      <vt:lpstr>Calibri</vt:lpstr>
      <vt:lpstr>Default Design</vt:lpstr>
      <vt:lpstr>1_Default Design</vt:lpstr>
      <vt:lpstr>Anti-money laundering - what you need to know</vt:lpstr>
      <vt:lpstr>Money laundering: Why do we care? </vt:lpstr>
      <vt:lpstr>What legislation applies to you?</vt:lpstr>
      <vt:lpstr>Reporting suspicion </vt:lpstr>
      <vt:lpstr>How and when to submit a SAR </vt:lpstr>
      <vt:lpstr>Money laundering regulations</vt:lpstr>
      <vt:lpstr>New regulations  </vt:lpstr>
      <vt:lpstr>What are your obligations? </vt:lpstr>
      <vt:lpstr>Risk based approach – Reg 18 </vt:lpstr>
      <vt:lpstr>Good and bad practice </vt:lpstr>
      <vt:lpstr>Help is available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Anti-money laundering – what you need to know</dc:title>
  <dc:creator>Solicitors Regulaiton Authority (SRA)</dc:creator>
  <cp:lastModifiedBy>Matthew Maidment</cp:lastModifiedBy>
  <cp:revision>26</cp:revision>
  <dcterms:created xsi:type="dcterms:W3CDTF">2020-01-20T08:44:34Z</dcterms:created>
  <dcterms:modified xsi:type="dcterms:W3CDTF">2020-05-27T11:21:10Z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0x01010068B5FD6189B35E45A52473BCEB7E328A</vt:lpwstr>
  </property>
</Properties>
</file>