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264" r:id="rId5"/>
    <p:sldId id="723" r:id="rId6"/>
    <p:sldId id="728" r:id="rId7"/>
    <p:sldId id="731" r:id="rId8"/>
    <p:sldId id="742" r:id="rId9"/>
    <p:sldId id="721" r:id="rId10"/>
    <p:sldId id="736" r:id="rId11"/>
    <p:sldId id="331" r:id="rId12"/>
    <p:sldId id="747" r:id="rId13"/>
    <p:sldId id="748" r:id="rId14"/>
    <p:sldId id="741" r:id="rId15"/>
    <p:sldId id="749" r:id="rId16"/>
    <p:sldId id="724" r:id="rId17"/>
    <p:sldId id="744" r:id="rId18"/>
    <p:sldId id="745" r:id="rId19"/>
    <p:sldId id="726" r:id="rId20"/>
    <p:sldId id="743" r:id="rId21"/>
    <p:sldId id="740" r:id="rId22"/>
  </p:sldIdLst>
  <p:sldSz cx="9144000" cy="5143500" type="screen16x9"/>
  <p:notesSz cx="6858000" cy="9144000"/>
  <p:defaultTextStyle>
    <a:defPPr>
      <a:defRPr lang="en-GB"/>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634">
          <p15:clr>
            <a:srgbClr val="A4A3A4"/>
          </p15:clr>
        </p15:guide>
        <p15:guide id="2" pos="401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1B34"/>
    <a:srgbClr val="B500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11" autoAdjust="0"/>
    <p:restoredTop sz="68513" autoAdjust="0"/>
  </p:normalViewPr>
  <p:slideViewPr>
    <p:cSldViewPr>
      <p:cViewPr varScale="1">
        <p:scale>
          <a:sx n="77" d="100"/>
          <a:sy n="77" d="100"/>
        </p:scale>
        <p:origin x="1464" y="67"/>
      </p:cViewPr>
      <p:guideLst>
        <p:guide orient="horz" pos="634"/>
        <p:guide pos="4014"/>
      </p:guideLst>
    </p:cSldViewPr>
  </p:slideViewPr>
  <p:outlineViewPr>
    <p:cViewPr>
      <p:scale>
        <a:sx n="33" d="100"/>
        <a:sy n="33" d="100"/>
      </p:scale>
      <p:origin x="0" y="-255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547" y="5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43.png"/><Relationship Id="rId7" Type="http://schemas.openxmlformats.org/officeDocument/2006/relationships/image" Target="../media/image47.pn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5" Type="http://schemas.openxmlformats.org/officeDocument/2006/relationships/image" Target="../media/image45.png"/><Relationship Id="rId10" Type="http://schemas.openxmlformats.org/officeDocument/2006/relationships/image" Target="../media/image50.svg"/><Relationship Id="rId4" Type="http://schemas.openxmlformats.org/officeDocument/2006/relationships/image" Target="../media/image44.svg"/><Relationship Id="rId9" Type="http://schemas.openxmlformats.org/officeDocument/2006/relationships/image" Target="../media/image4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43.png"/><Relationship Id="rId7" Type="http://schemas.openxmlformats.org/officeDocument/2006/relationships/image" Target="../media/image47.pn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5" Type="http://schemas.openxmlformats.org/officeDocument/2006/relationships/image" Target="../media/image45.png"/><Relationship Id="rId10" Type="http://schemas.openxmlformats.org/officeDocument/2006/relationships/image" Target="../media/image50.svg"/><Relationship Id="rId4" Type="http://schemas.openxmlformats.org/officeDocument/2006/relationships/image" Target="../media/image44.svg"/><Relationship Id="rId9" Type="http://schemas.openxmlformats.org/officeDocument/2006/relationships/image" Target="../media/image49.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5CCA95-D5A0-4248-9705-2D93F67BD9F7}" type="doc">
      <dgm:prSet loTypeId="urn:microsoft.com/office/officeart/2005/8/layout/vList4" loCatId="list" qsTypeId="urn:microsoft.com/office/officeart/2005/8/quickstyle/simple1" qsCatId="simple" csTypeId="urn:microsoft.com/office/officeart/2005/8/colors/colorful5" csCatId="colorful" phldr="1"/>
      <dgm:spPr/>
    </dgm:pt>
    <dgm:pt modelId="{A69225B1-BEE9-4782-B8B5-0870359720A6}">
      <dgm:prSet/>
      <dgm:spPr>
        <a:solidFill>
          <a:schemeClr val="bg1">
            <a:lumMod val="50000"/>
          </a:schemeClr>
        </a:solidFill>
      </dgm:spPr>
      <dgm:t>
        <a:bodyPr/>
        <a:lstStyle/>
        <a:p>
          <a:pPr>
            <a:buFont typeface="Symbol" panose="05050102010706020507" pitchFamily="18" charset="2"/>
            <a:buChar char=""/>
          </a:pPr>
          <a:r>
            <a:rPr lang="en-GB"/>
            <a:t>Patch software and monitor malware defences</a:t>
          </a:r>
        </a:p>
      </dgm:t>
    </dgm:pt>
    <dgm:pt modelId="{307A4AAA-C236-4D2C-ACED-EA37AF2D6167}" type="parTrans" cxnId="{3508B929-D37B-4D87-BEC2-EEB9E45DCBFB}">
      <dgm:prSet/>
      <dgm:spPr/>
      <dgm:t>
        <a:bodyPr/>
        <a:lstStyle/>
        <a:p>
          <a:endParaRPr lang="en-GB"/>
        </a:p>
      </dgm:t>
    </dgm:pt>
    <dgm:pt modelId="{C6B4B85C-AC48-4C41-85DC-88E284DB9245}" type="sibTrans" cxnId="{3508B929-D37B-4D87-BEC2-EEB9E45DCBFB}">
      <dgm:prSet/>
      <dgm:spPr/>
      <dgm:t>
        <a:bodyPr/>
        <a:lstStyle/>
        <a:p>
          <a:endParaRPr lang="en-GB"/>
        </a:p>
      </dgm:t>
    </dgm:pt>
    <dgm:pt modelId="{3C69E86E-7126-469A-A33A-D861B64D7675}">
      <dgm:prSet/>
      <dgm:spPr>
        <a:solidFill>
          <a:srgbClr val="9E1B34"/>
        </a:solidFill>
      </dgm:spPr>
      <dgm:t>
        <a:bodyPr/>
        <a:lstStyle/>
        <a:p>
          <a:pPr>
            <a:buFont typeface="Symbol" panose="05050102010706020507" pitchFamily="18" charset="2"/>
            <a:buChar char=""/>
          </a:pPr>
          <a:r>
            <a:rPr lang="en-GB"/>
            <a:t>Support and motivate staff</a:t>
          </a:r>
        </a:p>
      </dgm:t>
    </dgm:pt>
    <dgm:pt modelId="{77FEDC2F-DC3C-4B2D-BFF4-CA2F6005F4E9}" type="parTrans" cxnId="{4D5A5FDD-491D-41F8-89BC-E04983A87518}">
      <dgm:prSet/>
      <dgm:spPr/>
      <dgm:t>
        <a:bodyPr/>
        <a:lstStyle/>
        <a:p>
          <a:endParaRPr lang="en-GB"/>
        </a:p>
      </dgm:t>
    </dgm:pt>
    <dgm:pt modelId="{CF0E4ECD-2391-4472-9CA3-000657B52762}" type="sibTrans" cxnId="{4D5A5FDD-491D-41F8-89BC-E04983A87518}">
      <dgm:prSet/>
      <dgm:spPr/>
      <dgm:t>
        <a:bodyPr/>
        <a:lstStyle/>
        <a:p>
          <a:endParaRPr lang="en-GB"/>
        </a:p>
      </dgm:t>
    </dgm:pt>
    <dgm:pt modelId="{BCE9790E-EF09-4842-80CD-1329ACB85129}">
      <dgm:prSet/>
      <dgm:spPr>
        <a:solidFill>
          <a:srgbClr val="C00000"/>
        </a:solidFill>
      </dgm:spPr>
      <dgm:t>
        <a:bodyPr/>
        <a:lstStyle/>
        <a:p>
          <a:pPr>
            <a:buFont typeface="Symbol" panose="05050102010706020507" pitchFamily="18" charset="2"/>
            <a:buChar char=""/>
          </a:pPr>
          <a:r>
            <a:rPr lang="en-GB" dirty="0"/>
            <a:t>Have effective cyber management oversight</a:t>
          </a:r>
        </a:p>
      </dgm:t>
    </dgm:pt>
    <dgm:pt modelId="{E3F9D303-C7ED-42D9-8310-6925B1DF2F01}" type="parTrans" cxnId="{F75E4B42-E837-40D0-BC50-26476758356D}">
      <dgm:prSet/>
      <dgm:spPr/>
      <dgm:t>
        <a:bodyPr/>
        <a:lstStyle/>
        <a:p>
          <a:endParaRPr lang="en-GB"/>
        </a:p>
      </dgm:t>
    </dgm:pt>
    <dgm:pt modelId="{885805E8-892E-44F2-9DF1-79FA2F03E791}" type="sibTrans" cxnId="{F75E4B42-E837-40D0-BC50-26476758356D}">
      <dgm:prSet/>
      <dgm:spPr/>
      <dgm:t>
        <a:bodyPr/>
        <a:lstStyle/>
        <a:p>
          <a:endParaRPr lang="en-GB"/>
        </a:p>
      </dgm:t>
    </dgm:pt>
    <dgm:pt modelId="{4B7472BF-6070-4FD6-A619-CF2F72931274}">
      <dgm:prSet phldrT="[Text]"/>
      <dgm:spPr>
        <a:solidFill>
          <a:schemeClr val="bg1">
            <a:lumMod val="65000"/>
          </a:schemeClr>
        </a:solidFill>
      </dgm:spPr>
      <dgm:t>
        <a:bodyPr/>
        <a:lstStyle/>
        <a:p>
          <a:pPr>
            <a:buFont typeface="Symbol" panose="05050102010706020507" pitchFamily="18" charset="2"/>
            <a:buChar char=""/>
          </a:pPr>
          <a:r>
            <a:rPr lang="en-GB" dirty="0"/>
            <a:t>Update your knowledge</a:t>
          </a:r>
        </a:p>
      </dgm:t>
    </dgm:pt>
    <dgm:pt modelId="{0BA41ED0-7532-4819-8886-0CB34BCD8B86}" type="sibTrans" cxnId="{DA3950F7-EF17-4A0A-94B2-62EC7D110CB1}">
      <dgm:prSet/>
      <dgm:spPr/>
      <dgm:t>
        <a:bodyPr/>
        <a:lstStyle/>
        <a:p>
          <a:endParaRPr lang="en-GB"/>
        </a:p>
      </dgm:t>
    </dgm:pt>
    <dgm:pt modelId="{05028417-2F07-407E-A1D5-364808ECE80D}" type="parTrans" cxnId="{DA3950F7-EF17-4A0A-94B2-62EC7D110CB1}">
      <dgm:prSet/>
      <dgm:spPr/>
      <dgm:t>
        <a:bodyPr/>
        <a:lstStyle/>
        <a:p>
          <a:endParaRPr lang="en-GB"/>
        </a:p>
      </dgm:t>
    </dgm:pt>
    <dgm:pt modelId="{A812B5F5-3562-4A27-B91F-113340C88378}">
      <dgm:prSet/>
      <dgm:spPr>
        <a:solidFill>
          <a:srgbClr val="B50038"/>
        </a:solidFill>
      </dgm:spPr>
      <dgm:t>
        <a:bodyPr/>
        <a:lstStyle/>
        <a:p>
          <a:pPr>
            <a:buFont typeface="Symbol" panose="05050102010706020507" pitchFamily="18" charset="2"/>
            <a:buChar char=""/>
          </a:pPr>
          <a:r>
            <a:rPr lang="en-GB" dirty="0"/>
            <a:t>Plan for future threats</a:t>
          </a:r>
        </a:p>
      </dgm:t>
    </dgm:pt>
    <dgm:pt modelId="{C5329B86-D691-4203-97C9-D16EF1223819}" type="sibTrans" cxnId="{96A567B9-4E0E-45A6-91D7-C3DA8E47E218}">
      <dgm:prSet/>
      <dgm:spPr/>
      <dgm:t>
        <a:bodyPr/>
        <a:lstStyle/>
        <a:p>
          <a:endParaRPr lang="en-GB"/>
        </a:p>
      </dgm:t>
    </dgm:pt>
    <dgm:pt modelId="{C5A71DE8-427B-4348-BB18-A1DFCD06BEE7}" type="parTrans" cxnId="{96A567B9-4E0E-45A6-91D7-C3DA8E47E218}">
      <dgm:prSet/>
      <dgm:spPr/>
      <dgm:t>
        <a:bodyPr/>
        <a:lstStyle/>
        <a:p>
          <a:endParaRPr lang="en-GB"/>
        </a:p>
      </dgm:t>
    </dgm:pt>
    <dgm:pt modelId="{E2E317CB-1CF0-4BCC-9E41-DC29950CDA27}" type="pres">
      <dgm:prSet presAssocID="{F75CCA95-D5A0-4248-9705-2D93F67BD9F7}" presName="linear" presStyleCnt="0">
        <dgm:presLayoutVars>
          <dgm:dir/>
          <dgm:resizeHandles val="exact"/>
        </dgm:presLayoutVars>
      </dgm:prSet>
      <dgm:spPr/>
    </dgm:pt>
    <dgm:pt modelId="{D0FE2D96-1759-4707-A9A4-EBD2C63F0833}" type="pres">
      <dgm:prSet presAssocID="{4B7472BF-6070-4FD6-A619-CF2F72931274}" presName="comp" presStyleCnt="0"/>
      <dgm:spPr/>
    </dgm:pt>
    <dgm:pt modelId="{00468B81-EB4D-492C-9DE5-50E21247D74B}" type="pres">
      <dgm:prSet presAssocID="{4B7472BF-6070-4FD6-A619-CF2F72931274}" presName="box" presStyleLbl="node1" presStyleIdx="0" presStyleCnt="5" custLinFactNeighborY="-12281"/>
      <dgm:spPr/>
    </dgm:pt>
    <dgm:pt modelId="{94832BF3-5C24-48D5-A22D-F8F9C4539F18}" type="pres">
      <dgm:prSet presAssocID="{4B7472BF-6070-4FD6-A619-CF2F72931274}" presName="img" presStyleLbl="fgImgPlace1" presStyleIdx="0" presStyleCnt="5" custScaleX="5242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solidFill>
            <a:schemeClr val="bg1"/>
          </a:solidFill>
        </a:ln>
      </dgm:spPr>
      <dgm:extLst>
        <a:ext uri="{E40237B7-FDA0-4F09-8148-C483321AD2D9}">
          <dgm14:cNvPr xmlns:dgm14="http://schemas.microsoft.com/office/drawing/2010/diagram" id="0" name="" descr="Head with gears"/>
        </a:ext>
      </dgm:extLst>
    </dgm:pt>
    <dgm:pt modelId="{4CC7198A-8773-4D8F-B14F-2A142D293B6F}" type="pres">
      <dgm:prSet presAssocID="{4B7472BF-6070-4FD6-A619-CF2F72931274}" presName="text" presStyleLbl="node1" presStyleIdx="0" presStyleCnt="5">
        <dgm:presLayoutVars>
          <dgm:bulletEnabled val="1"/>
        </dgm:presLayoutVars>
      </dgm:prSet>
      <dgm:spPr/>
    </dgm:pt>
    <dgm:pt modelId="{E9275DFA-47B5-4EB7-9D4F-24B860F85F2A}" type="pres">
      <dgm:prSet presAssocID="{0BA41ED0-7532-4819-8886-0CB34BCD8B86}" presName="spacer" presStyleCnt="0"/>
      <dgm:spPr/>
    </dgm:pt>
    <dgm:pt modelId="{D8FD4863-C1A9-4839-8FC4-820697D7B399}" type="pres">
      <dgm:prSet presAssocID="{A69225B1-BEE9-4782-B8B5-0870359720A6}" presName="comp" presStyleCnt="0"/>
      <dgm:spPr/>
    </dgm:pt>
    <dgm:pt modelId="{6E5064AF-72DE-49A3-BCAC-3C1B0F5C4A37}" type="pres">
      <dgm:prSet presAssocID="{A69225B1-BEE9-4782-B8B5-0870359720A6}" presName="box" presStyleLbl="node1" presStyleIdx="1" presStyleCnt="5"/>
      <dgm:spPr/>
    </dgm:pt>
    <dgm:pt modelId="{75827056-CFD5-41B7-9ACF-51774F268C94}" type="pres">
      <dgm:prSet presAssocID="{A69225B1-BEE9-4782-B8B5-0870359720A6}" presName="img" presStyleLbl="fgImgPlace1" presStyleIdx="1" presStyleCnt="5" custScaleX="5324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Internet"/>
        </a:ext>
      </dgm:extLst>
    </dgm:pt>
    <dgm:pt modelId="{DB75C250-EA77-4E48-B66A-7507B65302BE}" type="pres">
      <dgm:prSet presAssocID="{A69225B1-BEE9-4782-B8B5-0870359720A6}" presName="text" presStyleLbl="node1" presStyleIdx="1" presStyleCnt="5">
        <dgm:presLayoutVars>
          <dgm:bulletEnabled val="1"/>
        </dgm:presLayoutVars>
      </dgm:prSet>
      <dgm:spPr/>
    </dgm:pt>
    <dgm:pt modelId="{5D33E33E-4E81-47DB-80AC-453281D3E1BC}" type="pres">
      <dgm:prSet presAssocID="{C6B4B85C-AC48-4C41-85DC-88E284DB9245}" presName="spacer" presStyleCnt="0"/>
      <dgm:spPr/>
    </dgm:pt>
    <dgm:pt modelId="{6441DD3D-8E56-40C7-AF65-2B51C15D5129}" type="pres">
      <dgm:prSet presAssocID="{3C69E86E-7126-469A-A33A-D861B64D7675}" presName="comp" presStyleCnt="0"/>
      <dgm:spPr/>
    </dgm:pt>
    <dgm:pt modelId="{F9D6F1A2-4994-42A3-A8F2-43EB0E0EF34D}" type="pres">
      <dgm:prSet presAssocID="{3C69E86E-7126-469A-A33A-D861B64D7675}" presName="box" presStyleLbl="node1" presStyleIdx="2" presStyleCnt="5" custLinFactNeighborX="480" custLinFactNeighborY="2505"/>
      <dgm:spPr/>
    </dgm:pt>
    <dgm:pt modelId="{3EDE3585-9BF5-46D6-9E37-81A4CE184491}" type="pres">
      <dgm:prSet presAssocID="{3C69E86E-7126-469A-A33A-D861B64D7675}" presName="img" presStyleLbl="fgImgPlace1" presStyleIdx="2" presStyleCnt="5" custScaleX="5078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Lightbulb"/>
        </a:ext>
      </dgm:extLst>
    </dgm:pt>
    <dgm:pt modelId="{E79D0635-CA86-486F-9E7E-20D3C94081C6}" type="pres">
      <dgm:prSet presAssocID="{3C69E86E-7126-469A-A33A-D861B64D7675}" presName="text" presStyleLbl="node1" presStyleIdx="2" presStyleCnt="5">
        <dgm:presLayoutVars>
          <dgm:bulletEnabled val="1"/>
        </dgm:presLayoutVars>
      </dgm:prSet>
      <dgm:spPr/>
    </dgm:pt>
    <dgm:pt modelId="{50ED4302-74CE-4E35-9FFA-76A08FD66E89}" type="pres">
      <dgm:prSet presAssocID="{CF0E4ECD-2391-4472-9CA3-000657B52762}" presName="spacer" presStyleCnt="0"/>
      <dgm:spPr/>
    </dgm:pt>
    <dgm:pt modelId="{E82384A0-D29E-456E-9EBA-3F2F53A5FA36}" type="pres">
      <dgm:prSet presAssocID="{A812B5F5-3562-4A27-B91F-113340C88378}" presName="comp" presStyleCnt="0"/>
      <dgm:spPr/>
    </dgm:pt>
    <dgm:pt modelId="{D20702AB-4E68-476E-AB43-172E545A563C}" type="pres">
      <dgm:prSet presAssocID="{A812B5F5-3562-4A27-B91F-113340C88378}" presName="box" presStyleLbl="node1" presStyleIdx="3" presStyleCnt="5"/>
      <dgm:spPr/>
    </dgm:pt>
    <dgm:pt modelId="{332039B0-D6AE-4DCA-BFD3-EF66B057A451}" type="pres">
      <dgm:prSet presAssocID="{A812B5F5-3562-4A27-B91F-113340C88378}" presName="img" presStyleLbl="fgImgPlace1" presStyleIdx="3" presStyleCnt="5" custScaleX="49149" custScaleY="83060"/>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t="-23000" b="-23000"/>
          </a:stretch>
        </a:blipFill>
        <a:ln>
          <a:solidFill>
            <a:schemeClr val="bg1"/>
          </a:solidFill>
        </a:ln>
      </dgm:spPr>
      <dgm:extLst>
        <a:ext uri="{E40237B7-FDA0-4F09-8148-C483321AD2D9}">
          <dgm14:cNvPr xmlns:dgm14="http://schemas.microsoft.com/office/drawing/2010/diagram" id="0" name="" descr="Clock"/>
        </a:ext>
      </dgm:extLst>
    </dgm:pt>
    <dgm:pt modelId="{63C0C907-2897-483A-849A-59CA5C03B758}" type="pres">
      <dgm:prSet presAssocID="{A812B5F5-3562-4A27-B91F-113340C88378}" presName="text" presStyleLbl="node1" presStyleIdx="3" presStyleCnt="5">
        <dgm:presLayoutVars>
          <dgm:bulletEnabled val="1"/>
        </dgm:presLayoutVars>
      </dgm:prSet>
      <dgm:spPr/>
    </dgm:pt>
    <dgm:pt modelId="{1706CDBB-4CBE-420A-BC14-8E1E2FBE8CCA}" type="pres">
      <dgm:prSet presAssocID="{C5329B86-D691-4203-97C9-D16EF1223819}" presName="spacer" presStyleCnt="0"/>
      <dgm:spPr/>
    </dgm:pt>
    <dgm:pt modelId="{6B91A98F-2BA7-4C06-B66B-7B0E0323CF3B}" type="pres">
      <dgm:prSet presAssocID="{BCE9790E-EF09-4842-80CD-1329ACB85129}" presName="comp" presStyleCnt="0"/>
      <dgm:spPr/>
    </dgm:pt>
    <dgm:pt modelId="{67289B64-65BB-4186-933A-235FFF5CE46C}" type="pres">
      <dgm:prSet presAssocID="{BCE9790E-EF09-4842-80CD-1329ACB85129}" presName="box" presStyleLbl="node1" presStyleIdx="4" presStyleCnt="5"/>
      <dgm:spPr/>
    </dgm:pt>
    <dgm:pt modelId="{199BF2D9-E0B4-4BE1-B5E2-3E53CA657EE3}" type="pres">
      <dgm:prSet presAssocID="{BCE9790E-EF09-4842-80CD-1329ACB85129}" presName="img" presStyleLbl="fgImgPlace1" presStyleIdx="4" presStyleCnt="5" custScaleX="54063" custLinFactNeighborX="1021" custLinFactNeighborY="-394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Boardroom"/>
        </a:ext>
      </dgm:extLst>
    </dgm:pt>
    <dgm:pt modelId="{0712908A-E489-442A-84A8-A37978A5524B}" type="pres">
      <dgm:prSet presAssocID="{BCE9790E-EF09-4842-80CD-1329ACB85129}" presName="text" presStyleLbl="node1" presStyleIdx="4" presStyleCnt="5">
        <dgm:presLayoutVars>
          <dgm:bulletEnabled val="1"/>
        </dgm:presLayoutVars>
      </dgm:prSet>
      <dgm:spPr/>
    </dgm:pt>
  </dgm:ptLst>
  <dgm:cxnLst>
    <dgm:cxn modelId="{5447AF29-1B9C-44CB-9740-B6C220B2A8F3}" type="presOf" srcId="{3C69E86E-7126-469A-A33A-D861B64D7675}" destId="{E79D0635-CA86-486F-9E7E-20D3C94081C6}" srcOrd="1" destOrd="0" presId="urn:microsoft.com/office/officeart/2005/8/layout/vList4"/>
    <dgm:cxn modelId="{3508B929-D37B-4D87-BEC2-EEB9E45DCBFB}" srcId="{F75CCA95-D5A0-4248-9705-2D93F67BD9F7}" destId="{A69225B1-BEE9-4782-B8B5-0870359720A6}" srcOrd="1" destOrd="0" parTransId="{307A4AAA-C236-4D2C-ACED-EA37AF2D6167}" sibTransId="{C6B4B85C-AC48-4C41-85DC-88E284DB9245}"/>
    <dgm:cxn modelId="{4E393F2E-1A16-4C68-B8B7-0C3CE742C8C2}" type="presOf" srcId="{BCE9790E-EF09-4842-80CD-1329ACB85129}" destId="{67289B64-65BB-4186-933A-235FFF5CE46C}" srcOrd="0" destOrd="0" presId="urn:microsoft.com/office/officeart/2005/8/layout/vList4"/>
    <dgm:cxn modelId="{00C6DA2E-A97E-4562-8DA9-636526396CA2}" type="presOf" srcId="{4B7472BF-6070-4FD6-A619-CF2F72931274}" destId="{4CC7198A-8773-4D8F-B14F-2A142D293B6F}" srcOrd="1" destOrd="0" presId="urn:microsoft.com/office/officeart/2005/8/layout/vList4"/>
    <dgm:cxn modelId="{E539042F-17B3-4988-AE8D-C77724CBDC62}" type="presOf" srcId="{A812B5F5-3562-4A27-B91F-113340C88378}" destId="{D20702AB-4E68-476E-AB43-172E545A563C}" srcOrd="0" destOrd="0" presId="urn:microsoft.com/office/officeart/2005/8/layout/vList4"/>
    <dgm:cxn modelId="{B6909537-0781-49E3-857B-4F7742C3786D}" type="presOf" srcId="{A69225B1-BEE9-4782-B8B5-0870359720A6}" destId="{DB75C250-EA77-4E48-B66A-7507B65302BE}" srcOrd="1" destOrd="0" presId="urn:microsoft.com/office/officeart/2005/8/layout/vList4"/>
    <dgm:cxn modelId="{F75E4B42-E837-40D0-BC50-26476758356D}" srcId="{F75CCA95-D5A0-4248-9705-2D93F67BD9F7}" destId="{BCE9790E-EF09-4842-80CD-1329ACB85129}" srcOrd="4" destOrd="0" parTransId="{E3F9D303-C7ED-42D9-8310-6925B1DF2F01}" sibTransId="{885805E8-892E-44F2-9DF1-79FA2F03E791}"/>
    <dgm:cxn modelId="{51D85342-8BC6-43B2-B71D-A5C0920A3583}" type="presOf" srcId="{A69225B1-BEE9-4782-B8B5-0870359720A6}" destId="{6E5064AF-72DE-49A3-BCAC-3C1B0F5C4A37}" srcOrd="0" destOrd="0" presId="urn:microsoft.com/office/officeart/2005/8/layout/vList4"/>
    <dgm:cxn modelId="{9FA39286-E230-4875-BE94-290FFC598349}" type="presOf" srcId="{4B7472BF-6070-4FD6-A619-CF2F72931274}" destId="{00468B81-EB4D-492C-9DE5-50E21247D74B}" srcOrd="0" destOrd="0" presId="urn:microsoft.com/office/officeart/2005/8/layout/vList4"/>
    <dgm:cxn modelId="{A170D689-4C18-49BE-89D5-0289C48E7787}" type="presOf" srcId="{3C69E86E-7126-469A-A33A-D861B64D7675}" destId="{F9D6F1A2-4994-42A3-A8F2-43EB0E0EF34D}" srcOrd="0" destOrd="0" presId="urn:microsoft.com/office/officeart/2005/8/layout/vList4"/>
    <dgm:cxn modelId="{96A567B9-4E0E-45A6-91D7-C3DA8E47E218}" srcId="{F75CCA95-D5A0-4248-9705-2D93F67BD9F7}" destId="{A812B5F5-3562-4A27-B91F-113340C88378}" srcOrd="3" destOrd="0" parTransId="{C5A71DE8-427B-4348-BB18-A1DFCD06BEE7}" sibTransId="{C5329B86-D691-4203-97C9-D16EF1223819}"/>
    <dgm:cxn modelId="{255F7AC3-58B6-4B8F-8AE5-DA02E59EE455}" type="presOf" srcId="{A812B5F5-3562-4A27-B91F-113340C88378}" destId="{63C0C907-2897-483A-849A-59CA5C03B758}" srcOrd="1" destOrd="0" presId="urn:microsoft.com/office/officeart/2005/8/layout/vList4"/>
    <dgm:cxn modelId="{4D5A5FDD-491D-41F8-89BC-E04983A87518}" srcId="{F75CCA95-D5A0-4248-9705-2D93F67BD9F7}" destId="{3C69E86E-7126-469A-A33A-D861B64D7675}" srcOrd="2" destOrd="0" parTransId="{77FEDC2F-DC3C-4B2D-BFF4-CA2F6005F4E9}" sibTransId="{CF0E4ECD-2391-4472-9CA3-000657B52762}"/>
    <dgm:cxn modelId="{04A6D9E9-5705-4501-8A9B-DBEBD1CA4A96}" type="presOf" srcId="{F75CCA95-D5A0-4248-9705-2D93F67BD9F7}" destId="{E2E317CB-1CF0-4BCC-9E41-DC29950CDA27}" srcOrd="0" destOrd="0" presId="urn:microsoft.com/office/officeart/2005/8/layout/vList4"/>
    <dgm:cxn modelId="{5ECF19F4-FF73-467A-B08C-8B09AD05F5C2}" type="presOf" srcId="{BCE9790E-EF09-4842-80CD-1329ACB85129}" destId="{0712908A-E489-442A-84A8-A37978A5524B}" srcOrd="1" destOrd="0" presId="urn:microsoft.com/office/officeart/2005/8/layout/vList4"/>
    <dgm:cxn modelId="{DA3950F7-EF17-4A0A-94B2-62EC7D110CB1}" srcId="{F75CCA95-D5A0-4248-9705-2D93F67BD9F7}" destId="{4B7472BF-6070-4FD6-A619-CF2F72931274}" srcOrd="0" destOrd="0" parTransId="{05028417-2F07-407E-A1D5-364808ECE80D}" sibTransId="{0BA41ED0-7532-4819-8886-0CB34BCD8B86}"/>
    <dgm:cxn modelId="{59973121-A21C-4AC9-A396-307F1118B0A7}" type="presParOf" srcId="{E2E317CB-1CF0-4BCC-9E41-DC29950CDA27}" destId="{D0FE2D96-1759-4707-A9A4-EBD2C63F0833}" srcOrd="0" destOrd="0" presId="urn:microsoft.com/office/officeart/2005/8/layout/vList4"/>
    <dgm:cxn modelId="{D06CC5D8-6F36-4C4C-BAEA-1D136685842B}" type="presParOf" srcId="{D0FE2D96-1759-4707-A9A4-EBD2C63F0833}" destId="{00468B81-EB4D-492C-9DE5-50E21247D74B}" srcOrd="0" destOrd="0" presId="urn:microsoft.com/office/officeart/2005/8/layout/vList4"/>
    <dgm:cxn modelId="{4FC1F7C7-DF9C-42E5-9265-F2E46EBF6DE2}" type="presParOf" srcId="{D0FE2D96-1759-4707-A9A4-EBD2C63F0833}" destId="{94832BF3-5C24-48D5-A22D-F8F9C4539F18}" srcOrd="1" destOrd="0" presId="urn:microsoft.com/office/officeart/2005/8/layout/vList4"/>
    <dgm:cxn modelId="{536046AF-ACB1-45E7-8F84-BEB5E2EFE03B}" type="presParOf" srcId="{D0FE2D96-1759-4707-A9A4-EBD2C63F0833}" destId="{4CC7198A-8773-4D8F-B14F-2A142D293B6F}" srcOrd="2" destOrd="0" presId="urn:microsoft.com/office/officeart/2005/8/layout/vList4"/>
    <dgm:cxn modelId="{FDE0FB11-8EF6-4129-98AC-276B1AF3C414}" type="presParOf" srcId="{E2E317CB-1CF0-4BCC-9E41-DC29950CDA27}" destId="{E9275DFA-47B5-4EB7-9D4F-24B860F85F2A}" srcOrd="1" destOrd="0" presId="urn:microsoft.com/office/officeart/2005/8/layout/vList4"/>
    <dgm:cxn modelId="{9EF3B74D-C1B4-412D-B38A-A96A8553D339}" type="presParOf" srcId="{E2E317CB-1CF0-4BCC-9E41-DC29950CDA27}" destId="{D8FD4863-C1A9-4839-8FC4-820697D7B399}" srcOrd="2" destOrd="0" presId="urn:microsoft.com/office/officeart/2005/8/layout/vList4"/>
    <dgm:cxn modelId="{121D6FD1-CBE3-4F60-8A9C-5C4551E37EE8}" type="presParOf" srcId="{D8FD4863-C1A9-4839-8FC4-820697D7B399}" destId="{6E5064AF-72DE-49A3-BCAC-3C1B0F5C4A37}" srcOrd="0" destOrd="0" presId="urn:microsoft.com/office/officeart/2005/8/layout/vList4"/>
    <dgm:cxn modelId="{88C44892-A7F7-4018-8044-5821EC7213BB}" type="presParOf" srcId="{D8FD4863-C1A9-4839-8FC4-820697D7B399}" destId="{75827056-CFD5-41B7-9ACF-51774F268C94}" srcOrd="1" destOrd="0" presId="urn:microsoft.com/office/officeart/2005/8/layout/vList4"/>
    <dgm:cxn modelId="{44CE72FB-DEB6-4DB9-A199-5F0C3112B6D1}" type="presParOf" srcId="{D8FD4863-C1A9-4839-8FC4-820697D7B399}" destId="{DB75C250-EA77-4E48-B66A-7507B65302BE}" srcOrd="2" destOrd="0" presId="urn:microsoft.com/office/officeart/2005/8/layout/vList4"/>
    <dgm:cxn modelId="{F0691543-A186-416D-91AE-301F587B4BED}" type="presParOf" srcId="{E2E317CB-1CF0-4BCC-9E41-DC29950CDA27}" destId="{5D33E33E-4E81-47DB-80AC-453281D3E1BC}" srcOrd="3" destOrd="0" presId="urn:microsoft.com/office/officeart/2005/8/layout/vList4"/>
    <dgm:cxn modelId="{098875CE-0F7C-4D06-92F6-4016BA193DA0}" type="presParOf" srcId="{E2E317CB-1CF0-4BCC-9E41-DC29950CDA27}" destId="{6441DD3D-8E56-40C7-AF65-2B51C15D5129}" srcOrd="4" destOrd="0" presId="urn:microsoft.com/office/officeart/2005/8/layout/vList4"/>
    <dgm:cxn modelId="{91B6542F-E71B-4839-BD86-27449FFB9147}" type="presParOf" srcId="{6441DD3D-8E56-40C7-AF65-2B51C15D5129}" destId="{F9D6F1A2-4994-42A3-A8F2-43EB0E0EF34D}" srcOrd="0" destOrd="0" presId="urn:microsoft.com/office/officeart/2005/8/layout/vList4"/>
    <dgm:cxn modelId="{451A4ACD-8385-4054-99D7-BCEABCA290CE}" type="presParOf" srcId="{6441DD3D-8E56-40C7-AF65-2B51C15D5129}" destId="{3EDE3585-9BF5-46D6-9E37-81A4CE184491}" srcOrd="1" destOrd="0" presId="urn:microsoft.com/office/officeart/2005/8/layout/vList4"/>
    <dgm:cxn modelId="{83DFCE61-8D6E-4E77-ADE5-C3A2A3A4251E}" type="presParOf" srcId="{6441DD3D-8E56-40C7-AF65-2B51C15D5129}" destId="{E79D0635-CA86-486F-9E7E-20D3C94081C6}" srcOrd="2" destOrd="0" presId="urn:microsoft.com/office/officeart/2005/8/layout/vList4"/>
    <dgm:cxn modelId="{5B8DBA17-9395-4DCB-9D4C-B3F7ABE0D3A3}" type="presParOf" srcId="{E2E317CB-1CF0-4BCC-9E41-DC29950CDA27}" destId="{50ED4302-74CE-4E35-9FFA-76A08FD66E89}" srcOrd="5" destOrd="0" presId="urn:microsoft.com/office/officeart/2005/8/layout/vList4"/>
    <dgm:cxn modelId="{59C1B679-F361-4F40-8C15-BA28E9E9B977}" type="presParOf" srcId="{E2E317CB-1CF0-4BCC-9E41-DC29950CDA27}" destId="{E82384A0-D29E-456E-9EBA-3F2F53A5FA36}" srcOrd="6" destOrd="0" presId="urn:microsoft.com/office/officeart/2005/8/layout/vList4"/>
    <dgm:cxn modelId="{3BF4A0C7-3C62-4F09-9A4C-56AEFF5F3790}" type="presParOf" srcId="{E82384A0-D29E-456E-9EBA-3F2F53A5FA36}" destId="{D20702AB-4E68-476E-AB43-172E545A563C}" srcOrd="0" destOrd="0" presId="urn:microsoft.com/office/officeart/2005/8/layout/vList4"/>
    <dgm:cxn modelId="{728ACD55-BEBE-4429-8DA5-3593FA891FD1}" type="presParOf" srcId="{E82384A0-D29E-456E-9EBA-3F2F53A5FA36}" destId="{332039B0-D6AE-4DCA-BFD3-EF66B057A451}" srcOrd="1" destOrd="0" presId="urn:microsoft.com/office/officeart/2005/8/layout/vList4"/>
    <dgm:cxn modelId="{697C175E-B814-4A67-9C89-A729BF3B1862}" type="presParOf" srcId="{E82384A0-D29E-456E-9EBA-3F2F53A5FA36}" destId="{63C0C907-2897-483A-849A-59CA5C03B758}" srcOrd="2" destOrd="0" presId="urn:microsoft.com/office/officeart/2005/8/layout/vList4"/>
    <dgm:cxn modelId="{E7027AA2-9451-494B-BA4C-ED4463619E14}" type="presParOf" srcId="{E2E317CB-1CF0-4BCC-9E41-DC29950CDA27}" destId="{1706CDBB-4CBE-420A-BC14-8E1E2FBE8CCA}" srcOrd="7" destOrd="0" presId="urn:microsoft.com/office/officeart/2005/8/layout/vList4"/>
    <dgm:cxn modelId="{92563DEB-4E1A-496C-A150-A118C6AF1E93}" type="presParOf" srcId="{E2E317CB-1CF0-4BCC-9E41-DC29950CDA27}" destId="{6B91A98F-2BA7-4C06-B66B-7B0E0323CF3B}" srcOrd="8" destOrd="0" presId="urn:microsoft.com/office/officeart/2005/8/layout/vList4"/>
    <dgm:cxn modelId="{F59D26DE-A727-4FE2-9511-60F8569233BF}" type="presParOf" srcId="{6B91A98F-2BA7-4C06-B66B-7B0E0323CF3B}" destId="{67289B64-65BB-4186-933A-235FFF5CE46C}" srcOrd="0" destOrd="0" presId="urn:microsoft.com/office/officeart/2005/8/layout/vList4"/>
    <dgm:cxn modelId="{355FF56A-2E00-4AE5-A93E-392702C0B2EF}" type="presParOf" srcId="{6B91A98F-2BA7-4C06-B66B-7B0E0323CF3B}" destId="{199BF2D9-E0B4-4BE1-B5E2-3E53CA657EE3}" srcOrd="1" destOrd="0" presId="urn:microsoft.com/office/officeart/2005/8/layout/vList4"/>
    <dgm:cxn modelId="{D54748FF-4879-451A-984B-8B8B630A04EF}" type="presParOf" srcId="{6B91A98F-2BA7-4C06-B66B-7B0E0323CF3B}" destId="{0712908A-E489-442A-84A8-A37978A5524B}"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468B81-EB4D-492C-9DE5-50E21247D74B}">
      <dsp:nvSpPr>
        <dsp:cNvPr id="0" name=""/>
        <dsp:cNvSpPr/>
      </dsp:nvSpPr>
      <dsp:spPr>
        <a:xfrm>
          <a:off x="0" y="0"/>
          <a:ext cx="5588767" cy="679610"/>
        </a:xfrm>
        <a:prstGeom prst="roundRect">
          <a:avLst>
            <a:gd name="adj" fmla="val 10000"/>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Font typeface="Symbol" panose="05050102010706020507" pitchFamily="18" charset="2"/>
            <a:buNone/>
          </a:pPr>
          <a:r>
            <a:rPr lang="en-GB" sz="2000" kern="1200" dirty="0"/>
            <a:t>Update your knowledge</a:t>
          </a:r>
        </a:p>
      </dsp:txBody>
      <dsp:txXfrm>
        <a:off x="1185714" y="0"/>
        <a:ext cx="4403052" cy="679610"/>
      </dsp:txXfrm>
    </dsp:sp>
    <dsp:sp modelId="{94832BF3-5C24-48D5-A22D-F8F9C4539F18}">
      <dsp:nvSpPr>
        <dsp:cNvPr id="0" name=""/>
        <dsp:cNvSpPr/>
      </dsp:nvSpPr>
      <dsp:spPr>
        <a:xfrm>
          <a:off x="333846" y="67961"/>
          <a:ext cx="585982" cy="543688"/>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6E5064AF-72DE-49A3-BCAC-3C1B0F5C4A37}">
      <dsp:nvSpPr>
        <dsp:cNvPr id="0" name=""/>
        <dsp:cNvSpPr/>
      </dsp:nvSpPr>
      <dsp:spPr>
        <a:xfrm>
          <a:off x="0" y="747571"/>
          <a:ext cx="5588767" cy="679610"/>
        </a:xfrm>
        <a:prstGeom prst="roundRect">
          <a:avLst>
            <a:gd name="adj" fmla="val 10000"/>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Font typeface="Symbol" panose="05050102010706020507" pitchFamily="18" charset="2"/>
            <a:buNone/>
          </a:pPr>
          <a:r>
            <a:rPr lang="en-GB" sz="2000" kern="1200"/>
            <a:t>Patch software and monitor malware defences</a:t>
          </a:r>
        </a:p>
      </dsp:txBody>
      <dsp:txXfrm>
        <a:off x="1185714" y="747571"/>
        <a:ext cx="4403052" cy="679610"/>
      </dsp:txXfrm>
    </dsp:sp>
    <dsp:sp modelId="{75827056-CFD5-41B7-9ACF-51774F268C94}">
      <dsp:nvSpPr>
        <dsp:cNvPr id="0" name=""/>
        <dsp:cNvSpPr/>
      </dsp:nvSpPr>
      <dsp:spPr>
        <a:xfrm>
          <a:off x="329269" y="815532"/>
          <a:ext cx="595136" cy="543688"/>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D6F1A2-4994-42A3-A8F2-43EB0E0EF34D}">
      <dsp:nvSpPr>
        <dsp:cNvPr id="0" name=""/>
        <dsp:cNvSpPr/>
      </dsp:nvSpPr>
      <dsp:spPr>
        <a:xfrm>
          <a:off x="0" y="1512167"/>
          <a:ext cx="5588767" cy="679610"/>
        </a:xfrm>
        <a:prstGeom prst="roundRect">
          <a:avLst>
            <a:gd name="adj" fmla="val 10000"/>
          </a:avLst>
        </a:prstGeom>
        <a:solidFill>
          <a:srgbClr val="9E1B3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Font typeface="Symbol" panose="05050102010706020507" pitchFamily="18" charset="2"/>
            <a:buNone/>
          </a:pPr>
          <a:r>
            <a:rPr lang="en-GB" sz="2000" kern="1200"/>
            <a:t>Support and motivate staff</a:t>
          </a:r>
        </a:p>
      </dsp:txBody>
      <dsp:txXfrm>
        <a:off x="1185714" y="1512167"/>
        <a:ext cx="4403052" cy="679610"/>
      </dsp:txXfrm>
    </dsp:sp>
    <dsp:sp modelId="{3EDE3585-9BF5-46D6-9E37-81A4CE184491}">
      <dsp:nvSpPr>
        <dsp:cNvPr id="0" name=""/>
        <dsp:cNvSpPr/>
      </dsp:nvSpPr>
      <dsp:spPr>
        <a:xfrm>
          <a:off x="343001" y="1563104"/>
          <a:ext cx="567673" cy="543688"/>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0702AB-4E68-476E-AB43-172E545A563C}">
      <dsp:nvSpPr>
        <dsp:cNvPr id="0" name=""/>
        <dsp:cNvSpPr/>
      </dsp:nvSpPr>
      <dsp:spPr>
        <a:xfrm>
          <a:off x="0" y="2242714"/>
          <a:ext cx="5588767" cy="679610"/>
        </a:xfrm>
        <a:prstGeom prst="roundRect">
          <a:avLst>
            <a:gd name="adj" fmla="val 10000"/>
          </a:avLst>
        </a:prstGeom>
        <a:solidFill>
          <a:srgbClr val="B5003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Font typeface="Symbol" panose="05050102010706020507" pitchFamily="18" charset="2"/>
            <a:buNone/>
          </a:pPr>
          <a:r>
            <a:rPr lang="en-GB" sz="2000" kern="1200" dirty="0"/>
            <a:t>Plan for future threats</a:t>
          </a:r>
        </a:p>
      </dsp:txBody>
      <dsp:txXfrm>
        <a:off x="1185714" y="2242714"/>
        <a:ext cx="4403052" cy="679610"/>
      </dsp:txXfrm>
    </dsp:sp>
    <dsp:sp modelId="{332039B0-D6AE-4DCA-BFD3-EF66B057A451}">
      <dsp:nvSpPr>
        <dsp:cNvPr id="0" name=""/>
        <dsp:cNvSpPr/>
      </dsp:nvSpPr>
      <dsp:spPr>
        <a:xfrm>
          <a:off x="352155" y="2356726"/>
          <a:ext cx="549364" cy="451587"/>
        </a:xfrm>
        <a:prstGeom prst="roundRect">
          <a:avLst>
            <a:gd name="adj" fmla="val 10000"/>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t="-23000" b="-23000"/>
          </a:stretch>
        </a:blip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67289B64-65BB-4186-933A-235FFF5CE46C}">
      <dsp:nvSpPr>
        <dsp:cNvPr id="0" name=""/>
        <dsp:cNvSpPr/>
      </dsp:nvSpPr>
      <dsp:spPr>
        <a:xfrm>
          <a:off x="0" y="2990286"/>
          <a:ext cx="5588767" cy="679610"/>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Font typeface="Symbol" panose="05050102010706020507" pitchFamily="18" charset="2"/>
            <a:buNone/>
          </a:pPr>
          <a:r>
            <a:rPr lang="en-GB" sz="2000" kern="1200" dirty="0"/>
            <a:t>Have effective cyber management oversight</a:t>
          </a:r>
        </a:p>
      </dsp:txBody>
      <dsp:txXfrm>
        <a:off x="1185714" y="2990286"/>
        <a:ext cx="4403052" cy="679610"/>
      </dsp:txXfrm>
    </dsp:sp>
    <dsp:sp modelId="{199BF2D9-E0B4-4BE1-B5E2-3E53CA657EE3}">
      <dsp:nvSpPr>
        <dsp:cNvPr id="0" name=""/>
        <dsp:cNvSpPr/>
      </dsp:nvSpPr>
      <dsp:spPr>
        <a:xfrm>
          <a:off x="336104" y="3036798"/>
          <a:ext cx="604291" cy="543688"/>
        </a:xfrm>
        <a:prstGeom prst="roundRect">
          <a:avLst>
            <a:gd name="adj" fmla="val 10000"/>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F71937B9-9BEB-4715-9929-27D5D50C9E9C}" type="datetimeFigureOut">
              <a:rPr lang="en-US"/>
              <a:pPr>
                <a:defRPr/>
              </a:pPr>
              <a:t>9/23/2020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5915B72-6729-4D09-98FB-FD8BA4F4A6E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716C45-369C-4497-868A-76BBAF21EAFA}" type="datetimeFigureOut">
              <a:rPr lang="en-GB" smtClean="0"/>
              <a:t>23/09/2020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DCD0CE-8356-4CED-BB08-77AC1C157A22}" type="slidenum">
              <a:rPr lang="en-GB" smtClean="0"/>
              <a:t>‹#›</a:t>
            </a:fld>
            <a:endParaRPr lang="en-GB"/>
          </a:p>
        </p:txBody>
      </p:sp>
    </p:spTree>
    <p:extLst>
      <p:ext uri="{BB962C8B-B14F-4D97-AF65-F5344CB8AC3E}">
        <p14:creationId xmlns:p14="http://schemas.microsoft.com/office/powerpoint/2010/main" val="1453925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C962CE4-1B3C-4CFC-BE11-9E3A50C8DB30}" type="slidenum">
              <a:rPr lang="en-GB" smtClean="0"/>
              <a:t>1</a:t>
            </a:fld>
            <a:endParaRPr lang="en-GB"/>
          </a:p>
        </p:txBody>
      </p:sp>
    </p:spTree>
    <p:extLst>
      <p:ext uri="{BB962C8B-B14F-4D97-AF65-F5344CB8AC3E}">
        <p14:creationId xmlns:p14="http://schemas.microsoft.com/office/powerpoint/2010/main" val="2768003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DCD0CE-8356-4CED-BB08-77AC1C157A22}" type="slidenum">
              <a:rPr lang="en-GB" smtClean="0"/>
              <a:t>10</a:t>
            </a:fld>
            <a:endParaRPr lang="en-GB"/>
          </a:p>
        </p:txBody>
      </p:sp>
    </p:spTree>
    <p:extLst>
      <p:ext uri="{BB962C8B-B14F-4D97-AF65-F5344CB8AC3E}">
        <p14:creationId xmlns:p14="http://schemas.microsoft.com/office/powerpoint/2010/main" val="3299193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DCD0CE-8356-4CED-BB08-77AC1C157A22}" type="slidenum">
              <a:rPr lang="en-GB" smtClean="0"/>
              <a:t>11</a:t>
            </a:fld>
            <a:endParaRPr lang="en-GB"/>
          </a:p>
        </p:txBody>
      </p:sp>
    </p:spTree>
    <p:extLst>
      <p:ext uri="{BB962C8B-B14F-4D97-AF65-F5344CB8AC3E}">
        <p14:creationId xmlns:p14="http://schemas.microsoft.com/office/powerpoint/2010/main" val="3730239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DCD0CE-8356-4CED-BB08-77AC1C157A22}" type="slidenum">
              <a:rPr lang="en-GB" smtClean="0"/>
              <a:t>12</a:t>
            </a:fld>
            <a:endParaRPr lang="en-GB"/>
          </a:p>
        </p:txBody>
      </p:sp>
    </p:spTree>
    <p:extLst>
      <p:ext uri="{BB962C8B-B14F-4D97-AF65-F5344CB8AC3E}">
        <p14:creationId xmlns:p14="http://schemas.microsoft.com/office/powerpoint/2010/main" val="1555079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962CE4-1B3C-4CFC-BE11-9E3A50C8DB30}" type="slidenum">
              <a:rPr lang="en-GB" smtClean="0"/>
              <a:t>13</a:t>
            </a:fld>
            <a:endParaRPr lang="en-GB"/>
          </a:p>
        </p:txBody>
      </p:sp>
    </p:spTree>
    <p:extLst>
      <p:ext uri="{BB962C8B-B14F-4D97-AF65-F5344CB8AC3E}">
        <p14:creationId xmlns:p14="http://schemas.microsoft.com/office/powerpoint/2010/main" val="3774386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DCD0CE-8356-4CED-BB08-77AC1C157A22}" type="slidenum">
              <a:rPr lang="en-GB" smtClean="0"/>
              <a:t>14</a:t>
            </a:fld>
            <a:endParaRPr lang="en-GB"/>
          </a:p>
        </p:txBody>
      </p:sp>
    </p:spTree>
    <p:extLst>
      <p:ext uri="{BB962C8B-B14F-4D97-AF65-F5344CB8AC3E}">
        <p14:creationId xmlns:p14="http://schemas.microsoft.com/office/powerpoint/2010/main" val="4145121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DCD0CE-8356-4CED-BB08-77AC1C157A22}" type="slidenum">
              <a:rPr lang="en-GB" smtClean="0"/>
              <a:t>15</a:t>
            </a:fld>
            <a:endParaRPr lang="en-GB"/>
          </a:p>
        </p:txBody>
      </p:sp>
    </p:spTree>
    <p:extLst>
      <p:ext uri="{BB962C8B-B14F-4D97-AF65-F5344CB8AC3E}">
        <p14:creationId xmlns:p14="http://schemas.microsoft.com/office/powerpoint/2010/main" val="36550527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solidFill>
                  <a:srgbClr val="B50038"/>
                </a:solidFill>
              </a:rPr>
              <a:t>Finally </a:t>
            </a:r>
            <a:r>
              <a:rPr lang="en-GB" b="0" dirty="0">
                <a:solidFill>
                  <a:srgbClr val="B50038"/>
                </a:solidFill>
              </a:rPr>
              <a:t>The first point to highlight is that we know that the volume of attempted cybercrime attacks is far higher than the c150 per year that are reported to us.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dirty="0">
              <a:solidFill>
                <a:srgbClr val="B50038"/>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Only 70% of the firms we visited had reported all successful cyber incidents to us and many </a:t>
            </a:r>
            <a:r>
              <a:rPr lang="en-US" dirty="0">
                <a:solidFill>
                  <a:schemeClr val="tx1">
                    <a:lumMod val="85000"/>
                    <a:lumOff val="15000"/>
                  </a:schemeClr>
                </a:solidFill>
                <a:latin typeface="Arial" panose="020B0604020202020204" pitchFamily="34" charset="0"/>
                <a:cs typeface="Arial" panose="020B0604020202020204" pitchFamily="34" charset="0"/>
              </a:rPr>
              <a:t>confirmed they did not adequately record them</a:t>
            </a:r>
            <a:r>
              <a:rPr lang="en-GB" sz="1200" kern="1200" dirty="0">
                <a:solidFill>
                  <a:schemeClr val="tx1"/>
                </a:solidFill>
                <a:effectLst/>
                <a:latin typeface="+mn-lt"/>
                <a:ea typeface="+mn-ea"/>
                <a:cs typeface="+mn-cs"/>
              </a:rPr>
              <a:t>. Our Enforcement Strategy sets out our expectation that firms report attacks, </a:t>
            </a:r>
            <a:r>
              <a:rPr lang="en-GB" sz="1200" b="1" kern="1200" dirty="0">
                <a:solidFill>
                  <a:schemeClr val="tx1"/>
                </a:solidFill>
                <a:effectLst/>
                <a:latin typeface="+mn-lt"/>
                <a:ea typeface="+mn-ea"/>
                <a:cs typeface="+mn-cs"/>
              </a:rPr>
              <a:t>even if there are no concerns about personal conduct or systems.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lumMod val="85000"/>
                  <a:lumOff val="15000"/>
                </a:schemeClr>
              </a:solidFill>
              <a:latin typeface="Arial" panose="020B0604020202020204" pitchFamily="34" charset="0"/>
              <a:cs typeface="Arial" panose="020B0604020202020204" pitchFamily="34" charset="0"/>
            </a:endParaRPr>
          </a:p>
          <a:p>
            <a:r>
              <a:rPr lang="en-GB" dirty="0"/>
              <a:t>Your firm’s COLP should report a successful attack to us - even if client money was not taken or if you have repaid the money. </a:t>
            </a:r>
          </a:p>
          <a:p>
            <a:endParaRPr lang="en-GB" dirty="0"/>
          </a:p>
          <a:p>
            <a:r>
              <a:rPr lang="en-GB" dirty="0"/>
              <a:t>Also while it is not a requirement – if you are subject to an attack that is particularly novel, sophisticated or interesting - let us know about  even if it failed as this information could help us to support other firms with scam alerts for example.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Remember too that firms should report any personal data breaches caused by a cyber security incident to the (ICO) within 72 hours of becoming aware of the breach.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Think about your own policies do you have </a:t>
            </a:r>
            <a:r>
              <a:rPr lang="en-GB" sz="1200" dirty="0">
                <a:effectLst/>
                <a:latin typeface="Arial" panose="020B0604020202020204" pitchFamily="34" charset="0"/>
                <a:ea typeface="Calibri" panose="020F0502020204030204" pitchFamily="34" charset="0"/>
              </a:rPr>
              <a:t>protocols that determine when you report cyber incidents to the SRA, ICO, Action Fraud and the NCSC, depending on their seriousness?</a:t>
            </a:r>
          </a:p>
          <a:p>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Make sure that you have policies and protocols that determine when you report these incidents to the SRA, ICO, Action Fraud and the NCSC, depending on their seriousness.</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Client Money</a:t>
            </a:r>
          </a:p>
          <a:p>
            <a:r>
              <a:rPr lang="en-GB"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We have warned that client money is at risk if your firm is subject to a cyber-attack and email modification fraud is a common method of diverting client funds to fraudsters.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SRA Account Rules requires firms to immediately pay into the account or replace any money that has been improperly withdrawn from the client account. Firms should also report this loss to the SRA.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(Rule 6.1 SRA Account Rules 2019)</a:t>
            </a:r>
          </a:p>
          <a:p>
            <a:endParaRPr lang="en-GB" sz="1200" b="1" dirty="0"/>
          </a:p>
          <a:p>
            <a:r>
              <a:rPr lang="en-GB" sz="1200" b="1" dirty="0"/>
              <a:t>And  finally I hope that today’s session has inspired you to reflect on your own cyber security – whether at your firm and even at home and also of course to read our report. We have also produced a toolkit with more real life cases and a check list home or read our report and the practical toolkit that can help you to think </a:t>
            </a:r>
          </a:p>
          <a:p>
            <a:endParaRPr lang="en-GB" sz="1200" b="1" dirty="0"/>
          </a:p>
          <a:p>
            <a:r>
              <a:rPr lang="en-GB" sz="1200" b="1" dirty="0"/>
              <a:t>would like to leave you with one last thought– no cybersecurity system is infallible and people are therefore both a risk and a key line of defence – has your firm got the balance right?</a:t>
            </a:r>
          </a:p>
          <a:p>
            <a:endParaRPr lang="en-GB" dirty="0"/>
          </a:p>
        </p:txBody>
      </p:sp>
      <p:sp>
        <p:nvSpPr>
          <p:cNvPr id="4" name="Slide Number Placeholder 3"/>
          <p:cNvSpPr>
            <a:spLocks noGrp="1"/>
          </p:cNvSpPr>
          <p:nvPr>
            <p:ph type="sldNum" sz="quarter" idx="5"/>
          </p:nvPr>
        </p:nvSpPr>
        <p:spPr/>
        <p:txBody>
          <a:bodyPr/>
          <a:lstStyle/>
          <a:p>
            <a:fld id="{3C962CE4-1B3C-4CFC-BE11-9E3A50C8DB30}" type="slidenum">
              <a:rPr lang="en-GB" smtClean="0"/>
              <a:t>16</a:t>
            </a:fld>
            <a:endParaRPr lang="en-GB"/>
          </a:p>
        </p:txBody>
      </p:sp>
    </p:spTree>
    <p:extLst>
      <p:ext uri="{BB962C8B-B14F-4D97-AF65-F5344CB8AC3E}">
        <p14:creationId xmlns:p14="http://schemas.microsoft.com/office/powerpoint/2010/main" val="13655414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DCD0CE-8356-4CED-BB08-77AC1C157A22}" type="slidenum">
              <a:rPr lang="en-GB" smtClean="0"/>
              <a:t>17</a:t>
            </a:fld>
            <a:endParaRPr lang="en-GB"/>
          </a:p>
        </p:txBody>
      </p:sp>
    </p:spTree>
    <p:extLst>
      <p:ext uri="{BB962C8B-B14F-4D97-AF65-F5344CB8AC3E}">
        <p14:creationId xmlns:p14="http://schemas.microsoft.com/office/powerpoint/2010/main" val="2972750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DCD0CE-8356-4CED-BB08-77AC1C157A22}" type="slidenum">
              <a:rPr lang="en-GB" smtClean="0"/>
              <a:t>18</a:t>
            </a:fld>
            <a:endParaRPr lang="en-GB"/>
          </a:p>
        </p:txBody>
      </p:sp>
    </p:spTree>
    <p:extLst>
      <p:ext uri="{BB962C8B-B14F-4D97-AF65-F5344CB8AC3E}">
        <p14:creationId xmlns:p14="http://schemas.microsoft.com/office/powerpoint/2010/main" val="17476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962CE4-1B3C-4CFC-BE11-9E3A50C8DB30}" type="slidenum">
              <a:rPr lang="en-GB" smtClean="0"/>
              <a:t>2</a:t>
            </a:fld>
            <a:endParaRPr lang="en-GB"/>
          </a:p>
        </p:txBody>
      </p:sp>
    </p:spTree>
    <p:extLst>
      <p:ext uri="{BB962C8B-B14F-4D97-AF65-F5344CB8AC3E}">
        <p14:creationId xmlns:p14="http://schemas.microsoft.com/office/powerpoint/2010/main" val="1117535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962CE4-1B3C-4CFC-BE11-9E3A50C8DB30}" type="slidenum">
              <a:rPr lang="en-GB" smtClean="0"/>
              <a:t>3</a:t>
            </a:fld>
            <a:endParaRPr lang="en-GB"/>
          </a:p>
        </p:txBody>
      </p:sp>
    </p:spTree>
    <p:extLst>
      <p:ext uri="{BB962C8B-B14F-4D97-AF65-F5344CB8AC3E}">
        <p14:creationId xmlns:p14="http://schemas.microsoft.com/office/powerpoint/2010/main" val="1316484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C962CE4-1B3C-4CFC-BE11-9E3A50C8DB30}" type="slidenum">
              <a:rPr lang="en-GB" smtClean="0"/>
              <a:t>4</a:t>
            </a:fld>
            <a:endParaRPr lang="en-GB"/>
          </a:p>
        </p:txBody>
      </p:sp>
    </p:spTree>
    <p:extLst>
      <p:ext uri="{BB962C8B-B14F-4D97-AF65-F5344CB8AC3E}">
        <p14:creationId xmlns:p14="http://schemas.microsoft.com/office/powerpoint/2010/main" val="3432356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DCD0CE-8356-4CED-BB08-77AC1C157A22}" type="slidenum">
              <a:rPr lang="en-GB" smtClean="0"/>
              <a:t>5</a:t>
            </a:fld>
            <a:endParaRPr lang="en-GB"/>
          </a:p>
        </p:txBody>
      </p:sp>
    </p:spTree>
    <p:extLst>
      <p:ext uri="{BB962C8B-B14F-4D97-AF65-F5344CB8AC3E}">
        <p14:creationId xmlns:p14="http://schemas.microsoft.com/office/powerpoint/2010/main" val="688559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15D8661-7375-41EE-918B-F76427C64D2E}" type="slidenum">
              <a:rPr lang="en-GB" smtClean="0"/>
              <a:t>6</a:t>
            </a:fld>
            <a:endParaRPr lang="en-GB" dirty="0"/>
          </a:p>
        </p:txBody>
      </p:sp>
    </p:spTree>
    <p:extLst>
      <p:ext uri="{BB962C8B-B14F-4D97-AF65-F5344CB8AC3E}">
        <p14:creationId xmlns:p14="http://schemas.microsoft.com/office/powerpoint/2010/main" val="2272740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15D8661-7375-41EE-918B-F76427C64D2E}" type="slidenum">
              <a:rPr lang="en-GB" smtClean="0"/>
              <a:t>7</a:t>
            </a:fld>
            <a:endParaRPr lang="en-GB" dirty="0"/>
          </a:p>
        </p:txBody>
      </p:sp>
    </p:spTree>
    <p:extLst>
      <p:ext uri="{BB962C8B-B14F-4D97-AF65-F5344CB8AC3E}">
        <p14:creationId xmlns:p14="http://schemas.microsoft.com/office/powerpoint/2010/main" val="1483845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783C58C-2DB1-4312-8AEF-48E110324F57}" type="slidenum">
              <a:rPr lang="en-GB" smtClean="0"/>
              <a:t>8</a:t>
            </a:fld>
            <a:endParaRPr lang="en-GB" dirty="0"/>
          </a:p>
        </p:txBody>
      </p:sp>
    </p:spTree>
    <p:extLst>
      <p:ext uri="{BB962C8B-B14F-4D97-AF65-F5344CB8AC3E}">
        <p14:creationId xmlns:p14="http://schemas.microsoft.com/office/powerpoint/2010/main" val="662673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DCD0CE-8356-4CED-BB08-77AC1C157A22}" type="slidenum">
              <a:rPr lang="en-GB" smtClean="0"/>
              <a:t>9</a:t>
            </a:fld>
            <a:endParaRPr lang="en-GB"/>
          </a:p>
        </p:txBody>
      </p:sp>
    </p:spTree>
    <p:extLst>
      <p:ext uri="{BB962C8B-B14F-4D97-AF65-F5344CB8AC3E}">
        <p14:creationId xmlns:p14="http://schemas.microsoft.com/office/powerpoint/2010/main" val="20688768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4420487" y="987574"/>
            <a:ext cx="4723507" cy="4155926"/>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0"/>
            <a:ext cx="9144000" cy="1020763"/>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7164388" y="176213"/>
            <a:ext cx="1655762" cy="661987"/>
          </a:xfrm>
          <a:prstGeom prst="rect">
            <a:avLst/>
          </a:prstGeom>
          <a:noFill/>
          <a:ln w="9525">
            <a:noFill/>
            <a:miter lim="800000"/>
            <a:headEnd/>
            <a:tailEnd/>
          </a:ln>
        </p:spPr>
      </p:pic>
      <p:sp>
        <p:nvSpPr>
          <p:cNvPr id="60418" name="Rectangle 2"/>
          <p:cNvSpPr>
            <a:spLocks noGrp="1" noChangeArrowheads="1"/>
          </p:cNvSpPr>
          <p:nvPr>
            <p:ph type="ctrTitle"/>
          </p:nvPr>
        </p:nvSpPr>
        <p:spPr>
          <a:xfrm>
            <a:off x="1692275" y="1491854"/>
            <a:ext cx="6694488" cy="1102519"/>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1763714" y="2842022"/>
            <a:ext cx="6624637" cy="131445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926" y="94060"/>
            <a:ext cx="1895475" cy="469225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331913" y="94060"/>
            <a:ext cx="5535612" cy="46922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28750"/>
            <a:ext cx="3714750"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99064" y="1428750"/>
            <a:ext cx="3716337"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0"/>
            <a:ext cx="9144000" cy="10207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250825" y="195263"/>
            <a:ext cx="489585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250825" y="1419225"/>
            <a:ext cx="8642350" cy="3357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7164388" y="176213"/>
            <a:ext cx="1655762" cy="661987"/>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1556916-3026-4832-9292-F5DD05CE6D2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1" fontAlgn="base" hangingPunct="1">
        <a:spcBef>
          <a:spcPct val="0"/>
        </a:spcBef>
        <a:spcAft>
          <a:spcPct val="0"/>
        </a:spcAft>
        <a:defRPr sz="3200">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rgbClr val="9E1B34"/>
        </a:buClr>
        <a:buChar char="•"/>
        <a:defRPr sz="28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4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28.svg"/></Relationships>
</file>

<file path=ppt/slides/_rels/slide1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30.svg"/></Relationships>
</file>

<file path=ppt/slides/_rels/slide1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30.svg"/></Relationships>
</file>

<file path=ppt/slides/_rels/slide1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2.svg"/></Relationships>
</file>

<file path=ppt/slides/_rels/slide1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4.svg"/></Relationships>
</file>

<file path=ppt/slides/_rels/slide1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36.svg"/></Relationships>
</file>

<file path=ppt/slides/_rels/slide16.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0.svg"/></Relationships>
</file>

<file path=ppt/slides/_rels/slide17.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52.svg"/></Relationships>
</file>

<file path=ppt/slides/_rels/slide18.xml.rels><?xml version="1.0" encoding="UTF-8" standalone="yes"?>
<Relationships xmlns="http://schemas.openxmlformats.org/package/2006/relationships"><Relationship Id="rId8" Type="http://schemas.openxmlformats.org/officeDocument/2006/relationships/image" Target="../media/image58.svg"/><Relationship Id="rId3" Type="http://schemas.openxmlformats.org/officeDocument/2006/relationships/image" Target="../media/image53.png"/><Relationship Id="rId7" Type="http://schemas.openxmlformats.org/officeDocument/2006/relationships/image" Target="../media/image5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56.svg"/><Relationship Id="rId5" Type="http://schemas.openxmlformats.org/officeDocument/2006/relationships/image" Target="../media/image55.png"/><Relationship Id="rId4" Type="http://schemas.openxmlformats.org/officeDocument/2006/relationships/image" Target="../media/image54.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svg"/><Relationship Id="rId9" Type="http://schemas.openxmlformats.org/officeDocument/2006/relationships/image" Target="../media/image18.svg"/></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2.png"/><Relationship Id="rId7" Type="http://schemas.openxmlformats.org/officeDocument/2006/relationships/image" Target="../media/image20.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4.jpeg"/><Relationship Id="rId4" Type="http://schemas.openxmlformats.org/officeDocument/2006/relationships/image" Target="../media/image13.svg"/><Relationship Id="rId9" Type="http://schemas.openxmlformats.org/officeDocument/2006/relationships/image" Target="../media/image22.svg"/></Relationships>
</file>

<file path=ppt/slides/_rels/slide8.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12.png"/><Relationship Id="rId7" Type="http://schemas.openxmlformats.org/officeDocument/2006/relationships/image" Target="../media/image2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4.svg"/><Relationship Id="rId5" Type="http://schemas.openxmlformats.org/officeDocument/2006/relationships/image" Target="../media/image23.png"/><Relationship Id="rId10" Type="http://schemas.openxmlformats.org/officeDocument/2006/relationships/image" Target="../media/image20.svg"/><Relationship Id="rId4" Type="http://schemas.openxmlformats.org/officeDocument/2006/relationships/image" Target="../media/image13.svg"/><Relationship Id="rId9"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2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115616" y="2283718"/>
            <a:ext cx="6694488" cy="1101725"/>
          </a:xfrm>
        </p:spPr>
        <p:txBody>
          <a:bodyPr/>
          <a:lstStyle/>
          <a:p>
            <a:pPr eaLnBrk="1" hangingPunct="1">
              <a:defRPr/>
            </a:pPr>
            <a:r>
              <a:rPr lang="en-GB" dirty="0">
                <a:ea typeface="ＭＳ Ｐゴシック" pitchFamily="34" charset="-128"/>
              </a:rPr>
              <a:t>Cybercrime Thematic Review </a:t>
            </a:r>
            <a:br>
              <a:rPr lang="en-GB" dirty="0">
                <a:ea typeface="ＭＳ Ｐゴシック" pitchFamily="34" charset="-128"/>
              </a:rPr>
            </a:br>
            <a:r>
              <a:rPr lang="en-GB" dirty="0">
                <a:ea typeface="ＭＳ Ｐゴシック" pitchFamily="34" charset="-128"/>
              </a:rPr>
              <a:t>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2DB13C4-42F2-4B82-A38A-505AA9C5DC58}"/>
              </a:ext>
            </a:extLst>
          </p:cNvPr>
          <p:cNvSpPr/>
          <p:nvPr/>
        </p:nvSpPr>
        <p:spPr bwMode="auto">
          <a:xfrm>
            <a:off x="368921" y="1251884"/>
            <a:ext cx="6291311" cy="3552114"/>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Title 4">
            <a:extLst>
              <a:ext uri="{FF2B5EF4-FFF2-40B4-BE49-F238E27FC236}">
                <a16:creationId xmlns:a16="http://schemas.microsoft.com/office/drawing/2014/main" id="{D4FB323E-7FF5-41DC-A661-4350DA8A8AE9}"/>
              </a:ext>
            </a:extLst>
          </p:cNvPr>
          <p:cNvSpPr>
            <a:spLocks noGrp="1"/>
          </p:cNvSpPr>
          <p:nvPr>
            <p:ph type="title"/>
          </p:nvPr>
        </p:nvSpPr>
        <p:spPr>
          <a:xfrm>
            <a:off x="250824" y="195263"/>
            <a:ext cx="5545311" cy="857250"/>
          </a:xfrm>
        </p:spPr>
        <p:txBody>
          <a:bodyPr wrap="square" anchor="ctr">
            <a:normAutofit/>
          </a:bodyPr>
          <a:lstStyle/>
          <a:p>
            <a:pPr>
              <a:lnSpc>
                <a:spcPct val="90000"/>
              </a:lnSpc>
            </a:pPr>
            <a:r>
              <a:rPr lang="en-GB" sz="2700" dirty="0"/>
              <a:t>Mitigation: Policies and Processes</a:t>
            </a:r>
          </a:p>
        </p:txBody>
      </p:sp>
      <p:sp>
        <p:nvSpPr>
          <p:cNvPr id="6" name="Content Placeholder 5">
            <a:extLst>
              <a:ext uri="{FF2B5EF4-FFF2-40B4-BE49-F238E27FC236}">
                <a16:creationId xmlns:a16="http://schemas.microsoft.com/office/drawing/2014/main" id="{10AD3C62-48AD-4ECA-9B47-FE02C5330293}"/>
              </a:ext>
            </a:extLst>
          </p:cNvPr>
          <p:cNvSpPr>
            <a:spLocks noGrp="1"/>
          </p:cNvSpPr>
          <p:nvPr>
            <p:ph sz="half" idx="1"/>
          </p:nvPr>
        </p:nvSpPr>
        <p:spPr>
          <a:xfrm>
            <a:off x="647214" y="1491630"/>
            <a:ext cx="5724986" cy="3312367"/>
          </a:xfrm>
        </p:spPr>
        <p:txBody>
          <a:bodyPr wrap="square" anchor="t">
            <a:normAutofit/>
          </a:bodyPr>
          <a:lstStyle/>
          <a:p>
            <a:pPr marL="0" indent="0">
              <a:lnSpc>
                <a:spcPct val="90000"/>
              </a:lnSpc>
              <a:buNone/>
            </a:pPr>
            <a:r>
              <a:rPr lang="en-US" sz="2600" b="1" dirty="0"/>
              <a:t>Poor Practice </a:t>
            </a:r>
          </a:p>
          <a:p>
            <a:pPr marL="0" indent="0">
              <a:lnSpc>
                <a:spcPct val="90000"/>
              </a:lnSpc>
              <a:buNone/>
            </a:pPr>
            <a:endParaRPr lang="en-US" sz="1000" b="1" dirty="0"/>
          </a:p>
          <a:p>
            <a:pPr>
              <a:lnSpc>
                <a:spcPct val="90000"/>
              </a:lnSpc>
            </a:pPr>
            <a:r>
              <a:rPr lang="en-GB" sz="2600" dirty="0">
                <a:solidFill>
                  <a:schemeClr val="tx1"/>
                </a:solidFill>
              </a:rPr>
              <a:t>60%</a:t>
            </a:r>
            <a:r>
              <a:rPr lang="en-GB" sz="2600" dirty="0"/>
              <a:t> </a:t>
            </a:r>
            <a:r>
              <a:rPr lang="en-GB" sz="2000" dirty="0"/>
              <a:t>did not keep an incident log</a:t>
            </a:r>
          </a:p>
          <a:p>
            <a:pPr>
              <a:lnSpc>
                <a:spcPct val="90000"/>
              </a:lnSpc>
            </a:pPr>
            <a:r>
              <a:rPr lang="en-GB" sz="2600" dirty="0">
                <a:solidFill>
                  <a:schemeClr val="tx1"/>
                </a:solidFill>
              </a:rPr>
              <a:t>25%</a:t>
            </a:r>
            <a:r>
              <a:rPr lang="en-GB" sz="2600" dirty="0"/>
              <a:t> </a:t>
            </a:r>
            <a:r>
              <a:rPr lang="en-GB" sz="2000" dirty="0"/>
              <a:t>had inadequate policies</a:t>
            </a:r>
          </a:p>
          <a:p>
            <a:pPr>
              <a:lnSpc>
                <a:spcPct val="90000"/>
              </a:lnSpc>
            </a:pPr>
            <a:r>
              <a:rPr lang="en-GB" sz="2600" dirty="0">
                <a:solidFill>
                  <a:schemeClr val="tx1"/>
                </a:solidFill>
              </a:rPr>
              <a:t>20%</a:t>
            </a:r>
            <a:r>
              <a:rPr lang="en-GB" sz="2600" dirty="0"/>
              <a:t> </a:t>
            </a:r>
            <a:r>
              <a:rPr lang="en-GB" sz="2000" dirty="0"/>
              <a:t>had never provided cyber training</a:t>
            </a:r>
          </a:p>
          <a:p>
            <a:pPr>
              <a:lnSpc>
                <a:spcPct val="90000"/>
              </a:lnSpc>
            </a:pPr>
            <a:r>
              <a:rPr lang="en-GB" sz="2600" dirty="0">
                <a:solidFill>
                  <a:schemeClr val="tx1"/>
                </a:solidFill>
              </a:rPr>
              <a:t>20%</a:t>
            </a:r>
            <a:r>
              <a:rPr lang="en-GB" sz="2600" dirty="0"/>
              <a:t> </a:t>
            </a:r>
            <a:r>
              <a:rPr lang="en-GB" sz="2000" dirty="0">
                <a:latin typeface="Arial" panose="020B0604020202020204" pitchFamily="34" charset="0"/>
                <a:ea typeface="Calibri" panose="020F0502020204030204" pitchFamily="34" charset="0"/>
              </a:rPr>
              <a:t>without a policy on removeable media</a:t>
            </a:r>
            <a:endParaRPr lang="en-GB" sz="2000" dirty="0"/>
          </a:p>
          <a:p>
            <a:pPr>
              <a:lnSpc>
                <a:spcPct val="90000"/>
              </a:lnSpc>
            </a:pPr>
            <a:r>
              <a:rPr lang="en-GB" sz="2600" dirty="0">
                <a:latin typeface="Arial" panose="020B0604020202020204" pitchFamily="34" charset="0"/>
                <a:ea typeface="Calibri" panose="020F0502020204030204" pitchFamily="34" charset="0"/>
              </a:rPr>
              <a:t>One </a:t>
            </a:r>
            <a:r>
              <a:rPr lang="en-GB" sz="2000" dirty="0">
                <a:latin typeface="Arial" panose="020B0604020202020204" pitchFamily="34" charset="0"/>
                <a:ea typeface="Calibri" panose="020F0502020204030204" pitchFamily="34" charset="0"/>
              </a:rPr>
              <a:t>firm’s</a:t>
            </a:r>
            <a:r>
              <a:rPr lang="en-GB" sz="2600" dirty="0">
                <a:latin typeface="Arial" panose="020B0604020202020204" pitchFamily="34" charset="0"/>
                <a:ea typeface="Calibri" panose="020F0502020204030204" pitchFamily="34" charset="0"/>
              </a:rPr>
              <a:t> </a:t>
            </a:r>
            <a:r>
              <a:rPr lang="en-GB" sz="2000" dirty="0">
                <a:latin typeface="Arial" panose="020B0604020202020204" pitchFamily="34" charset="0"/>
                <a:ea typeface="Calibri" panose="020F0502020204030204" pitchFamily="34" charset="0"/>
              </a:rPr>
              <a:t>PII did not cover client losses from cybercrime</a:t>
            </a:r>
            <a:endParaRPr lang="en-GB" sz="2000" dirty="0">
              <a:effectLst/>
            </a:endParaRPr>
          </a:p>
          <a:p>
            <a:pPr>
              <a:lnSpc>
                <a:spcPct val="90000"/>
              </a:lnSpc>
            </a:pPr>
            <a:endParaRPr lang="en-GB" sz="2000" dirty="0">
              <a:latin typeface="Arial" panose="020B0604020202020204" pitchFamily="34" charset="0"/>
              <a:ea typeface="Calibri" panose="020F0502020204030204" pitchFamily="34" charset="0"/>
            </a:endParaRPr>
          </a:p>
          <a:p>
            <a:pPr>
              <a:lnSpc>
                <a:spcPct val="90000"/>
              </a:lnSpc>
            </a:pPr>
            <a:endParaRPr lang="en-GB" sz="2000" dirty="0"/>
          </a:p>
        </p:txBody>
      </p:sp>
      <p:pic>
        <p:nvPicPr>
          <p:cNvPr id="9" name="Graphic 8" descr="Target Audience">
            <a:extLst>
              <a:ext uri="{FF2B5EF4-FFF2-40B4-BE49-F238E27FC236}">
                <a16:creationId xmlns:a16="http://schemas.microsoft.com/office/drawing/2014/main" id="{382CA25C-A32C-41A6-8611-A1D48AFF16B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41618" y="1251883"/>
            <a:ext cx="2297999" cy="2183964"/>
          </a:xfrm>
          <a:prstGeom prst="rect">
            <a:avLst/>
          </a:prstGeom>
        </p:spPr>
      </p:pic>
    </p:spTree>
    <p:extLst>
      <p:ext uri="{BB962C8B-B14F-4D97-AF65-F5344CB8AC3E}">
        <p14:creationId xmlns:p14="http://schemas.microsoft.com/office/powerpoint/2010/main" val="2341062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F95FEC3B-F6F7-472E-A3CB-69AD4936169F}"/>
              </a:ext>
            </a:extLst>
          </p:cNvPr>
          <p:cNvSpPr/>
          <p:nvPr/>
        </p:nvSpPr>
        <p:spPr bwMode="auto">
          <a:xfrm>
            <a:off x="368921" y="1251884"/>
            <a:ext cx="6291311" cy="3552114"/>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Title 4">
            <a:extLst>
              <a:ext uri="{FF2B5EF4-FFF2-40B4-BE49-F238E27FC236}">
                <a16:creationId xmlns:a16="http://schemas.microsoft.com/office/drawing/2014/main" id="{D4FB323E-7FF5-41DC-A661-4350DA8A8AE9}"/>
              </a:ext>
            </a:extLst>
          </p:cNvPr>
          <p:cNvSpPr>
            <a:spLocks noGrp="1"/>
          </p:cNvSpPr>
          <p:nvPr>
            <p:ph type="title"/>
          </p:nvPr>
        </p:nvSpPr>
        <p:spPr>
          <a:xfrm>
            <a:off x="250825" y="195263"/>
            <a:ext cx="4895850" cy="857250"/>
          </a:xfrm>
        </p:spPr>
        <p:txBody>
          <a:bodyPr wrap="square" anchor="ctr">
            <a:normAutofit/>
          </a:bodyPr>
          <a:lstStyle/>
          <a:p>
            <a:pPr>
              <a:lnSpc>
                <a:spcPct val="90000"/>
              </a:lnSpc>
            </a:pPr>
            <a:r>
              <a:rPr lang="en-GB" sz="2700" dirty="0"/>
              <a:t>Mitigation: Controls</a:t>
            </a:r>
          </a:p>
        </p:txBody>
      </p:sp>
      <p:sp>
        <p:nvSpPr>
          <p:cNvPr id="6" name="Content Placeholder 5">
            <a:extLst>
              <a:ext uri="{FF2B5EF4-FFF2-40B4-BE49-F238E27FC236}">
                <a16:creationId xmlns:a16="http://schemas.microsoft.com/office/drawing/2014/main" id="{10AD3C62-48AD-4ECA-9B47-FE02C5330293}"/>
              </a:ext>
            </a:extLst>
          </p:cNvPr>
          <p:cNvSpPr>
            <a:spLocks noGrp="1"/>
          </p:cNvSpPr>
          <p:nvPr>
            <p:ph sz="half" idx="1"/>
          </p:nvPr>
        </p:nvSpPr>
        <p:spPr>
          <a:xfrm>
            <a:off x="467544" y="1563638"/>
            <a:ext cx="6120680" cy="3096344"/>
          </a:xfrm>
        </p:spPr>
        <p:txBody>
          <a:bodyPr wrap="square" anchor="t">
            <a:normAutofit/>
          </a:bodyPr>
          <a:lstStyle/>
          <a:p>
            <a:pPr marL="0" indent="0">
              <a:lnSpc>
                <a:spcPct val="90000"/>
              </a:lnSpc>
              <a:buNone/>
            </a:pPr>
            <a:r>
              <a:rPr lang="en-US" sz="2600" b="1" dirty="0"/>
              <a:t>Good Practice</a:t>
            </a:r>
          </a:p>
          <a:p>
            <a:pPr marL="0" indent="0">
              <a:lnSpc>
                <a:spcPct val="90000"/>
              </a:lnSpc>
              <a:buNone/>
            </a:pPr>
            <a:endParaRPr lang="en-US" sz="1000" b="1" dirty="0"/>
          </a:p>
          <a:p>
            <a:pPr>
              <a:lnSpc>
                <a:spcPct val="90000"/>
              </a:lnSpc>
            </a:pPr>
            <a:r>
              <a:rPr lang="en-GB" sz="2000" dirty="0">
                <a:latin typeface="Arial" panose="020B0604020202020204" pitchFamily="34" charset="0"/>
                <a:ea typeface="Calibri" panose="020F0502020204030204" pitchFamily="34" charset="0"/>
              </a:rPr>
              <a:t>Two factor authentication used by most</a:t>
            </a:r>
          </a:p>
          <a:p>
            <a:pPr>
              <a:lnSpc>
                <a:spcPct val="90000"/>
              </a:lnSpc>
            </a:pPr>
            <a:r>
              <a:rPr lang="en-GB" sz="2000" dirty="0">
                <a:latin typeface="Arial" panose="020B0604020202020204" pitchFamily="34" charset="0"/>
                <a:ea typeface="Calibri" panose="020F0502020204030204" pitchFamily="34" charset="0"/>
              </a:rPr>
              <a:t>Most firms used accounts and permissions</a:t>
            </a:r>
          </a:p>
          <a:p>
            <a:pPr>
              <a:lnSpc>
                <a:spcPct val="90000"/>
              </a:lnSpc>
            </a:pPr>
            <a:r>
              <a:rPr lang="en-GB" sz="2600" dirty="0">
                <a:latin typeface="Arial" panose="020B0604020202020204" pitchFamily="34" charset="0"/>
                <a:ea typeface="Calibri" panose="020F0502020204030204" pitchFamily="34" charset="0"/>
              </a:rPr>
              <a:t>50%</a:t>
            </a:r>
            <a:r>
              <a:rPr lang="en-GB" sz="2000" dirty="0">
                <a:latin typeface="Arial" panose="020B0604020202020204" pitchFamily="34" charset="0"/>
                <a:ea typeface="Calibri" panose="020F0502020204030204" pitchFamily="34" charset="0"/>
              </a:rPr>
              <a:t> protect &amp; delete equipment remotely</a:t>
            </a:r>
          </a:p>
          <a:p>
            <a:pPr>
              <a:lnSpc>
                <a:spcPct val="90000"/>
              </a:lnSpc>
            </a:pPr>
            <a:r>
              <a:rPr lang="en-GB" sz="2000" dirty="0">
                <a:latin typeface="Arial" panose="020B0604020202020204" pitchFamily="34" charset="0"/>
                <a:ea typeface="Calibri" panose="020F0502020204030204" pitchFamily="34" charset="0"/>
              </a:rPr>
              <a:t>All systems password controlled and  most used software to change regularly</a:t>
            </a:r>
          </a:p>
          <a:p>
            <a:pPr>
              <a:lnSpc>
                <a:spcPct val="90000"/>
              </a:lnSpc>
            </a:pPr>
            <a:r>
              <a:rPr lang="en-GB" sz="2000" dirty="0">
                <a:latin typeface="Arial" panose="020B0604020202020204" pitchFamily="34" charset="0"/>
                <a:ea typeface="Calibri" panose="020F0502020204030204" pitchFamily="34" charset="0"/>
              </a:rPr>
              <a:t>Clear reporting lines and IT support</a:t>
            </a:r>
          </a:p>
          <a:p>
            <a:pPr>
              <a:lnSpc>
                <a:spcPct val="90000"/>
              </a:lnSpc>
            </a:pPr>
            <a:endParaRPr lang="en-GB" sz="2000" dirty="0">
              <a:latin typeface="Arial" panose="020B0604020202020204" pitchFamily="34" charset="0"/>
              <a:ea typeface="Calibri" panose="020F0502020204030204" pitchFamily="34" charset="0"/>
            </a:endParaRPr>
          </a:p>
          <a:p>
            <a:pPr>
              <a:lnSpc>
                <a:spcPct val="90000"/>
              </a:lnSpc>
            </a:pPr>
            <a:endParaRPr lang="en-GB" sz="2000" dirty="0"/>
          </a:p>
        </p:txBody>
      </p:sp>
      <p:pic>
        <p:nvPicPr>
          <p:cNvPr id="8" name="Graphic 7" descr="Medieval Tower">
            <a:extLst>
              <a:ext uri="{FF2B5EF4-FFF2-40B4-BE49-F238E27FC236}">
                <a16:creationId xmlns:a16="http://schemas.microsoft.com/office/drawing/2014/main" id="{27152F38-3984-4738-9C1A-786DE0C1157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49400" y="1563638"/>
            <a:ext cx="1844232" cy="1656184"/>
          </a:xfrm>
          <a:prstGeom prst="rect">
            <a:avLst/>
          </a:prstGeom>
        </p:spPr>
      </p:pic>
    </p:spTree>
    <p:extLst>
      <p:ext uri="{BB962C8B-B14F-4D97-AF65-F5344CB8AC3E}">
        <p14:creationId xmlns:p14="http://schemas.microsoft.com/office/powerpoint/2010/main" val="877212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F95FEC3B-F6F7-472E-A3CB-69AD4936169F}"/>
              </a:ext>
            </a:extLst>
          </p:cNvPr>
          <p:cNvSpPr/>
          <p:nvPr/>
        </p:nvSpPr>
        <p:spPr bwMode="auto">
          <a:xfrm>
            <a:off x="368921" y="1251884"/>
            <a:ext cx="6291311" cy="3552114"/>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Title 4">
            <a:extLst>
              <a:ext uri="{FF2B5EF4-FFF2-40B4-BE49-F238E27FC236}">
                <a16:creationId xmlns:a16="http://schemas.microsoft.com/office/drawing/2014/main" id="{D4FB323E-7FF5-41DC-A661-4350DA8A8AE9}"/>
              </a:ext>
            </a:extLst>
          </p:cNvPr>
          <p:cNvSpPr>
            <a:spLocks noGrp="1"/>
          </p:cNvSpPr>
          <p:nvPr>
            <p:ph type="title"/>
          </p:nvPr>
        </p:nvSpPr>
        <p:spPr>
          <a:xfrm>
            <a:off x="250825" y="195263"/>
            <a:ext cx="4895850" cy="857250"/>
          </a:xfrm>
        </p:spPr>
        <p:txBody>
          <a:bodyPr wrap="square" anchor="ctr">
            <a:normAutofit/>
          </a:bodyPr>
          <a:lstStyle/>
          <a:p>
            <a:pPr>
              <a:lnSpc>
                <a:spcPct val="90000"/>
              </a:lnSpc>
            </a:pPr>
            <a:r>
              <a:rPr lang="en-GB" sz="2700" dirty="0"/>
              <a:t>Mitigation: Controls</a:t>
            </a:r>
          </a:p>
        </p:txBody>
      </p:sp>
      <p:sp>
        <p:nvSpPr>
          <p:cNvPr id="6" name="Content Placeholder 5">
            <a:extLst>
              <a:ext uri="{FF2B5EF4-FFF2-40B4-BE49-F238E27FC236}">
                <a16:creationId xmlns:a16="http://schemas.microsoft.com/office/drawing/2014/main" id="{10AD3C62-48AD-4ECA-9B47-FE02C5330293}"/>
              </a:ext>
            </a:extLst>
          </p:cNvPr>
          <p:cNvSpPr>
            <a:spLocks noGrp="1"/>
          </p:cNvSpPr>
          <p:nvPr>
            <p:ph sz="half" idx="1"/>
          </p:nvPr>
        </p:nvSpPr>
        <p:spPr>
          <a:xfrm>
            <a:off x="467544" y="1563638"/>
            <a:ext cx="6120680" cy="3096344"/>
          </a:xfrm>
        </p:spPr>
        <p:txBody>
          <a:bodyPr wrap="square" anchor="t">
            <a:normAutofit/>
          </a:bodyPr>
          <a:lstStyle/>
          <a:p>
            <a:pPr marL="0" indent="0">
              <a:lnSpc>
                <a:spcPct val="90000"/>
              </a:lnSpc>
              <a:buNone/>
            </a:pPr>
            <a:r>
              <a:rPr lang="en-US" sz="2600" b="1" dirty="0"/>
              <a:t>Poor Practice</a:t>
            </a:r>
          </a:p>
          <a:p>
            <a:pPr marL="0" indent="0">
              <a:lnSpc>
                <a:spcPct val="90000"/>
              </a:lnSpc>
              <a:buNone/>
            </a:pPr>
            <a:endParaRPr lang="en-US" sz="1000" b="1" dirty="0"/>
          </a:p>
          <a:p>
            <a:pPr>
              <a:lnSpc>
                <a:spcPct val="90000"/>
              </a:lnSpc>
            </a:pPr>
            <a:r>
              <a:rPr lang="en-GB" sz="2600" dirty="0"/>
              <a:t>25% </a:t>
            </a:r>
            <a:r>
              <a:rPr lang="en-GB" sz="2000" dirty="0"/>
              <a:t>did not encrypt laptops/mobile devices</a:t>
            </a:r>
          </a:p>
          <a:p>
            <a:pPr>
              <a:lnSpc>
                <a:spcPct val="90000"/>
              </a:lnSpc>
            </a:pPr>
            <a:r>
              <a:rPr lang="en-GB" sz="2600" dirty="0"/>
              <a:t>Two</a:t>
            </a:r>
            <a:r>
              <a:rPr lang="en-GB" sz="2000" dirty="0"/>
              <a:t> firms exposed to attacks by IT providers</a:t>
            </a:r>
          </a:p>
          <a:p>
            <a:pPr>
              <a:lnSpc>
                <a:spcPct val="90000"/>
              </a:lnSpc>
            </a:pPr>
            <a:r>
              <a:rPr lang="en-GB" sz="2600" dirty="0"/>
              <a:t>60%</a:t>
            </a:r>
            <a:r>
              <a:rPr lang="en-GB" sz="2000" dirty="0"/>
              <a:t> accepted data sticks from 1/3 parties</a:t>
            </a:r>
          </a:p>
          <a:p>
            <a:pPr>
              <a:lnSpc>
                <a:spcPct val="90000"/>
              </a:lnSpc>
            </a:pPr>
            <a:r>
              <a:rPr lang="en-GB" sz="2600" dirty="0"/>
              <a:t>47% </a:t>
            </a:r>
            <a:r>
              <a:rPr lang="en-GB" sz="2000" dirty="0"/>
              <a:t>did not have a systems inventory</a:t>
            </a:r>
          </a:p>
          <a:p>
            <a:pPr>
              <a:lnSpc>
                <a:spcPct val="90000"/>
              </a:lnSpc>
            </a:pPr>
            <a:r>
              <a:rPr lang="en-GB" sz="2600" dirty="0"/>
              <a:t>37% </a:t>
            </a:r>
            <a:r>
              <a:rPr lang="en-GB" sz="2000" dirty="0"/>
              <a:t>operating systems almost outdated </a:t>
            </a:r>
          </a:p>
          <a:p>
            <a:pPr marL="0" indent="0">
              <a:lnSpc>
                <a:spcPct val="90000"/>
              </a:lnSpc>
              <a:buNone/>
            </a:pPr>
            <a:endParaRPr lang="en-GB" sz="2000" dirty="0"/>
          </a:p>
          <a:p>
            <a:pPr>
              <a:lnSpc>
                <a:spcPct val="90000"/>
              </a:lnSpc>
            </a:pPr>
            <a:endParaRPr lang="en-GB" sz="2000" dirty="0">
              <a:latin typeface="Arial" panose="020B0604020202020204" pitchFamily="34" charset="0"/>
              <a:ea typeface="Calibri" panose="020F0502020204030204" pitchFamily="34" charset="0"/>
            </a:endParaRPr>
          </a:p>
          <a:p>
            <a:pPr>
              <a:lnSpc>
                <a:spcPct val="90000"/>
              </a:lnSpc>
            </a:pPr>
            <a:endParaRPr lang="en-GB" sz="2000" dirty="0"/>
          </a:p>
        </p:txBody>
      </p:sp>
      <p:pic>
        <p:nvPicPr>
          <p:cNvPr id="8" name="Graphic 7" descr="Medieval Tower">
            <a:extLst>
              <a:ext uri="{FF2B5EF4-FFF2-40B4-BE49-F238E27FC236}">
                <a16:creationId xmlns:a16="http://schemas.microsoft.com/office/drawing/2014/main" id="{27152F38-3984-4738-9C1A-786DE0C1157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49400" y="1563638"/>
            <a:ext cx="1844232" cy="1656184"/>
          </a:xfrm>
          <a:prstGeom prst="rect">
            <a:avLst/>
          </a:prstGeom>
        </p:spPr>
      </p:pic>
    </p:spTree>
    <p:extLst>
      <p:ext uri="{BB962C8B-B14F-4D97-AF65-F5344CB8AC3E}">
        <p14:creationId xmlns:p14="http://schemas.microsoft.com/office/powerpoint/2010/main" val="3747774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DAAB733-ECE4-4B25-9712-2B4E2CA4BE82}"/>
              </a:ext>
            </a:extLst>
          </p:cNvPr>
          <p:cNvSpPr/>
          <p:nvPr/>
        </p:nvSpPr>
        <p:spPr bwMode="auto">
          <a:xfrm>
            <a:off x="4676828" y="1229096"/>
            <a:ext cx="3966805" cy="268530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2" name="Title 1">
            <a:extLst>
              <a:ext uri="{FF2B5EF4-FFF2-40B4-BE49-F238E27FC236}">
                <a16:creationId xmlns:a16="http://schemas.microsoft.com/office/drawing/2014/main" id="{88B8FDC1-963F-4556-88E8-900B7EF5587F}"/>
              </a:ext>
            </a:extLst>
          </p:cNvPr>
          <p:cNvSpPr>
            <a:spLocks noGrp="1"/>
          </p:cNvSpPr>
          <p:nvPr>
            <p:ph type="title"/>
          </p:nvPr>
        </p:nvSpPr>
        <p:spPr>
          <a:xfrm>
            <a:off x="250824" y="51470"/>
            <a:ext cx="6409408" cy="852434"/>
          </a:xfrm>
        </p:spPr>
        <p:txBody>
          <a:bodyPr/>
          <a:lstStyle/>
          <a:p>
            <a:r>
              <a:rPr lang="en-GB" sz="2800" dirty="0"/>
              <a:t>Mitigation: A Human Firewall</a:t>
            </a:r>
          </a:p>
        </p:txBody>
      </p:sp>
      <p:pic>
        <p:nvPicPr>
          <p:cNvPr id="6" name="Content Placeholder 5" descr="Group of people">
            <a:extLst>
              <a:ext uri="{FF2B5EF4-FFF2-40B4-BE49-F238E27FC236}">
                <a16:creationId xmlns:a16="http://schemas.microsoft.com/office/drawing/2014/main" id="{F40F4111-E95D-4048-8600-A6BA1D3973DC}"/>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65638" y="1291089"/>
            <a:ext cx="3389187" cy="2561321"/>
          </a:xfrm>
        </p:spPr>
      </p:pic>
      <p:sp>
        <p:nvSpPr>
          <p:cNvPr id="3" name="TextBox 2">
            <a:extLst>
              <a:ext uri="{FF2B5EF4-FFF2-40B4-BE49-F238E27FC236}">
                <a16:creationId xmlns:a16="http://schemas.microsoft.com/office/drawing/2014/main" id="{5EC2DC0F-8C17-4149-95AF-50FB9B2D31A4}"/>
              </a:ext>
            </a:extLst>
          </p:cNvPr>
          <p:cNvSpPr txBox="1"/>
          <p:nvPr/>
        </p:nvSpPr>
        <p:spPr>
          <a:xfrm>
            <a:off x="247907" y="1183268"/>
            <a:ext cx="3672408" cy="3631763"/>
          </a:xfrm>
          <a:prstGeom prst="rect">
            <a:avLst/>
          </a:prstGeom>
          <a:noFill/>
        </p:spPr>
        <p:txBody>
          <a:bodyPr wrap="square" rtlCol="0">
            <a:spAutoFit/>
          </a:bodyPr>
          <a:lstStyle/>
          <a:p>
            <a:pPr marL="285750" indent="-285750" algn="l">
              <a:buFont typeface="Arial" panose="020B0604020202020204" pitchFamily="34" charset="0"/>
              <a:buChar char="•"/>
            </a:pPr>
            <a:r>
              <a:rPr lang="en-GB" sz="1800" dirty="0"/>
              <a:t>A supportive ‘no blame’ business culture </a:t>
            </a:r>
          </a:p>
          <a:p>
            <a:pPr marL="285750" indent="-285750" algn="l">
              <a:buFont typeface="Arial" panose="020B0604020202020204" pitchFamily="34" charset="0"/>
              <a:buChar char="•"/>
            </a:pPr>
            <a:endParaRPr lang="en-GB" sz="1800" dirty="0"/>
          </a:p>
          <a:p>
            <a:pPr marL="285750" indent="-285750" algn="l">
              <a:buFont typeface="Arial" panose="020B0604020202020204" pitchFamily="34" charset="0"/>
              <a:buChar char="•"/>
            </a:pPr>
            <a:r>
              <a:rPr lang="en-GB" sz="1800" dirty="0"/>
              <a:t>Reward and motivate staff</a:t>
            </a:r>
          </a:p>
          <a:p>
            <a:pPr marL="285750" indent="-285750" algn="l">
              <a:buFont typeface="Arial" panose="020B0604020202020204" pitchFamily="34" charset="0"/>
              <a:buChar char="•"/>
            </a:pPr>
            <a:endParaRPr lang="en-GB" sz="1800" dirty="0"/>
          </a:p>
          <a:p>
            <a:pPr marL="285750" indent="-285750" algn="l">
              <a:buFont typeface="Arial" panose="020B0604020202020204" pitchFamily="34" charset="0"/>
              <a:buChar char="•"/>
            </a:pPr>
            <a:r>
              <a:rPr lang="en-GB" sz="1800" dirty="0"/>
              <a:t>Regular training (free!)</a:t>
            </a:r>
          </a:p>
          <a:p>
            <a:pPr marL="285750" indent="-285750" algn="l">
              <a:buFont typeface="Arial" panose="020B0604020202020204" pitchFamily="34" charset="0"/>
              <a:buChar char="•"/>
            </a:pPr>
            <a:endParaRPr lang="en-GB" sz="1800" dirty="0"/>
          </a:p>
          <a:p>
            <a:pPr marL="285750" indent="-285750" algn="l">
              <a:buFont typeface="Arial" panose="020B0604020202020204" pitchFamily="34" charset="0"/>
              <a:buChar char="•"/>
            </a:pPr>
            <a:r>
              <a:rPr lang="en-GB" sz="1800" dirty="0"/>
              <a:t>Encourage staff to regularly scrutinise emails </a:t>
            </a:r>
          </a:p>
          <a:p>
            <a:pPr marL="285750" indent="-285750" algn="l">
              <a:buFont typeface="Arial" panose="020B0604020202020204" pitchFamily="34" charset="0"/>
              <a:buChar char="•"/>
            </a:pPr>
            <a:endParaRPr lang="en-GB" sz="1800" dirty="0"/>
          </a:p>
          <a:p>
            <a:pPr marL="285750" indent="-285750" algn="l">
              <a:buFont typeface="Arial" panose="020B0604020202020204" pitchFamily="34" charset="0"/>
              <a:buChar char="•"/>
            </a:pPr>
            <a:r>
              <a:rPr lang="en-GB" sz="1800" dirty="0"/>
              <a:t>Oversight and clear reporting lines </a:t>
            </a:r>
          </a:p>
          <a:p>
            <a:endParaRPr lang="en-GB" sz="1400" dirty="0"/>
          </a:p>
        </p:txBody>
      </p:sp>
    </p:spTree>
    <p:extLst>
      <p:ext uri="{BB962C8B-B14F-4D97-AF65-F5344CB8AC3E}">
        <p14:creationId xmlns:p14="http://schemas.microsoft.com/office/powerpoint/2010/main" val="2280673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590F6-75EA-4FED-ADD7-A15A33030CB0}"/>
              </a:ext>
            </a:extLst>
          </p:cNvPr>
          <p:cNvSpPr>
            <a:spLocks noGrp="1"/>
          </p:cNvSpPr>
          <p:nvPr>
            <p:ph type="title"/>
          </p:nvPr>
        </p:nvSpPr>
        <p:spPr/>
        <p:txBody>
          <a:bodyPr/>
          <a:lstStyle/>
          <a:p>
            <a:r>
              <a:rPr lang="en-GB" dirty="0"/>
              <a:t>Your Obligations:</a:t>
            </a:r>
          </a:p>
        </p:txBody>
      </p:sp>
      <p:sp>
        <p:nvSpPr>
          <p:cNvPr id="3" name="Content Placeholder 2">
            <a:extLst>
              <a:ext uri="{FF2B5EF4-FFF2-40B4-BE49-F238E27FC236}">
                <a16:creationId xmlns:a16="http://schemas.microsoft.com/office/drawing/2014/main" id="{DA031F3B-B814-44FA-AA32-4EDD066A86CD}"/>
              </a:ext>
            </a:extLst>
          </p:cNvPr>
          <p:cNvSpPr>
            <a:spLocks noGrp="1"/>
          </p:cNvSpPr>
          <p:nvPr>
            <p:ph idx="1"/>
          </p:nvPr>
        </p:nvSpPr>
        <p:spPr>
          <a:xfrm>
            <a:off x="250825" y="1255585"/>
            <a:ext cx="8642350" cy="3521204"/>
          </a:xfrm>
        </p:spPr>
        <p:txBody>
          <a:bodyPr/>
          <a:lstStyle/>
          <a:p>
            <a:endParaRPr lang="en-GB" dirty="0"/>
          </a:p>
        </p:txBody>
      </p:sp>
      <p:sp>
        <p:nvSpPr>
          <p:cNvPr id="4" name="Content Placeholder 3">
            <a:extLst>
              <a:ext uri="{FF2B5EF4-FFF2-40B4-BE49-F238E27FC236}">
                <a16:creationId xmlns:a16="http://schemas.microsoft.com/office/drawing/2014/main" id="{FAF3A4CA-2316-412B-A447-A18055E98B2E}"/>
              </a:ext>
            </a:extLst>
          </p:cNvPr>
          <p:cNvSpPr txBox="1">
            <a:spLocks/>
          </p:cNvSpPr>
          <p:nvPr/>
        </p:nvSpPr>
        <p:spPr bwMode="auto">
          <a:xfrm>
            <a:off x="395536" y="1197478"/>
            <a:ext cx="4392488" cy="3357563"/>
          </a:xfrm>
          <a:prstGeom prst="rect">
            <a:avLst/>
          </a:prstGeom>
          <a:solidFill>
            <a:schemeClr val="bg2">
              <a:lumMod val="75000"/>
            </a:schemeClr>
          </a:solidFill>
          <a:ln w="12700" cap="flat" cmpd="sng" algn="ctr">
            <a:solidFill>
              <a:srgbClr val="4472C4">
                <a:shade val="50000"/>
              </a:srgbClr>
            </a:solidFill>
            <a:prstDash val="solid"/>
            <a:miter lim="800000"/>
            <a:headEnd/>
            <a:tailEn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342900" indent="-342900" algn="l" rtl="0" eaLnBrk="1" fontAlgn="base" hangingPunct="1">
              <a:spcBef>
                <a:spcPct val="20000"/>
              </a:spcBef>
              <a:spcAft>
                <a:spcPct val="0"/>
              </a:spcAft>
              <a:buClr>
                <a:srgbClr val="9E1B34"/>
              </a:buClr>
              <a:buChar char="•"/>
              <a:defRPr sz="24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2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a:lstStyle>
          <a:p>
            <a:pPr marL="0" indent="0" algn="ctr" eaLnBrk="0" hangingPunct="0">
              <a:lnSpc>
                <a:spcPct val="107000"/>
              </a:lnSpc>
              <a:spcBef>
                <a:spcPts val="670"/>
              </a:spcBef>
              <a:spcAft>
                <a:spcPts val="800"/>
              </a:spcAft>
              <a:buFontTx/>
              <a:buNone/>
            </a:pPr>
            <a:endParaRPr lang="en-GB" sz="2000" dirty="0">
              <a:solidFill>
                <a:schemeClr val="bg1">
                  <a:lumMod val="95000"/>
                </a:schemeClr>
              </a:solidFill>
            </a:endParaRPr>
          </a:p>
          <a:p>
            <a:pPr marL="0" indent="0" algn="ctr" eaLnBrk="0" hangingPunct="0">
              <a:lnSpc>
                <a:spcPct val="107000"/>
              </a:lnSpc>
              <a:spcBef>
                <a:spcPts val="670"/>
              </a:spcBef>
              <a:spcAft>
                <a:spcPts val="800"/>
              </a:spcAft>
              <a:buFontTx/>
              <a:buNone/>
            </a:pPr>
            <a:r>
              <a:rPr lang="en-GB" sz="2800" dirty="0">
                <a:solidFill>
                  <a:schemeClr val="bg1">
                    <a:lumMod val="95000"/>
                  </a:schemeClr>
                </a:solidFill>
              </a:rPr>
              <a:t>Rule 6.1 Solicitors Accounts Rules</a:t>
            </a:r>
            <a:r>
              <a:rPr lang="en-GB" sz="2800" dirty="0">
                <a:solidFill>
                  <a:srgbClr val="E7E6E6"/>
                </a:solidFill>
                <a:ea typeface="Calibri" panose="020F0502020204030204" pitchFamily="34" charset="0"/>
                <a:cs typeface="Times New Roman" panose="02020603050405020304" pitchFamily="18" charset="0"/>
              </a:rPr>
              <a:t>: </a:t>
            </a:r>
          </a:p>
          <a:p>
            <a:pPr marL="0" indent="0" algn="ctr" eaLnBrk="0" hangingPunct="0">
              <a:lnSpc>
                <a:spcPct val="107000"/>
              </a:lnSpc>
              <a:spcBef>
                <a:spcPts val="670"/>
              </a:spcBef>
              <a:spcAft>
                <a:spcPts val="800"/>
              </a:spcAft>
              <a:buFontTx/>
              <a:buNone/>
            </a:pPr>
            <a:r>
              <a:rPr lang="en-GB" sz="2000" dirty="0">
                <a:solidFill>
                  <a:schemeClr val="bg1">
                    <a:lumMod val="95000"/>
                  </a:schemeClr>
                </a:solidFill>
              </a:rPr>
              <a:t>Repay client money</a:t>
            </a:r>
          </a:p>
          <a:p>
            <a:pPr marL="0" indent="0" algn="ctr" eaLnBrk="0" hangingPunct="0">
              <a:lnSpc>
                <a:spcPct val="107000"/>
              </a:lnSpc>
              <a:spcBef>
                <a:spcPts val="670"/>
              </a:spcBef>
              <a:spcAft>
                <a:spcPts val="800"/>
              </a:spcAft>
              <a:buFontTx/>
              <a:buNone/>
            </a:pPr>
            <a:r>
              <a:rPr lang="en-GB" sz="2000" dirty="0">
                <a:solidFill>
                  <a:schemeClr val="bg1">
                    <a:lumMod val="95000"/>
                  </a:schemeClr>
                </a:solidFill>
              </a:rPr>
              <a:t>immediately </a:t>
            </a:r>
          </a:p>
          <a:p>
            <a:pPr marL="0" indent="0" algn="ctr" eaLnBrk="0" hangingPunct="0">
              <a:lnSpc>
                <a:spcPct val="107000"/>
              </a:lnSpc>
              <a:spcBef>
                <a:spcPts val="670"/>
              </a:spcBef>
              <a:spcAft>
                <a:spcPts val="800"/>
              </a:spcAft>
              <a:buFontTx/>
              <a:buNone/>
            </a:pPr>
            <a:r>
              <a:rPr lang="en-GB" sz="1100" kern="0" dirty="0">
                <a:latin typeface="Arial" panose="020B0604020202020204" pitchFamily="34" charset="0"/>
                <a:ea typeface="Calibri" panose="020F0502020204030204" pitchFamily="34" charset="0"/>
              </a:rPr>
              <a:t> </a:t>
            </a:r>
          </a:p>
        </p:txBody>
      </p:sp>
      <p:pic>
        <p:nvPicPr>
          <p:cNvPr id="5" name="Graphic 4" descr="Coins">
            <a:extLst>
              <a:ext uri="{FF2B5EF4-FFF2-40B4-BE49-F238E27FC236}">
                <a16:creationId xmlns:a16="http://schemas.microsoft.com/office/drawing/2014/main" id="{B2A2DE0C-AC5C-4DB3-8603-FC448B38FA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56176" y="1851670"/>
            <a:ext cx="2088232" cy="1740193"/>
          </a:xfrm>
          <a:prstGeom prst="rect">
            <a:avLst/>
          </a:prstGeom>
        </p:spPr>
      </p:pic>
    </p:spTree>
    <p:extLst>
      <p:ext uri="{BB962C8B-B14F-4D97-AF65-F5344CB8AC3E}">
        <p14:creationId xmlns:p14="http://schemas.microsoft.com/office/powerpoint/2010/main" val="1595276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221D3B3-5D8B-4032-945B-80992AE077C4}"/>
              </a:ext>
            </a:extLst>
          </p:cNvPr>
          <p:cNvSpPr>
            <a:spLocks noGrp="1"/>
          </p:cNvSpPr>
          <p:nvPr>
            <p:ph type="title"/>
          </p:nvPr>
        </p:nvSpPr>
        <p:spPr>
          <a:xfrm>
            <a:off x="250825" y="195263"/>
            <a:ext cx="4895850" cy="857250"/>
          </a:xfrm>
        </p:spPr>
        <p:txBody>
          <a:bodyPr/>
          <a:lstStyle/>
          <a:p>
            <a:r>
              <a:rPr lang="en-US" dirty="0"/>
              <a:t>Your Obligations</a:t>
            </a:r>
          </a:p>
        </p:txBody>
      </p:sp>
      <p:sp>
        <p:nvSpPr>
          <p:cNvPr id="4" name="Content Placeholder 3">
            <a:extLst>
              <a:ext uri="{FF2B5EF4-FFF2-40B4-BE49-F238E27FC236}">
                <a16:creationId xmlns:a16="http://schemas.microsoft.com/office/drawing/2014/main" id="{25D9D32C-D110-41D8-AD6E-6A4BB08A9B23}"/>
              </a:ext>
            </a:extLst>
          </p:cNvPr>
          <p:cNvSpPr txBox="1">
            <a:spLocks noGrp="1"/>
          </p:cNvSpPr>
          <p:nvPr>
            <p:ph sz="half" idx="1"/>
          </p:nvPr>
        </p:nvSpPr>
        <p:spPr bwMode="auto">
          <a:xfrm>
            <a:off x="539552" y="1428750"/>
            <a:ext cx="4176464" cy="3168352"/>
          </a:xfrm>
          <a:solidFill>
            <a:schemeClr val="bg2">
              <a:lumMod val="75000"/>
            </a:schemeClr>
          </a:solidFill>
        </p:spPr>
        <p:txBody>
          <a:bodyPr rot="0" spcFirstLastPara="0" vert="horz" wrap="square" lIns="91440" tIns="45720" rIns="91440" bIns="45720" numCol="1" spcCol="0" rtlCol="0" fromWordArt="0" anchor="t" anchorCtr="0" forceAA="0" compatLnSpc="1">
            <a:prstTxWarp prst="textNoShape">
              <a:avLst/>
            </a:prstTxWarp>
            <a:normAutofit fontScale="92500"/>
          </a:bodyPr>
          <a:lstStyle>
            <a:lvl1pPr marL="342900" indent="-342900" algn="l" rtl="0" eaLnBrk="1" fontAlgn="base" hangingPunct="1">
              <a:spcBef>
                <a:spcPct val="20000"/>
              </a:spcBef>
              <a:spcAft>
                <a:spcPct val="0"/>
              </a:spcAft>
              <a:buClr>
                <a:srgbClr val="9E1B34"/>
              </a:buClr>
              <a:buChar char="•"/>
              <a:defRPr sz="24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2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a:lstStyle>
          <a:p>
            <a:pPr marL="0" indent="0" algn="ctr" eaLnBrk="0" hangingPunct="0">
              <a:spcBef>
                <a:spcPts val="670"/>
              </a:spcBef>
              <a:spcAft>
                <a:spcPts val="800"/>
              </a:spcAft>
              <a:buFontTx/>
              <a:buNone/>
            </a:pPr>
            <a:endParaRPr lang="en-GB" sz="2800" dirty="0"/>
          </a:p>
          <a:p>
            <a:pPr marL="0" indent="0" algn="ctr" eaLnBrk="0" hangingPunct="0">
              <a:spcBef>
                <a:spcPts val="670"/>
              </a:spcBef>
              <a:spcAft>
                <a:spcPts val="800"/>
              </a:spcAft>
              <a:buFontTx/>
              <a:buNone/>
            </a:pPr>
            <a:r>
              <a:rPr lang="en-GB" sz="2800" dirty="0">
                <a:solidFill>
                  <a:schemeClr val="bg1"/>
                </a:solidFill>
              </a:rPr>
              <a:t>5.2 &amp; 2.9 </a:t>
            </a:r>
          </a:p>
          <a:p>
            <a:pPr marL="0" indent="0" algn="ctr" eaLnBrk="0" hangingPunct="0">
              <a:spcBef>
                <a:spcPts val="670"/>
              </a:spcBef>
              <a:spcAft>
                <a:spcPts val="800"/>
              </a:spcAft>
              <a:buFontTx/>
              <a:buNone/>
            </a:pPr>
            <a:r>
              <a:rPr lang="en-GB" sz="2800" dirty="0">
                <a:solidFill>
                  <a:schemeClr val="bg1"/>
                </a:solidFill>
              </a:rPr>
              <a:t>Standards and Regulations</a:t>
            </a:r>
          </a:p>
          <a:p>
            <a:pPr marL="0" indent="0" algn="ctr" eaLnBrk="0" hangingPunct="0">
              <a:spcBef>
                <a:spcPts val="670"/>
              </a:spcBef>
              <a:spcAft>
                <a:spcPts val="800"/>
              </a:spcAft>
              <a:buFontTx/>
              <a:buNone/>
            </a:pPr>
            <a:r>
              <a:rPr lang="en-GB" sz="2000" dirty="0">
                <a:solidFill>
                  <a:schemeClr val="bg1"/>
                </a:solidFill>
              </a:rPr>
              <a:t>Monitor risks, safeguard funds and assets</a:t>
            </a:r>
          </a:p>
          <a:p>
            <a:pPr marL="0" indent="0" eaLnBrk="0" hangingPunct="0">
              <a:spcBef>
                <a:spcPts val="670"/>
              </a:spcBef>
              <a:spcAft>
                <a:spcPts val="800"/>
              </a:spcAft>
              <a:buFontTx/>
              <a:buNone/>
            </a:pPr>
            <a:r>
              <a:rPr lang="en-GB" sz="2800" kern="0" dirty="0"/>
              <a:t> </a:t>
            </a:r>
          </a:p>
        </p:txBody>
      </p:sp>
      <p:pic>
        <p:nvPicPr>
          <p:cNvPr id="5" name="Graphic 4" descr="Safe">
            <a:extLst>
              <a:ext uri="{FF2B5EF4-FFF2-40B4-BE49-F238E27FC236}">
                <a16:creationId xmlns:a16="http://schemas.microsoft.com/office/drawing/2014/main" id="{98233C75-78C0-42CA-96DD-0B52C694BA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78451" y="1428750"/>
            <a:ext cx="3357563" cy="3357563"/>
          </a:xfrm>
          <a:prstGeom prst="rect">
            <a:avLst/>
          </a:prstGeom>
        </p:spPr>
      </p:pic>
      <p:pic>
        <p:nvPicPr>
          <p:cNvPr id="7" name="Graphic 6" descr="Safe">
            <a:extLst>
              <a:ext uri="{FF2B5EF4-FFF2-40B4-BE49-F238E27FC236}">
                <a16:creationId xmlns:a16="http://schemas.microsoft.com/office/drawing/2014/main" id="{11F1E289-0709-4E5A-89C6-D4A9FDAC0D7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76156" y="1995686"/>
            <a:ext cx="2232248" cy="1944216"/>
          </a:xfrm>
          <a:prstGeom prst="rect">
            <a:avLst/>
          </a:prstGeom>
        </p:spPr>
      </p:pic>
    </p:spTree>
    <p:extLst>
      <p:ext uri="{BB962C8B-B14F-4D97-AF65-F5344CB8AC3E}">
        <p14:creationId xmlns:p14="http://schemas.microsoft.com/office/powerpoint/2010/main" val="582020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3126F-4B20-4C86-B054-D1893AD14871}"/>
              </a:ext>
            </a:extLst>
          </p:cNvPr>
          <p:cNvSpPr>
            <a:spLocks noGrp="1"/>
          </p:cNvSpPr>
          <p:nvPr>
            <p:ph type="title"/>
          </p:nvPr>
        </p:nvSpPr>
        <p:spPr>
          <a:xfrm>
            <a:off x="250824" y="195263"/>
            <a:ext cx="5689327" cy="720303"/>
          </a:xfrm>
        </p:spPr>
        <p:txBody>
          <a:bodyPr/>
          <a:lstStyle/>
          <a:p>
            <a:r>
              <a:rPr lang="en-GB" dirty="0"/>
              <a:t>Reporting Obligations</a:t>
            </a:r>
          </a:p>
        </p:txBody>
      </p:sp>
      <p:sp>
        <p:nvSpPr>
          <p:cNvPr id="4" name="Content Placeholder 3">
            <a:extLst>
              <a:ext uri="{FF2B5EF4-FFF2-40B4-BE49-F238E27FC236}">
                <a16:creationId xmlns:a16="http://schemas.microsoft.com/office/drawing/2014/main" id="{4931689D-563B-4E79-898E-6E8202441BE1}"/>
              </a:ext>
            </a:extLst>
          </p:cNvPr>
          <p:cNvSpPr>
            <a:spLocks noGrp="1"/>
          </p:cNvSpPr>
          <p:nvPr>
            <p:ph idx="1"/>
          </p:nvPr>
        </p:nvSpPr>
        <p:spPr>
          <a:xfrm>
            <a:off x="323528" y="1347615"/>
            <a:ext cx="4536504" cy="3168352"/>
          </a:xfrm>
          <a:prstGeom prst="rect">
            <a:avLst/>
          </a:prstGeom>
          <a:solidFill>
            <a:schemeClr val="bg2">
              <a:lumMod val="75000"/>
            </a:schemeClr>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indent="0" algn="ctr" eaLnBrk="0" hangingPunct="0">
              <a:lnSpc>
                <a:spcPct val="107000"/>
              </a:lnSpc>
              <a:spcBef>
                <a:spcPts val="670"/>
              </a:spcBef>
              <a:spcAft>
                <a:spcPts val="800"/>
              </a:spcAft>
              <a:buNone/>
            </a:pPr>
            <a:endParaRPr lang="en-GB" sz="2000" kern="1200" dirty="0">
              <a:solidFill>
                <a:schemeClr val="bg1">
                  <a:lumMod val="95000"/>
                </a:schemeClr>
              </a:solidFill>
            </a:endParaRPr>
          </a:p>
          <a:p>
            <a:pPr marL="0" indent="0" algn="ctr" eaLnBrk="0" hangingPunct="0">
              <a:lnSpc>
                <a:spcPct val="107000"/>
              </a:lnSpc>
              <a:spcBef>
                <a:spcPts val="670"/>
              </a:spcBef>
              <a:spcAft>
                <a:spcPts val="800"/>
              </a:spcAft>
              <a:buNone/>
            </a:pPr>
            <a:r>
              <a:rPr lang="en-GB" sz="2800" kern="1200" dirty="0">
                <a:solidFill>
                  <a:schemeClr val="bg1">
                    <a:lumMod val="95000"/>
                  </a:schemeClr>
                </a:solidFill>
              </a:rPr>
              <a:t>Know your </a:t>
            </a:r>
          </a:p>
          <a:p>
            <a:pPr marL="0" indent="0" algn="ctr" eaLnBrk="0" hangingPunct="0">
              <a:lnSpc>
                <a:spcPct val="107000"/>
              </a:lnSpc>
              <a:spcBef>
                <a:spcPts val="670"/>
              </a:spcBef>
              <a:spcAft>
                <a:spcPts val="800"/>
              </a:spcAft>
              <a:buNone/>
            </a:pPr>
            <a:r>
              <a:rPr lang="en-GB" sz="2800" kern="1200" dirty="0">
                <a:solidFill>
                  <a:schemeClr val="bg1">
                    <a:lumMod val="95000"/>
                  </a:schemeClr>
                </a:solidFill>
              </a:rPr>
              <a:t>reporting requirements:</a:t>
            </a:r>
          </a:p>
          <a:p>
            <a:pPr marL="0" indent="0" algn="ctr" eaLnBrk="0" hangingPunct="0">
              <a:lnSpc>
                <a:spcPct val="107000"/>
              </a:lnSpc>
              <a:spcBef>
                <a:spcPts val="670"/>
              </a:spcBef>
              <a:spcAft>
                <a:spcPts val="800"/>
              </a:spcAft>
              <a:buNone/>
            </a:pPr>
            <a:r>
              <a:rPr lang="en-GB" sz="2000" kern="1200" dirty="0">
                <a:solidFill>
                  <a:schemeClr val="bg1">
                    <a:lumMod val="95000"/>
                  </a:schemeClr>
                </a:solidFill>
              </a:rPr>
              <a:t>The SRA and ICO</a:t>
            </a:r>
          </a:p>
          <a:p>
            <a:pPr marL="0" indent="0" algn="ctr" eaLnBrk="0" hangingPunct="0">
              <a:lnSpc>
                <a:spcPct val="107000"/>
              </a:lnSpc>
              <a:spcBef>
                <a:spcPts val="670"/>
              </a:spcBef>
              <a:spcAft>
                <a:spcPts val="800"/>
              </a:spcAft>
              <a:buNone/>
            </a:pPr>
            <a:endParaRPr lang="en-GB" sz="2000" kern="1200" dirty="0">
              <a:solidFill>
                <a:schemeClr val="bg1">
                  <a:lumMod val="95000"/>
                </a:schemeClr>
              </a:solidFill>
            </a:endParaRPr>
          </a:p>
          <a:p>
            <a:pPr marL="0" indent="0" algn="ctr" eaLnBrk="0" hangingPunct="0">
              <a:lnSpc>
                <a:spcPct val="107000"/>
              </a:lnSpc>
              <a:spcBef>
                <a:spcPts val="670"/>
              </a:spcBef>
              <a:spcAft>
                <a:spcPts val="800"/>
              </a:spcAft>
              <a:buNone/>
            </a:pPr>
            <a:r>
              <a:rPr lang="en-GB" sz="1100" dirty="0">
                <a:effectLst/>
                <a:latin typeface="Arial" panose="020B0604020202020204" pitchFamily="34" charset="0"/>
                <a:ea typeface="Calibri" panose="020F0502020204030204" pitchFamily="34" charset="0"/>
              </a:rPr>
              <a:t> </a:t>
            </a:r>
          </a:p>
        </p:txBody>
      </p:sp>
      <p:pic>
        <p:nvPicPr>
          <p:cNvPr id="5" name="Graphic 215" descr="Marketing">
            <a:extLst>
              <a:ext uri="{FF2B5EF4-FFF2-40B4-BE49-F238E27FC236}">
                <a16:creationId xmlns:a16="http://schemas.microsoft.com/office/drawing/2014/main" id="{013B895F-1554-4EB3-B7EB-C9F578E39909}"/>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00192" y="1563638"/>
            <a:ext cx="2304256" cy="2232248"/>
          </a:xfrm>
          <a:prstGeom prst="rect">
            <a:avLst/>
          </a:prstGeom>
        </p:spPr>
      </p:pic>
    </p:spTree>
    <p:extLst>
      <p:ext uri="{BB962C8B-B14F-4D97-AF65-F5344CB8AC3E}">
        <p14:creationId xmlns:p14="http://schemas.microsoft.com/office/powerpoint/2010/main" val="2546843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DF4D1-2DDF-41A1-800D-3490C5553CE4}"/>
              </a:ext>
            </a:extLst>
          </p:cNvPr>
          <p:cNvSpPr>
            <a:spLocks noGrp="1"/>
          </p:cNvSpPr>
          <p:nvPr>
            <p:ph type="title"/>
          </p:nvPr>
        </p:nvSpPr>
        <p:spPr>
          <a:xfrm>
            <a:off x="250824" y="51471"/>
            <a:ext cx="6553423" cy="864096"/>
          </a:xfrm>
        </p:spPr>
        <p:txBody>
          <a:bodyPr/>
          <a:lstStyle/>
          <a:p>
            <a:r>
              <a:rPr lang="en-GB" dirty="0"/>
              <a:t>Five steps to manage cyber risks</a:t>
            </a:r>
          </a:p>
        </p:txBody>
      </p:sp>
      <p:graphicFrame>
        <p:nvGraphicFramePr>
          <p:cNvPr id="5" name="Diagram 4">
            <a:extLst>
              <a:ext uri="{FF2B5EF4-FFF2-40B4-BE49-F238E27FC236}">
                <a16:creationId xmlns:a16="http://schemas.microsoft.com/office/drawing/2014/main" id="{1B049671-CD18-4F56-BC9A-49E49977CA12}"/>
              </a:ext>
            </a:extLst>
          </p:cNvPr>
          <p:cNvGraphicFramePr/>
          <p:nvPr>
            <p:extLst>
              <p:ext uri="{D42A27DB-BD31-4B8C-83A1-F6EECF244321}">
                <p14:modId xmlns:p14="http://schemas.microsoft.com/office/powerpoint/2010/main" val="3713750375"/>
              </p:ext>
            </p:extLst>
          </p:nvPr>
        </p:nvGraphicFramePr>
        <p:xfrm>
          <a:off x="293306" y="1203598"/>
          <a:ext cx="5588767" cy="36724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5">
            <a:extLst>
              <a:ext uri="{FF2B5EF4-FFF2-40B4-BE49-F238E27FC236}">
                <a16:creationId xmlns:a16="http://schemas.microsoft.com/office/drawing/2014/main" id="{CAB05BA1-D5FC-4D46-9D1A-1062FB7E4ECE}"/>
              </a:ext>
            </a:extLst>
          </p:cNvPr>
          <p:cNvSpPr>
            <a:spLocks noGrp="1" noChangeAspect="1"/>
          </p:cNvSpPr>
          <p:nvPr>
            <p:ph idx="1"/>
          </p:nvPr>
        </p:nvSpPr>
        <p:spPr bwMode="auto">
          <a:xfrm>
            <a:off x="8452026" y="5524078"/>
            <a:ext cx="1917523" cy="744960"/>
          </a:xfrm>
          <a:prstGeom prst="rect">
            <a:avLst/>
          </a:prstGeom>
          <a:solidFill>
            <a:srgbClr val="9E1B3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dirty="0"/>
          </a:p>
        </p:txBody>
      </p:sp>
      <p:pic>
        <p:nvPicPr>
          <p:cNvPr id="8" name="Graphic 7" descr="Programmer">
            <a:extLst>
              <a:ext uri="{FF2B5EF4-FFF2-40B4-BE49-F238E27FC236}">
                <a16:creationId xmlns:a16="http://schemas.microsoft.com/office/drawing/2014/main" id="{5303636D-301A-454A-BBA2-4F8B3BF92C7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368674" y="1203598"/>
            <a:ext cx="2482020" cy="2592288"/>
          </a:xfrm>
          <a:prstGeom prst="rect">
            <a:avLst/>
          </a:prstGeom>
        </p:spPr>
      </p:pic>
    </p:spTree>
    <p:extLst>
      <p:ext uri="{BB962C8B-B14F-4D97-AF65-F5344CB8AC3E}">
        <p14:creationId xmlns:p14="http://schemas.microsoft.com/office/powerpoint/2010/main" val="773368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24533-81B8-4BC8-9496-1B753B8F19B3}"/>
              </a:ext>
            </a:extLst>
          </p:cNvPr>
          <p:cNvSpPr>
            <a:spLocks noGrp="1"/>
          </p:cNvSpPr>
          <p:nvPr>
            <p:ph type="title"/>
          </p:nvPr>
        </p:nvSpPr>
        <p:spPr>
          <a:xfrm>
            <a:off x="250824" y="195263"/>
            <a:ext cx="5761335" cy="648295"/>
          </a:xfrm>
        </p:spPr>
        <p:txBody>
          <a:bodyPr/>
          <a:lstStyle/>
          <a:p>
            <a:r>
              <a:rPr lang="en-GB" dirty="0"/>
              <a:t> </a:t>
            </a:r>
            <a:br>
              <a:rPr lang="en-GB" dirty="0"/>
            </a:br>
            <a:r>
              <a:rPr lang="en-GB" dirty="0"/>
              <a:t>Further reading:</a:t>
            </a:r>
            <a:br>
              <a:rPr lang="en-GB" dirty="0"/>
            </a:br>
            <a:endParaRPr lang="en-GB" dirty="0"/>
          </a:p>
        </p:txBody>
      </p:sp>
      <p:sp>
        <p:nvSpPr>
          <p:cNvPr id="6" name="TextBox 5">
            <a:extLst>
              <a:ext uri="{FF2B5EF4-FFF2-40B4-BE49-F238E27FC236}">
                <a16:creationId xmlns:a16="http://schemas.microsoft.com/office/drawing/2014/main" id="{67F8FC5B-D6AE-4331-BA00-62029B248094}"/>
              </a:ext>
            </a:extLst>
          </p:cNvPr>
          <p:cNvSpPr txBox="1"/>
          <p:nvPr/>
        </p:nvSpPr>
        <p:spPr>
          <a:xfrm>
            <a:off x="1559779" y="1575832"/>
            <a:ext cx="7344816" cy="707886"/>
          </a:xfrm>
          <a:prstGeom prst="rect">
            <a:avLst/>
          </a:prstGeom>
          <a:noFill/>
        </p:spPr>
        <p:txBody>
          <a:bodyPr wrap="square">
            <a:spAutoFit/>
          </a:bodyPr>
          <a:lstStyle/>
          <a:p>
            <a:pPr algn="l"/>
            <a:r>
              <a:rPr lang="en-GB" sz="2000" b="1" dirty="0"/>
              <a:t>SRA Cybercrime Thematic Review:</a:t>
            </a:r>
            <a:r>
              <a:rPr lang="en-GB" sz="2000" dirty="0"/>
              <a:t> </a:t>
            </a:r>
          </a:p>
          <a:p>
            <a:pPr algn="l"/>
            <a:r>
              <a:rPr lang="en-GB" sz="2000" dirty="0"/>
              <a:t>www.sra.org.uk/sra/how-we-work/reports/cyber-security/</a:t>
            </a:r>
          </a:p>
        </p:txBody>
      </p:sp>
      <p:pic>
        <p:nvPicPr>
          <p:cNvPr id="14" name="Graphic 13" descr="Internet">
            <a:extLst>
              <a:ext uri="{FF2B5EF4-FFF2-40B4-BE49-F238E27FC236}">
                <a16:creationId xmlns:a16="http://schemas.microsoft.com/office/drawing/2014/main" id="{EC36C80A-34A9-42F0-99FC-763B0C7CFC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9551" y="1561673"/>
            <a:ext cx="680239" cy="722045"/>
          </a:xfrm>
          <a:prstGeom prst="rect">
            <a:avLst/>
          </a:prstGeom>
        </p:spPr>
      </p:pic>
      <p:sp>
        <p:nvSpPr>
          <p:cNvPr id="16" name="TextBox 15">
            <a:extLst>
              <a:ext uri="{FF2B5EF4-FFF2-40B4-BE49-F238E27FC236}">
                <a16:creationId xmlns:a16="http://schemas.microsoft.com/office/drawing/2014/main" id="{EC10F1C0-4305-4954-9E99-E85ABC826DFB}"/>
              </a:ext>
            </a:extLst>
          </p:cNvPr>
          <p:cNvSpPr txBox="1"/>
          <p:nvPr/>
        </p:nvSpPr>
        <p:spPr>
          <a:xfrm>
            <a:off x="1559779" y="2555978"/>
            <a:ext cx="7228769" cy="707886"/>
          </a:xfrm>
          <a:prstGeom prst="rect">
            <a:avLst/>
          </a:prstGeom>
          <a:noFill/>
        </p:spPr>
        <p:txBody>
          <a:bodyPr wrap="square">
            <a:spAutoFit/>
          </a:bodyPr>
          <a:lstStyle/>
          <a:p>
            <a:pPr algn="l"/>
            <a:r>
              <a:rPr lang="en-GB" sz="2000" b="1" dirty="0"/>
              <a:t>Cyber Essentials Scheme</a:t>
            </a:r>
          </a:p>
          <a:p>
            <a:pPr algn="l"/>
            <a:r>
              <a:rPr lang="en-GB" sz="2000" dirty="0"/>
              <a:t>www.itgovernance.co.uk/cyber-essentials-scheme</a:t>
            </a:r>
          </a:p>
        </p:txBody>
      </p:sp>
      <p:sp>
        <p:nvSpPr>
          <p:cNvPr id="18" name="TextBox 17">
            <a:extLst>
              <a:ext uri="{FF2B5EF4-FFF2-40B4-BE49-F238E27FC236}">
                <a16:creationId xmlns:a16="http://schemas.microsoft.com/office/drawing/2014/main" id="{C0EEE01A-FB2F-4575-BF3B-81AE9EBFB7C7}"/>
              </a:ext>
            </a:extLst>
          </p:cNvPr>
          <p:cNvSpPr txBox="1"/>
          <p:nvPr/>
        </p:nvSpPr>
        <p:spPr>
          <a:xfrm>
            <a:off x="1544931" y="3536124"/>
            <a:ext cx="5403333" cy="707886"/>
          </a:xfrm>
          <a:prstGeom prst="rect">
            <a:avLst/>
          </a:prstGeom>
          <a:noFill/>
        </p:spPr>
        <p:txBody>
          <a:bodyPr wrap="square">
            <a:spAutoFit/>
          </a:bodyPr>
          <a:lstStyle/>
          <a:p>
            <a:pPr algn="l"/>
            <a:r>
              <a:rPr lang="en-GB" sz="2000" b="1" dirty="0"/>
              <a:t>SRA guidance and materials</a:t>
            </a:r>
          </a:p>
          <a:p>
            <a:pPr algn="l"/>
            <a:r>
              <a:rPr lang="en-GB" sz="2000" dirty="0"/>
              <a:t>www.sra.org.uk/solicitors/guidance/cybercrime</a:t>
            </a:r>
          </a:p>
        </p:txBody>
      </p:sp>
      <p:pic>
        <p:nvPicPr>
          <p:cNvPr id="23" name="Graphic 22" descr="Mouse">
            <a:extLst>
              <a:ext uri="{FF2B5EF4-FFF2-40B4-BE49-F238E27FC236}">
                <a16:creationId xmlns:a16="http://schemas.microsoft.com/office/drawing/2014/main" id="{89A49AD1-A49A-4447-89C7-C43B220B046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6900" y="2613246"/>
            <a:ext cx="660317" cy="493073"/>
          </a:xfrm>
          <a:prstGeom prst="rect">
            <a:avLst/>
          </a:prstGeom>
        </p:spPr>
      </p:pic>
      <p:pic>
        <p:nvPicPr>
          <p:cNvPr id="27" name="Graphic 26" descr="Questions">
            <a:extLst>
              <a:ext uri="{FF2B5EF4-FFF2-40B4-BE49-F238E27FC236}">
                <a16:creationId xmlns:a16="http://schemas.microsoft.com/office/drawing/2014/main" id="{E230D70B-0E33-4B0E-B95D-AAED24C2BDA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56900" y="3569195"/>
            <a:ext cx="680238" cy="680238"/>
          </a:xfrm>
          <a:prstGeom prst="rect">
            <a:avLst/>
          </a:prstGeom>
        </p:spPr>
      </p:pic>
    </p:spTree>
    <p:extLst>
      <p:ext uri="{BB962C8B-B14F-4D97-AF65-F5344CB8AC3E}">
        <p14:creationId xmlns:p14="http://schemas.microsoft.com/office/powerpoint/2010/main" val="3222962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F8F35-C875-4278-ACBD-C40E9CEB9544}"/>
              </a:ext>
            </a:extLst>
          </p:cNvPr>
          <p:cNvSpPr>
            <a:spLocks noGrp="1"/>
          </p:cNvSpPr>
          <p:nvPr>
            <p:ph type="title"/>
          </p:nvPr>
        </p:nvSpPr>
        <p:spPr>
          <a:xfrm>
            <a:off x="250825" y="58317"/>
            <a:ext cx="6077968" cy="857250"/>
          </a:xfrm>
        </p:spPr>
        <p:txBody>
          <a:bodyPr/>
          <a:lstStyle/>
          <a:p>
            <a:r>
              <a:rPr lang="en-GB" sz="2800" dirty="0"/>
              <a:t>What did we do?</a:t>
            </a:r>
          </a:p>
        </p:txBody>
      </p:sp>
      <p:sp>
        <p:nvSpPr>
          <p:cNvPr id="3" name="Content Placeholder 2">
            <a:extLst>
              <a:ext uri="{FF2B5EF4-FFF2-40B4-BE49-F238E27FC236}">
                <a16:creationId xmlns:a16="http://schemas.microsoft.com/office/drawing/2014/main" id="{E3ED1F9D-BB87-4C81-AF72-52914959E331}"/>
              </a:ext>
            </a:extLst>
          </p:cNvPr>
          <p:cNvSpPr>
            <a:spLocks noGrp="1"/>
          </p:cNvSpPr>
          <p:nvPr>
            <p:ph idx="1"/>
          </p:nvPr>
        </p:nvSpPr>
        <p:spPr>
          <a:xfrm>
            <a:off x="466848" y="1648836"/>
            <a:ext cx="4249168" cy="2808312"/>
          </a:xfrm>
        </p:spPr>
        <p:txBody>
          <a:bodyPr/>
          <a:lstStyle/>
          <a:p>
            <a:r>
              <a:rPr lang="en-GB" dirty="0"/>
              <a:t>Analysis of the experiences of 40 firms we interviewed</a:t>
            </a:r>
          </a:p>
          <a:p>
            <a:endParaRPr lang="en-GB" dirty="0"/>
          </a:p>
          <a:p>
            <a:r>
              <a:rPr lang="en-GB" dirty="0"/>
              <a:t>Randomly selected from 458 reports between 2016 and 2019</a:t>
            </a:r>
          </a:p>
          <a:p>
            <a:endParaRPr lang="en-GB" dirty="0"/>
          </a:p>
          <a:p>
            <a:endParaRPr lang="en-GB" dirty="0"/>
          </a:p>
          <a:p>
            <a:endParaRPr lang="en-GB" dirty="0"/>
          </a:p>
        </p:txBody>
      </p:sp>
      <p:pic>
        <p:nvPicPr>
          <p:cNvPr id="5" name="Graphic 4" descr="Questions">
            <a:extLst>
              <a:ext uri="{FF2B5EF4-FFF2-40B4-BE49-F238E27FC236}">
                <a16:creationId xmlns:a16="http://schemas.microsoft.com/office/drawing/2014/main" id="{253A303C-8E09-4735-9DCA-07F796BE45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39544" y="1239602"/>
            <a:ext cx="3697560" cy="2664296"/>
          </a:xfrm>
          <a:prstGeom prst="rect">
            <a:avLst/>
          </a:prstGeom>
        </p:spPr>
      </p:pic>
    </p:spTree>
    <p:extLst>
      <p:ext uri="{BB962C8B-B14F-4D97-AF65-F5344CB8AC3E}">
        <p14:creationId xmlns:p14="http://schemas.microsoft.com/office/powerpoint/2010/main" val="2569430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A95DD-68D1-4165-AE21-4CD7603F17B3}"/>
              </a:ext>
            </a:extLst>
          </p:cNvPr>
          <p:cNvSpPr>
            <a:spLocks noGrp="1"/>
          </p:cNvSpPr>
          <p:nvPr>
            <p:ph type="title"/>
          </p:nvPr>
        </p:nvSpPr>
        <p:spPr bwMode="auto">
          <a:xfrm>
            <a:off x="250825" y="195263"/>
            <a:ext cx="4895850" cy="857250"/>
          </a:xfrm>
          <a:prstGeom prst="rect">
            <a:avLst/>
          </a:prstGeom>
          <a:noFill/>
          <a:ln w="9525">
            <a:noFill/>
            <a:miter lim="800000"/>
            <a:headEnd/>
            <a:tailEnd/>
          </a:ln>
        </p:spPr>
        <p:txBody>
          <a:bodyPr wrap="square" anchor="ctr">
            <a:normAutofit/>
          </a:bodyPr>
          <a:lstStyle/>
          <a:p>
            <a:r>
              <a:rPr lang="en-GB" dirty="0"/>
              <a:t>Cyber Quiz</a:t>
            </a:r>
          </a:p>
        </p:txBody>
      </p:sp>
      <p:sp>
        <p:nvSpPr>
          <p:cNvPr id="3" name="Content Placeholder 2">
            <a:extLst>
              <a:ext uri="{FF2B5EF4-FFF2-40B4-BE49-F238E27FC236}">
                <a16:creationId xmlns:a16="http://schemas.microsoft.com/office/drawing/2014/main" id="{D02A32B0-540B-4E2D-B624-0FBDABA0E3C6}"/>
              </a:ext>
            </a:extLst>
          </p:cNvPr>
          <p:cNvSpPr>
            <a:spLocks noGrp="1"/>
          </p:cNvSpPr>
          <p:nvPr>
            <p:ph sz="half" idx="1"/>
          </p:nvPr>
        </p:nvSpPr>
        <p:spPr bwMode="auto">
          <a:xfrm>
            <a:off x="482599" y="1428750"/>
            <a:ext cx="4895851" cy="3357563"/>
          </a:xfrm>
          <a:prstGeom prst="rect">
            <a:avLst/>
          </a:prstGeom>
          <a:noFill/>
          <a:ln w="9525">
            <a:noFill/>
            <a:miter lim="800000"/>
            <a:headEnd/>
            <a:tailEnd/>
          </a:ln>
        </p:spPr>
        <p:txBody>
          <a:bodyPr wrap="square" anchor="t">
            <a:normAutofit/>
          </a:bodyPr>
          <a:lstStyle/>
          <a:p>
            <a:pPr marL="0" lvl="0" indent="0">
              <a:lnSpc>
                <a:spcPct val="90000"/>
              </a:lnSpc>
              <a:buNone/>
            </a:pPr>
            <a:r>
              <a:rPr lang="en-GB" sz="2200" b="1" dirty="0"/>
              <a:t>How much client money did firms report had been stolen in the first half of 2020?</a:t>
            </a:r>
          </a:p>
          <a:p>
            <a:pPr lvl="0">
              <a:lnSpc>
                <a:spcPct val="90000"/>
              </a:lnSpc>
            </a:pPr>
            <a:endParaRPr lang="en-GB" sz="2200" b="1" dirty="0"/>
          </a:p>
          <a:p>
            <a:pPr marL="0" indent="0">
              <a:lnSpc>
                <a:spcPct val="90000"/>
              </a:lnSpc>
              <a:buNone/>
            </a:pPr>
            <a:r>
              <a:rPr lang="en-GB" sz="2200" b="1" dirty="0"/>
              <a:t>a</a:t>
            </a:r>
            <a:r>
              <a:rPr lang="en-GB" sz="2400" b="1" dirty="0"/>
              <a:t>. </a:t>
            </a:r>
            <a:r>
              <a:rPr lang="en-GB" sz="2400" dirty="0"/>
              <a:t>£591,644</a:t>
            </a:r>
          </a:p>
          <a:p>
            <a:pPr marL="0" indent="0">
              <a:lnSpc>
                <a:spcPct val="90000"/>
              </a:lnSpc>
              <a:buNone/>
            </a:pPr>
            <a:r>
              <a:rPr lang="en-GB" sz="2400" b="1" dirty="0"/>
              <a:t>b. </a:t>
            </a:r>
            <a:r>
              <a:rPr lang="en-GB" sz="2400" dirty="0"/>
              <a:t>£982,781</a:t>
            </a:r>
          </a:p>
          <a:p>
            <a:pPr marL="0" indent="0">
              <a:lnSpc>
                <a:spcPct val="90000"/>
              </a:lnSpc>
              <a:buNone/>
            </a:pPr>
            <a:r>
              <a:rPr lang="en-GB" sz="2400" b="1" dirty="0"/>
              <a:t>c. </a:t>
            </a:r>
            <a:r>
              <a:rPr lang="en-GB" sz="2400" dirty="0"/>
              <a:t>£1.8m</a:t>
            </a:r>
          </a:p>
          <a:p>
            <a:pPr marL="0" indent="0">
              <a:lnSpc>
                <a:spcPct val="90000"/>
              </a:lnSpc>
              <a:buNone/>
            </a:pPr>
            <a:r>
              <a:rPr lang="en-GB" sz="2400" b="1" dirty="0"/>
              <a:t>d</a:t>
            </a:r>
            <a:r>
              <a:rPr lang="en-GB" sz="2400" dirty="0"/>
              <a:t>. £2.5m </a:t>
            </a:r>
          </a:p>
          <a:p>
            <a:pPr marL="0" indent="0">
              <a:lnSpc>
                <a:spcPct val="90000"/>
              </a:lnSpc>
              <a:buNone/>
            </a:pPr>
            <a:endParaRPr lang="en-GB" sz="2400" dirty="0"/>
          </a:p>
          <a:p>
            <a:pPr marL="0" indent="0">
              <a:lnSpc>
                <a:spcPct val="90000"/>
              </a:lnSpc>
              <a:buNone/>
            </a:pPr>
            <a:endParaRPr lang="en-GB" sz="2400" b="1" dirty="0"/>
          </a:p>
          <a:p>
            <a:pPr>
              <a:lnSpc>
                <a:spcPct val="90000"/>
              </a:lnSpc>
            </a:pPr>
            <a:endParaRPr lang="en-GB" sz="2200" dirty="0"/>
          </a:p>
        </p:txBody>
      </p:sp>
      <p:pic>
        <p:nvPicPr>
          <p:cNvPr id="5" name="Graphic 4" descr="Help">
            <a:extLst>
              <a:ext uri="{FF2B5EF4-FFF2-40B4-BE49-F238E27FC236}">
                <a16:creationId xmlns:a16="http://schemas.microsoft.com/office/drawing/2014/main" id="{7E93BCC1-C1EC-4BB7-B874-6B6563B881D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78451" y="1428750"/>
            <a:ext cx="3357563" cy="3357563"/>
          </a:xfrm>
          <a:prstGeom prst="rect">
            <a:avLst/>
          </a:prstGeom>
        </p:spPr>
      </p:pic>
    </p:spTree>
    <p:extLst>
      <p:ext uri="{BB962C8B-B14F-4D97-AF65-F5344CB8AC3E}">
        <p14:creationId xmlns:p14="http://schemas.microsoft.com/office/powerpoint/2010/main" val="1934936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A95DD-68D1-4165-AE21-4CD7603F17B3}"/>
              </a:ext>
            </a:extLst>
          </p:cNvPr>
          <p:cNvSpPr>
            <a:spLocks noGrp="1"/>
          </p:cNvSpPr>
          <p:nvPr>
            <p:ph type="title"/>
          </p:nvPr>
        </p:nvSpPr>
        <p:spPr bwMode="auto">
          <a:xfrm>
            <a:off x="250825" y="195263"/>
            <a:ext cx="4895850" cy="857250"/>
          </a:xfrm>
          <a:prstGeom prst="rect">
            <a:avLst/>
          </a:prstGeom>
          <a:noFill/>
          <a:ln w="9525">
            <a:noFill/>
            <a:miter lim="800000"/>
            <a:headEnd/>
            <a:tailEnd/>
          </a:ln>
        </p:spPr>
        <p:txBody>
          <a:bodyPr wrap="square" anchor="ctr">
            <a:normAutofit/>
          </a:bodyPr>
          <a:lstStyle/>
          <a:p>
            <a:r>
              <a:rPr lang="en-GB" dirty="0"/>
              <a:t>Cyber Quiz</a:t>
            </a:r>
          </a:p>
        </p:txBody>
      </p:sp>
      <p:sp>
        <p:nvSpPr>
          <p:cNvPr id="3" name="Content Placeholder 2">
            <a:extLst>
              <a:ext uri="{FF2B5EF4-FFF2-40B4-BE49-F238E27FC236}">
                <a16:creationId xmlns:a16="http://schemas.microsoft.com/office/drawing/2014/main" id="{D02A32B0-540B-4E2D-B624-0FBDABA0E3C6}"/>
              </a:ext>
            </a:extLst>
          </p:cNvPr>
          <p:cNvSpPr>
            <a:spLocks noGrp="1"/>
          </p:cNvSpPr>
          <p:nvPr>
            <p:ph sz="half" idx="1"/>
          </p:nvPr>
        </p:nvSpPr>
        <p:spPr bwMode="auto">
          <a:xfrm>
            <a:off x="783580" y="1424034"/>
            <a:ext cx="4363095" cy="3357563"/>
          </a:xfrm>
          <a:prstGeom prst="rect">
            <a:avLst/>
          </a:prstGeom>
          <a:noFill/>
          <a:ln w="9525">
            <a:noFill/>
            <a:miter lim="800000"/>
            <a:headEnd/>
            <a:tailEnd/>
          </a:ln>
        </p:spPr>
        <p:txBody>
          <a:bodyPr wrap="square" anchor="t">
            <a:normAutofit/>
          </a:bodyPr>
          <a:lstStyle/>
          <a:p>
            <a:pPr marL="0" indent="0">
              <a:lnSpc>
                <a:spcPct val="90000"/>
              </a:lnSpc>
              <a:buNone/>
            </a:pPr>
            <a:r>
              <a:rPr lang="en-GB" sz="2200" b="1" dirty="0"/>
              <a:t>How much client money did firms report had been stolen in the first half of 2020?</a:t>
            </a:r>
          </a:p>
          <a:p>
            <a:pPr lvl="0">
              <a:lnSpc>
                <a:spcPct val="90000"/>
              </a:lnSpc>
            </a:pPr>
            <a:endParaRPr lang="en-GB" sz="2200" b="1" dirty="0"/>
          </a:p>
          <a:p>
            <a:pPr marL="0" indent="0">
              <a:lnSpc>
                <a:spcPct val="90000"/>
              </a:lnSpc>
              <a:buNone/>
            </a:pPr>
            <a:r>
              <a:rPr lang="en-GB" sz="2000" b="1" dirty="0"/>
              <a:t>a. </a:t>
            </a:r>
            <a:r>
              <a:rPr lang="en-GB" sz="2000" dirty="0"/>
              <a:t>£591,644</a:t>
            </a:r>
          </a:p>
          <a:p>
            <a:pPr marL="0" indent="0">
              <a:lnSpc>
                <a:spcPct val="90000"/>
              </a:lnSpc>
              <a:buNone/>
            </a:pPr>
            <a:r>
              <a:rPr lang="en-GB" sz="2000" b="1" dirty="0"/>
              <a:t>b. </a:t>
            </a:r>
            <a:r>
              <a:rPr lang="en-GB" sz="2000" dirty="0"/>
              <a:t>£982,781</a:t>
            </a:r>
          </a:p>
          <a:p>
            <a:pPr marL="0" indent="0">
              <a:lnSpc>
                <a:spcPct val="90000"/>
              </a:lnSpc>
              <a:buNone/>
            </a:pPr>
            <a:r>
              <a:rPr lang="en-GB" sz="2000" b="1" dirty="0"/>
              <a:t>c. </a:t>
            </a:r>
            <a:r>
              <a:rPr lang="en-GB" sz="2000" dirty="0"/>
              <a:t>£1.8m</a:t>
            </a:r>
          </a:p>
          <a:p>
            <a:pPr marL="0" indent="0">
              <a:lnSpc>
                <a:spcPct val="90000"/>
              </a:lnSpc>
              <a:buNone/>
            </a:pPr>
            <a:r>
              <a:rPr lang="en-GB" sz="2000" b="1" dirty="0">
                <a:solidFill>
                  <a:srgbClr val="FF0000"/>
                </a:solidFill>
              </a:rPr>
              <a:t>d. £2.5m </a:t>
            </a:r>
          </a:p>
          <a:p>
            <a:pPr>
              <a:lnSpc>
                <a:spcPct val="90000"/>
              </a:lnSpc>
            </a:pPr>
            <a:endParaRPr lang="en-GB" sz="2200" dirty="0"/>
          </a:p>
        </p:txBody>
      </p:sp>
      <p:pic>
        <p:nvPicPr>
          <p:cNvPr id="5" name="Graphic 4" descr="Checkmark">
            <a:extLst>
              <a:ext uri="{FF2B5EF4-FFF2-40B4-BE49-F238E27FC236}">
                <a16:creationId xmlns:a16="http://schemas.microsoft.com/office/drawing/2014/main" id="{7E93BCC1-C1EC-4BB7-B874-6B6563B881D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p:blipFill>
        <p:spPr>
          <a:xfrm>
            <a:off x="5508104" y="1428750"/>
            <a:ext cx="3227910" cy="3357563"/>
          </a:xfrm>
          <a:prstGeom prst="rect">
            <a:avLst/>
          </a:prstGeom>
        </p:spPr>
      </p:pic>
    </p:spTree>
    <p:extLst>
      <p:ext uri="{BB962C8B-B14F-4D97-AF65-F5344CB8AC3E}">
        <p14:creationId xmlns:p14="http://schemas.microsoft.com/office/powerpoint/2010/main" val="2026958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85794-B6FF-4495-BAD9-257D1BD41F1B}"/>
              </a:ext>
            </a:extLst>
          </p:cNvPr>
          <p:cNvSpPr>
            <a:spLocks noGrp="1"/>
          </p:cNvSpPr>
          <p:nvPr>
            <p:ph type="title"/>
          </p:nvPr>
        </p:nvSpPr>
        <p:spPr>
          <a:xfrm>
            <a:off x="250824" y="195263"/>
            <a:ext cx="5905351" cy="648295"/>
          </a:xfrm>
        </p:spPr>
        <p:txBody>
          <a:bodyPr/>
          <a:lstStyle/>
          <a:p>
            <a:r>
              <a:rPr lang="en-GB" dirty="0"/>
              <a:t>Types of attack </a:t>
            </a:r>
          </a:p>
        </p:txBody>
      </p:sp>
      <p:sp>
        <p:nvSpPr>
          <p:cNvPr id="3" name="Content Placeholder 2">
            <a:extLst>
              <a:ext uri="{FF2B5EF4-FFF2-40B4-BE49-F238E27FC236}">
                <a16:creationId xmlns:a16="http://schemas.microsoft.com/office/drawing/2014/main" id="{F6522490-0B79-4780-A01C-6F8A20B0E2D7}"/>
              </a:ext>
            </a:extLst>
          </p:cNvPr>
          <p:cNvSpPr>
            <a:spLocks noGrp="1"/>
          </p:cNvSpPr>
          <p:nvPr>
            <p:ph idx="1"/>
          </p:nvPr>
        </p:nvSpPr>
        <p:spPr>
          <a:xfrm>
            <a:off x="395536" y="1275606"/>
            <a:ext cx="5077072" cy="3528392"/>
          </a:xfrm>
        </p:spPr>
        <p:txBody>
          <a:bodyPr/>
          <a:lstStyle/>
          <a:p>
            <a:pPr>
              <a:buFont typeface="Arial" panose="020B0604020202020204" pitchFamily="34" charset="0"/>
              <a:buChar char="•"/>
            </a:pPr>
            <a:endParaRPr lang="en-US" sz="2000" dirty="0">
              <a:solidFill>
                <a:srgbClr val="333333"/>
              </a:solidFill>
            </a:endParaRPr>
          </a:p>
          <a:p>
            <a:pPr>
              <a:buFont typeface="Arial" panose="020B0604020202020204" pitchFamily="34" charset="0"/>
              <a:buChar char="•"/>
            </a:pPr>
            <a:r>
              <a:rPr lang="en-US" sz="2000" dirty="0">
                <a:solidFill>
                  <a:srgbClr val="333333"/>
                </a:solidFill>
              </a:rPr>
              <a:t>E</a:t>
            </a:r>
            <a:r>
              <a:rPr lang="en-US" sz="2000" b="0" i="0" dirty="0">
                <a:solidFill>
                  <a:srgbClr val="333333"/>
                </a:solidFill>
                <a:effectLst/>
              </a:rPr>
              <a:t>mail modification most common attack</a:t>
            </a:r>
          </a:p>
          <a:p>
            <a:pPr>
              <a:buFont typeface="Arial" panose="020B0604020202020204" pitchFamily="34" charset="0"/>
              <a:buChar char="•"/>
            </a:pPr>
            <a:r>
              <a:rPr lang="en-US" sz="2000" dirty="0">
                <a:solidFill>
                  <a:srgbClr val="333333"/>
                </a:solidFill>
              </a:rPr>
              <a:t>26% of attacks targeted clients</a:t>
            </a:r>
            <a:endParaRPr lang="en-US" sz="2000" b="0" i="0" dirty="0">
              <a:solidFill>
                <a:srgbClr val="333333"/>
              </a:solidFill>
              <a:effectLst/>
            </a:endParaRPr>
          </a:p>
          <a:p>
            <a:pPr>
              <a:buFont typeface="Arial" panose="020B0604020202020204" pitchFamily="34" charset="0"/>
              <a:buChar char="•"/>
            </a:pPr>
            <a:r>
              <a:rPr lang="en-US" sz="2000" dirty="0">
                <a:solidFill>
                  <a:srgbClr val="333333"/>
                </a:solidFill>
              </a:rPr>
              <a:t>Large firms targeted hundreds of times</a:t>
            </a:r>
            <a:endParaRPr lang="en-US" sz="2000" b="0" i="0" dirty="0">
              <a:solidFill>
                <a:srgbClr val="333333"/>
              </a:solidFill>
              <a:effectLst/>
            </a:endParaRPr>
          </a:p>
          <a:p>
            <a:pPr>
              <a:buFont typeface="Arial" panose="020B0604020202020204" pitchFamily="34" charset="0"/>
              <a:buChar char="•"/>
            </a:pPr>
            <a:r>
              <a:rPr lang="en-US" sz="2000" dirty="0">
                <a:solidFill>
                  <a:srgbClr val="333333"/>
                </a:solidFill>
              </a:rPr>
              <a:t>Opportunist and targeted</a:t>
            </a:r>
          </a:p>
          <a:p>
            <a:pPr>
              <a:buFont typeface="Arial" panose="020B0604020202020204" pitchFamily="34" charset="0"/>
              <a:buChar char="•"/>
            </a:pPr>
            <a:r>
              <a:rPr lang="en-GB" sz="2000" dirty="0">
                <a:effectLst/>
                <a:latin typeface="Arial" panose="020B0604020202020204" pitchFamily="34" charset="0"/>
                <a:ea typeface="Calibri" panose="020F0502020204030204" pitchFamily="34" charset="0"/>
              </a:rPr>
              <a:t>Conveyancing transactions most targeted but not the only area</a:t>
            </a:r>
          </a:p>
          <a:p>
            <a:pPr>
              <a:spcAft>
                <a:spcPts val="0"/>
              </a:spcAft>
            </a:pPr>
            <a:r>
              <a:rPr lang="en-US" sz="2000" dirty="0">
                <a:solidFill>
                  <a:srgbClr val="333333"/>
                </a:solidFill>
              </a:rPr>
              <a:t>60% of firms felt their biggest risk linked to staff behaviors</a:t>
            </a:r>
            <a:endParaRPr lang="en-US" sz="1800" dirty="0">
              <a:solidFill>
                <a:srgbClr val="333333"/>
              </a:solidFill>
            </a:endParaRPr>
          </a:p>
          <a:p>
            <a:pPr>
              <a:spcAft>
                <a:spcPts val="0"/>
              </a:spcAft>
            </a:pPr>
            <a:endParaRPr lang="en-US" sz="2000" dirty="0">
              <a:solidFill>
                <a:srgbClr val="333333"/>
              </a:solidFill>
            </a:endParaRPr>
          </a:p>
          <a:p>
            <a:pPr>
              <a:buFont typeface="Arial" panose="020B0604020202020204" pitchFamily="34" charset="0"/>
              <a:buChar char="•"/>
            </a:pPr>
            <a:endParaRPr lang="en-US" dirty="0">
              <a:solidFill>
                <a:srgbClr val="333333"/>
              </a:solidFill>
              <a:latin typeface="open-sans"/>
            </a:endParaRPr>
          </a:p>
          <a:p>
            <a:pPr>
              <a:buFont typeface="Arial" panose="020B0604020202020204" pitchFamily="34" charset="0"/>
              <a:buChar char="•"/>
            </a:pPr>
            <a:endParaRPr lang="en-US" dirty="0">
              <a:solidFill>
                <a:srgbClr val="333333"/>
              </a:solidFill>
              <a:latin typeface="open-sans"/>
            </a:endParaRPr>
          </a:p>
          <a:p>
            <a:pPr>
              <a:buFont typeface="Arial" panose="020B0604020202020204" pitchFamily="34" charset="0"/>
              <a:buChar char="•"/>
            </a:pPr>
            <a:endParaRPr lang="en-US" dirty="0">
              <a:solidFill>
                <a:srgbClr val="333333"/>
              </a:solidFill>
              <a:latin typeface="open-sans"/>
            </a:endParaRPr>
          </a:p>
          <a:p>
            <a:pPr algn="l">
              <a:buFont typeface="Arial" panose="020B0604020202020204" pitchFamily="34" charset="0"/>
              <a:buChar char="•"/>
            </a:pPr>
            <a:endParaRPr lang="en-US" b="0" i="0" dirty="0">
              <a:solidFill>
                <a:srgbClr val="333333"/>
              </a:solidFill>
              <a:effectLst/>
              <a:latin typeface="open-sans"/>
            </a:endParaRPr>
          </a:p>
          <a:p>
            <a:endParaRPr lang="en-GB" dirty="0"/>
          </a:p>
        </p:txBody>
      </p:sp>
      <p:pic>
        <p:nvPicPr>
          <p:cNvPr id="5" name="Graphic 4" descr="Bug">
            <a:extLst>
              <a:ext uri="{FF2B5EF4-FFF2-40B4-BE49-F238E27FC236}">
                <a16:creationId xmlns:a16="http://schemas.microsoft.com/office/drawing/2014/main" id="{20CCB005-892C-4945-AE3A-B84B2840C2C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084168" y="1567114"/>
            <a:ext cx="2448272" cy="2448272"/>
          </a:xfrm>
          <a:prstGeom prst="rect">
            <a:avLst/>
          </a:prstGeom>
        </p:spPr>
      </p:pic>
    </p:spTree>
    <p:extLst>
      <p:ext uri="{BB962C8B-B14F-4D97-AF65-F5344CB8AC3E}">
        <p14:creationId xmlns:p14="http://schemas.microsoft.com/office/powerpoint/2010/main" val="1136517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ea typeface="ＭＳ Ｐゴシック" pitchFamily="34" charset="-128"/>
              </a:rPr>
              <a:t>Case study </a:t>
            </a:r>
          </a:p>
        </p:txBody>
      </p:sp>
      <p:sp>
        <p:nvSpPr>
          <p:cNvPr id="7" name="Rectangle: Rounded Corners 6">
            <a:extLst>
              <a:ext uri="{FF2B5EF4-FFF2-40B4-BE49-F238E27FC236}">
                <a16:creationId xmlns:a16="http://schemas.microsoft.com/office/drawing/2014/main" id="{BDF71281-F0C6-43A3-9550-0BAC3AEC4CB6}"/>
              </a:ext>
            </a:extLst>
          </p:cNvPr>
          <p:cNvSpPr/>
          <p:nvPr/>
        </p:nvSpPr>
        <p:spPr bwMode="auto">
          <a:xfrm>
            <a:off x="465228" y="1340261"/>
            <a:ext cx="7997517" cy="2628412"/>
          </a:xfrm>
          <a:prstGeom prst="roundRect">
            <a:avLst/>
          </a:prstGeom>
          <a:ln>
            <a:solidFill>
              <a:srgbClr val="9E1B34"/>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123" name="Content Placeholder 2"/>
          <p:cNvSpPr>
            <a:spLocks noGrp="1"/>
          </p:cNvSpPr>
          <p:nvPr>
            <p:ph idx="1"/>
          </p:nvPr>
        </p:nvSpPr>
        <p:spPr>
          <a:xfrm>
            <a:off x="827583" y="1419623"/>
            <a:ext cx="7272809" cy="2308016"/>
          </a:xfrm>
        </p:spPr>
        <p:txBody>
          <a:bodyPr/>
          <a:lstStyle/>
          <a:p>
            <a:r>
              <a:rPr lang="en-GB" sz="2400" b="1" dirty="0">
                <a:ea typeface="ＭＳ Ｐゴシック" pitchFamily="34" charset="-128"/>
              </a:rPr>
              <a:t>Type of attack: </a:t>
            </a:r>
            <a:r>
              <a:rPr lang="en-GB" sz="2400" dirty="0">
                <a:ea typeface="ＭＳ Ｐゴシック" pitchFamily="34" charset="-128"/>
              </a:rPr>
              <a:t>Vishing</a:t>
            </a:r>
          </a:p>
          <a:p>
            <a:endParaRPr lang="en-GB" sz="2400" b="1" dirty="0">
              <a:ea typeface="ＭＳ Ｐゴシック" pitchFamily="34" charset="-128"/>
            </a:endParaRPr>
          </a:p>
          <a:p>
            <a:r>
              <a:rPr lang="en-GB" sz="2400" b="1" dirty="0">
                <a:ea typeface="ＭＳ Ｐゴシック" pitchFamily="34" charset="-128"/>
              </a:rPr>
              <a:t>Tactic: </a:t>
            </a:r>
            <a:r>
              <a:rPr lang="en-GB" sz="2400" dirty="0">
                <a:ea typeface="ＭＳ Ｐゴシック" pitchFamily="34" charset="-128"/>
              </a:rPr>
              <a:t>Psychological Manipulation</a:t>
            </a:r>
          </a:p>
          <a:p>
            <a:endParaRPr lang="en-GB" sz="2400" dirty="0">
              <a:ea typeface="ＭＳ Ｐゴシック" pitchFamily="34" charset="-128"/>
            </a:endParaRPr>
          </a:p>
          <a:p>
            <a:r>
              <a:rPr lang="en-GB" sz="2400" b="1" dirty="0">
                <a:ea typeface="ＭＳ Ｐゴシック" pitchFamily="34" charset="-128"/>
              </a:rPr>
              <a:t>Funds transferred: </a:t>
            </a:r>
            <a:r>
              <a:rPr lang="en-GB" sz="2400" dirty="0">
                <a:ea typeface="ＭＳ Ｐゴシック" pitchFamily="34" charset="-128"/>
              </a:rPr>
              <a:t>£1.2m                 </a:t>
            </a:r>
          </a:p>
          <a:p>
            <a:endParaRPr lang="en-GB" sz="2400" b="1" dirty="0">
              <a:ea typeface="ＭＳ Ｐゴシック" pitchFamily="34" charset="-128"/>
            </a:endParaRPr>
          </a:p>
          <a:p>
            <a:endParaRPr lang="en-US" dirty="0">
              <a:ea typeface="ＭＳ Ｐゴシック" pitchFamily="34" charset="-128"/>
            </a:endParaRPr>
          </a:p>
        </p:txBody>
      </p:sp>
      <p:pic>
        <p:nvPicPr>
          <p:cNvPr id="10" name="Graphic 9" descr="Money">
            <a:extLst>
              <a:ext uri="{FF2B5EF4-FFF2-40B4-BE49-F238E27FC236}">
                <a16:creationId xmlns:a16="http://schemas.microsoft.com/office/drawing/2014/main" id="{C21131F8-D5C1-412E-9775-80CD3FB7FEC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74002" y="3031232"/>
            <a:ext cx="816654" cy="696406"/>
          </a:xfrm>
          <a:prstGeom prst="rect">
            <a:avLst/>
          </a:prstGeom>
        </p:spPr>
      </p:pic>
      <p:pic>
        <p:nvPicPr>
          <p:cNvPr id="8" name="Picture 12" descr="image007">
            <a:extLst>
              <a:ext uri="{FF2B5EF4-FFF2-40B4-BE49-F238E27FC236}">
                <a16:creationId xmlns:a16="http://schemas.microsoft.com/office/drawing/2014/main" id="{93C1C6FC-BB4A-4DD6-8876-192D1948F14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51027" y="104387"/>
            <a:ext cx="2100275" cy="919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phic 4" descr="Fishing">
            <a:extLst>
              <a:ext uri="{FF2B5EF4-FFF2-40B4-BE49-F238E27FC236}">
                <a16:creationId xmlns:a16="http://schemas.microsoft.com/office/drawing/2014/main" id="{42858F73-D240-4BF5-880A-089648EB5E8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876256" y="1174828"/>
            <a:ext cx="914400" cy="914400"/>
          </a:xfrm>
          <a:prstGeom prst="rect">
            <a:avLst/>
          </a:prstGeom>
        </p:spPr>
      </p:pic>
      <p:pic>
        <p:nvPicPr>
          <p:cNvPr id="11" name="Graphic 10" descr="Head with gears">
            <a:extLst>
              <a:ext uri="{FF2B5EF4-FFF2-40B4-BE49-F238E27FC236}">
                <a16:creationId xmlns:a16="http://schemas.microsoft.com/office/drawing/2014/main" id="{3DF00106-545A-4AD7-BCEB-A21311447EB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76256" y="2305251"/>
            <a:ext cx="914400" cy="650496"/>
          </a:xfrm>
          <a:prstGeom prst="rect">
            <a:avLst/>
          </a:prstGeom>
        </p:spPr>
      </p:pic>
    </p:spTree>
    <p:extLst>
      <p:ext uri="{BB962C8B-B14F-4D97-AF65-F5344CB8AC3E}">
        <p14:creationId xmlns:p14="http://schemas.microsoft.com/office/powerpoint/2010/main" val="3408979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0824" y="147136"/>
            <a:ext cx="6695033" cy="857250"/>
          </a:xfrm>
        </p:spPr>
        <p:txBody>
          <a:bodyPr/>
          <a:lstStyle/>
          <a:p>
            <a:r>
              <a:rPr lang="en-US" dirty="0">
                <a:ea typeface="ＭＳ Ｐゴシック" pitchFamily="34" charset="-128"/>
              </a:rPr>
              <a:t>Impact</a:t>
            </a:r>
          </a:p>
        </p:txBody>
      </p:sp>
      <p:sp>
        <p:nvSpPr>
          <p:cNvPr id="7" name="Rectangle: Rounded Corners 6">
            <a:extLst>
              <a:ext uri="{FF2B5EF4-FFF2-40B4-BE49-F238E27FC236}">
                <a16:creationId xmlns:a16="http://schemas.microsoft.com/office/drawing/2014/main" id="{BDF71281-F0C6-43A3-9550-0BAC3AEC4CB6}"/>
              </a:ext>
            </a:extLst>
          </p:cNvPr>
          <p:cNvSpPr/>
          <p:nvPr/>
        </p:nvSpPr>
        <p:spPr bwMode="auto">
          <a:xfrm>
            <a:off x="250824" y="1480347"/>
            <a:ext cx="8416926" cy="2387547"/>
          </a:xfrm>
          <a:prstGeom prst="roundRect">
            <a:avLst/>
          </a:prstGeom>
          <a:ln>
            <a:solidFill>
              <a:srgbClr val="9E1B34"/>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5123" name="Content Placeholder 2"/>
          <p:cNvSpPr>
            <a:spLocks noGrp="1"/>
          </p:cNvSpPr>
          <p:nvPr>
            <p:ph idx="1"/>
          </p:nvPr>
        </p:nvSpPr>
        <p:spPr>
          <a:xfrm>
            <a:off x="611560" y="1635646"/>
            <a:ext cx="7776863" cy="2046536"/>
          </a:xfrm>
        </p:spPr>
        <p:txBody>
          <a:bodyPr/>
          <a:lstStyle/>
          <a:p>
            <a:r>
              <a:rPr lang="en-GB" dirty="0">
                <a:ea typeface="ＭＳ Ｐゴシック" pitchFamily="34" charset="-128"/>
              </a:rPr>
              <a:t>£1.2m shortage and client matters halted</a:t>
            </a:r>
          </a:p>
          <a:p>
            <a:endParaRPr lang="en-GB" dirty="0">
              <a:ea typeface="ＭＳ Ｐゴシック" pitchFamily="34" charset="-128"/>
            </a:endParaRPr>
          </a:p>
          <a:p>
            <a:r>
              <a:rPr lang="en-GB" dirty="0">
                <a:ea typeface="ＭＳ Ｐゴシック" pitchFamily="34" charset="-128"/>
              </a:rPr>
              <a:t>SRA Investigation</a:t>
            </a:r>
          </a:p>
          <a:p>
            <a:endParaRPr lang="en-GB" dirty="0">
              <a:ea typeface="ＭＳ Ｐゴシック" pitchFamily="34" charset="-128"/>
            </a:endParaRPr>
          </a:p>
          <a:p>
            <a:r>
              <a:rPr lang="en-GB" dirty="0">
                <a:ea typeface="ＭＳ Ｐゴシック" pitchFamily="34" charset="-128"/>
              </a:rPr>
              <a:t>Policy excess charge – £2.5k</a:t>
            </a:r>
          </a:p>
          <a:p>
            <a:endParaRPr lang="en-GB" sz="2400" dirty="0">
              <a:ea typeface="ＭＳ Ｐゴシック" pitchFamily="34" charset="-128"/>
            </a:endParaRPr>
          </a:p>
          <a:p>
            <a:pPr marL="0" indent="0">
              <a:buNone/>
            </a:pPr>
            <a:endParaRPr lang="en-GB" sz="2400" b="1" dirty="0">
              <a:ea typeface="ＭＳ Ｐゴシック" pitchFamily="34" charset="-128"/>
            </a:endParaRPr>
          </a:p>
          <a:p>
            <a:endParaRPr lang="en-US" dirty="0">
              <a:ea typeface="ＭＳ Ｐゴシック" pitchFamily="34" charset="-128"/>
            </a:endParaRPr>
          </a:p>
        </p:txBody>
      </p:sp>
      <p:pic>
        <p:nvPicPr>
          <p:cNvPr id="10" name="Graphic 9" descr="Money">
            <a:extLst>
              <a:ext uri="{FF2B5EF4-FFF2-40B4-BE49-F238E27FC236}">
                <a16:creationId xmlns:a16="http://schemas.microsoft.com/office/drawing/2014/main" id="{C21131F8-D5C1-412E-9775-80CD3FB7FEC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79667" y="2985776"/>
            <a:ext cx="820869" cy="696406"/>
          </a:xfrm>
          <a:prstGeom prst="rect">
            <a:avLst/>
          </a:prstGeom>
        </p:spPr>
      </p:pic>
      <p:pic>
        <p:nvPicPr>
          <p:cNvPr id="8" name="Picture 12" descr="image007">
            <a:extLst>
              <a:ext uri="{FF2B5EF4-FFF2-40B4-BE49-F238E27FC236}">
                <a16:creationId xmlns:a16="http://schemas.microsoft.com/office/drawing/2014/main" id="{93C1C6FC-BB4A-4DD6-8876-192D1948F14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51027" y="104387"/>
            <a:ext cx="2100275" cy="919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phic 5" descr="Stopwatch">
            <a:extLst>
              <a:ext uri="{FF2B5EF4-FFF2-40B4-BE49-F238E27FC236}">
                <a16:creationId xmlns:a16="http://schemas.microsoft.com/office/drawing/2014/main" id="{9AF0C8EF-5B20-48C8-A33F-430BD99A08C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7236296" y="1461504"/>
            <a:ext cx="767551" cy="767551"/>
          </a:xfrm>
          <a:prstGeom prst="rect">
            <a:avLst/>
          </a:prstGeom>
        </p:spPr>
      </p:pic>
      <p:pic>
        <p:nvPicPr>
          <p:cNvPr id="12" name="Graphic 11" descr="Research">
            <a:extLst>
              <a:ext uri="{FF2B5EF4-FFF2-40B4-BE49-F238E27FC236}">
                <a16:creationId xmlns:a16="http://schemas.microsoft.com/office/drawing/2014/main" id="{EF9D0962-18A9-4617-93F9-956B750618F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7363457" y="2322615"/>
            <a:ext cx="719935" cy="719935"/>
          </a:xfrm>
          <a:prstGeom prst="rect">
            <a:avLst/>
          </a:prstGeom>
        </p:spPr>
      </p:pic>
    </p:spTree>
    <p:extLst>
      <p:ext uri="{BB962C8B-B14F-4D97-AF65-F5344CB8AC3E}">
        <p14:creationId xmlns:p14="http://schemas.microsoft.com/office/powerpoint/2010/main" val="1225535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57557F7-2222-4AF1-98D1-8E5E319022D0}"/>
              </a:ext>
            </a:extLst>
          </p:cNvPr>
          <p:cNvSpPr>
            <a:spLocks noGrp="1" noChangeArrowheads="1"/>
          </p:cNvSpPr>
          <p:nvPr>
            <p:ph type="title"/>
          </p:nvPr>
        </p:nvSpPr>
        <p:spPr>
          <a:xfrm>
            <a:off x="251520" y="-92546"/>
            <a:ext cx="6480720" cy="972480"/>
          </a:xfrm>
        </p:spPr>
        <p:txBody>
          <a:bodyPr/>
          <a:lstStyle/>
          <a:p>
            <a:pPr eaLnBrk="1" hangingPunct="1"/>
            <a:r>
              <a:rPr lang="en-GB" sz="2800" dirty="0">
                <a:ea typeface="ＭＳ Ｐゴシック" pitchFamily="34" charset="-128"/>
              </a:rPr>
              <a:t>The immediate impact of attacks </a:t>
            </a:r>
          </a:p>
        </p:txBody>
      </p:sp>
      <p:sp>
        <p:nvSpPr>
          <p:cNvPr id="5" name="TextBox 4">
            <a:extLst>
              <a:ext uri="{FF2B5EF4-FFF2-40B4-BE49-F238E27FC236}">
                <a16:creationId xmlns:a16="http://schemas.microsoft.com/office/drawing/2014/main" id="{B06F4E84-AC9B-4B48-95CC-A81A8CD8CE39}"/>
              </a:ext>
            </a:extLst>
          </p:cNvPr>
          <p:cNvSpPr txBox="1"/>
          <p:nvPr/>
        </p:nvSpPr>
        <p:spPr>
          <a:xfrm>
            <a:off x="354352" y="2434938"/>
            <a:ext cx="1800916" cy="1015663"/>
          </a:xfrm>
          <a:prstGeom prst="rect">
            <a:avLst/>
          </a:prstGeom>
          <a:noFill/>
        </p:spPr>
        <p:txBody>
          <a:bodyPr wrap="square" rtlCol="0">
            <a:spAutoFit/>
          </a:bodyPr>
          <a:lstStyle/>
          <a:p>
            <a:r>
              <a:rPr lang="en-GB" sz="2000" dirty="0"/>
              <a:t>Loss of 4m client money</a:t>
            </a:r>
          </a:p>
          <a:p>
            <a:r>
              <a:rPr lang="en-GB" sz="2000" dirty="0"/>
              <a:t> at 23 firms</a:t>
            </a:r>
          </a:p>
        </p:txBody>
      </p:sp>
      <p:sp>
        <p:nvSpPr>
          <p:cNvPr id="10" name="Rectangle: Rounded Corners 9">
            <a:extLst>
              <a:ext uri="{FF2B5EF4-FFF2-40B4-BE49-F238E27FC236}">
                <a16:creationId xmlns:a16="http://schemas.microsoft.com/office/drawing/2014/main" id="{B84B5943-D7FF-4312-99A5-70EFEFBB4AFE}"/>
              </a:ext>
            </a:extLst>
          </p:cNvPr>
          <p:cNvSpPr/>
          <p:nvPr/>
        </p:nvSpPr>
        <p:spPr bwMode="auto">
          <a:xfrm>
            <a:off x="251520" y="1131590"/>
            <a:ext cx="1950932" cy="3071375"/>
          </a:xfrm>
          <a:prstGeom prst="round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15" name="Rectangle: Rounded Corners 14">
            <a:extLst>
              <a:ext uri="{FF2B5EF4-FFF2-40B4-BE49-F238E27FC236}">
                <a16:creationId xmlns:a16="http://schemas.microsoft.com/office/drawing/2014/main" id="{82D36167-CD77-4FC4-8CA6-9F2B2EF88B1E}"/>
              </a:ext>
            </a:extLst>
          </p:cNvPr>
          <p:cNvSpPr/>
          <p:nvPr/>
        </p:nvSpPr>
        <p:spPr bwMode="auto">
          <a:xfrm>
            <a:off x="2465151" y="1131590"/>
            <a:ext cx="1950933" cy="3071375"/>
          </a:xfrm>
          <a:prstGeom prst="roundRect">
            <a:avLst/>
          </a:prstGeom>
          <a:noFill/>
          <a:ln w="9525" cap="flat" cmpd="sng" algn="ctr">
            <a:solidFill>
              <a:srgbClr val="B5003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16" name="Rectangle: Rounded Corners 15">
            <a:extLst>
              <a:ext uri="{FF2B5EF4-FFF2-40B4-BE49-F238E27FC236}">
                <a16:creationId xmlns:a16="http://schemas.microsoft.com/office/drawing/2014/main" id="{047FA909-F5A4-4C2B-8802-457EAA2D39C4}"/>
              </a:ext>
            </a:extLst>
          </p:cNvPr>
          <p:cNvSpPr/>
          <p:nvPr/>
        </p:nvSpPr>
        <p:spPr bwMode="auto">
          <a:xfrm>
            <a:off x="7030433" y="1131590"/>
            <a:ext cx="1950933" cy="3071375"/>
          </a:xfrm>
          <a:prstGeom prst="roundRect">
            <a:avLst/>
          </a:prstGeom>
          <a:noFill/>
          <a:ln w="9525" cap="flat" cmpd="sng" algn="ctr">
            <a:solidFill>
              <a:srgbClr val="B5003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pic>
        <p:nvPicPr>
          <p:cNvPr id="20" name="Picture 19" descr="Money">
            <a:extLst>
              <a:ext uri="{FF2B5EF4-FFF2-40B4-BE49-F238E27FC236}">
                <a16:creationId xmlns:a16="http://schemas.microsoft.com/office/drawing/2014/main" id="{74414C98-4B8D-4FEF-A3C4-08CD46728CB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86929" y="1177414"/>
            <a:ext cx="1326975" cy="1326975"/>
          </a:xfrm>
          <a:prstGeom prst="rect">
            <a:avLst/>
          </a:prstGeom>
        </p:spPr>
      </p:pic>
      <p:pic>
        <p:nvPicPr>
          <p:cNvPr id="23" name="Graphic 22" descr="Meeting">
            <a:extLst>
              <a:ext uri="{FF2B5EF4-FFF2-40B4-BE49-F238E27FC236}">
                <a16:creationId xmlns:a16="http://schemas.microsoft.com/office/drawing/2014/main" id="{E1224D59-1FB1-4ABD-8CF3-65DCDD4BAB6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2851813" y="1303173"/>
            <a:ext cx="1240038" cy="1240038"/>
          </a:xfrm>
          <a:prstGeom prst="rect">
            <a:avLst/>
          </a:prstGeom>
        </p:spPr>
      </p:pic>
      <p:sp>
        <p:nvSpPr>
          <p:cNvPr id="12" name="Rectangle: Rounded Corners 11">
            <a:extLst>
              <a:ext uri="{FF2B5EF4-FFF2-40B4-BE49-F238E27FC236}">
                <a16:creationId xmlns:a16="http://schemas.microsoft.com/office/drawing/2014/main" id="{60737D57-5426-4537-86C4-D83BEFBC59B9}"/>
              </a:ext>
            </a:extLst>
          </p:cNvPr>
          <p:cNvSpPr/>
          <p:nvPr/>
        </p:nvSpPr>
        <p:spPr bwMode="auto">
          <a:xfrm>
            <a:off x="4834413" y="1131590"/>
            <a:ext cx="1950933" cy="3071375"/>
          </a:xfrm>
          <a:prstGeom prst="round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pic>
        <p:nvPicPr>
          <p:cNvPr id="3" name="Graphic 2" descr="Brain in head">
            <a:extLst>
              <a:ext uri="{FF2B5EF4-FFF2-40B4-BE49-F238E27FC236}">
                <a16:creationId xmlns:a16="http://schemas.microsoft.com/office/drawing/2014/main" id="{B4EFD2BB-8449-4D87-B3A0-C98E9AA2164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43683" y="1428254"/>
            <a:ext cx="1027243" cy="1006684"/>
          </a:xfrm>
          <a:prstGeom prst="rect">
            <a:avLst/>
          </a:prstGeom>
        </p:spPr>
      </p:pic>
      <p:sp>
        <p:nvSpPr>
          <p:cNvPr id="19" name="TextBox 18">
            <a:extLst>
              <a:ext uri="{FF2B5EF4-FFF2-40B4-BE49-F238E27FC236}">
                <a16:creationId xmlns:a16="http://schemas.microsoft.com/office/drawing/2014/main" id="{170A80D8-D6F4-45A3-9E7E-CD0BA5DF0796}"/>
              </a:ext>
            </a:extLst>
          </p:cNvPr>
          <p:cNvSpPr txBox="1"/>
          <p:nvPr/>
        </p:nvSpPr>
        <p:spPr>
          <a:xfrm>
            <a:off x="2573597" y="2571749"/>
            <a:ext cx="1783372" cy="1631216"/>
          </a:xfrm>
          <a:prstGeom prst="rect">
            <a:avLst/>
          </a:prstGeom>
          <a:noFill/>
        </p:spPr>
        <p:txBody>
          <a:bodyPr wrap="square" rtlCol="0">
            <a:spAutoFit/>
          </a:bodyPr>
          <a:lstStyle/>
          <a:p>
            <a:r>
              <a:rPr lang="en-GB" sz="2000" dirty="0"/>
              <a:t>394K paid directly by firms to replace client money</a:t>
            </a:r>
          </a:p>
        </p:txBody>
      </p:sp>
      <p:sp>
        <p:nvSpPr>
          <p:cNvPr id="21" name="TextBox 20">
            <a:extLst>
              <a:ext uri="{FF2B5EF4-FFF2-40B4-BE49-F238E27FC236}">
                <a16:creationId xmlns:a16="http://schemas.microsoft.com/office/drawing/2014/main" id="{BA0C4B94-AB92-46E1-AFF3-7D79C8A950BE}"/>
              </a:ext>
            </a:extLst>
          </p:cNvPr>
          <p:cNvSpPr txBox="1"/>
          <p:nvPr/>
        </p:nvSpPr>
        <p:spPr>
          <a:xfrm>
            <a:off x="7092280" y="2472661"/>
            <a:ext cx="1800200" cy="1323439"/>
          </a:xfrm>
          <a:prstGeom prst="rect">
            <a:avLst/>
          </a:prstGeom>
          <a:noFill/>
        </p:spPr>
        <p:txBody>
          <a:bodyPr wrap="square" rtlCol="0">
            <a:spAutoFit/>
          </a:bodyPr>
          <a:lstStyle/>
          <a:p>
            <a:r>
              <a:rPr lang="en-GB" sz="2000" dirty="0"/>
              <a:t>Reputational damage and emotional impact </a:t>
            </a:r>
          </a:p>
        </p:txBody>
      </p:sp>
      <p:pic>
        <p:nvPicPr>
          <p:cNvPr id="24" name="Graphic 23" descr="Stopwatch">
            <a:extLst>
              <a:ext uri="{FF2B5EF4-FFF2-40B4-BE49-F238E27FC236}">
                <a16:creationId xmlns:a16="http://schemas.microsoft.com/office/drawing/2014/main" id="{6372D189-58C3-439F-A338-FE7453CA1AA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5311855" y="1453707"/>
            <a:ext cx="996047" cy="996047"/>
          </a:xfrm>
          <a:prstGeom prst="rect">
            <a:avLst/>
          </a:prstGeom>
        </p:spPr>
      </p:pic>
      <p:sp>
        <p:nvSpPr>
          <p:cNvPr id="2" name="TextBox 1">
            <a:extLst>
              <a:ext uri="{FF2B5EF4-FFF2-40B4-BE49-F238E27FC236}">
                <a16:creationId xmlns:a16="http://schemas.microsoft.com/office/drawing/2014/main" id="{098262B2-DF6B-42E5-A182-A49B8FC324BE}"/>
              </a:ext>
            </a:extLst>
          </p:cNvPr>
          <p:cNvSpPr txBox="1"/>
          <p:nvPr/>
        </p:nvSpPr>
        <p:spPr>
          <a:xfrm>
            <a:off x="4943123" y="2434938"/>
            <a:ext cx="1789117" cy="1323439"/>
          </a:xfrm>
          <a:prstGeom prst="rect">
            <a:avLst/>
          </a:prstGeom>
          <a:noFill/>
        </p:spPr>
        <p:txBody>
          <a:bodyPr wrap="square" rtlCol="0">
            <a:spAutoFit/>
          </a:bodyPr>
          <a:lstStyle/>
          <a:p>
            <a:r>
              <a:rPr lang="en-GB" sz="2000" dirty="0"/>
              <a:t>Disruption, excess costs, time and effort </a:t>
            </a:r>
          </a:p>
        </p:txBody>
      </p:sp>
    </p:spTree>
    <p:extLst>
      <p:ext uri="{BB962C8B-B14F-4D97-AF65-F5344CB8AC3E}">
        <p14:creationId xmlns:p14="http://schemas.microsoft.com/office/powerpoint/2010/main" val="249580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2DB13C4-42F2-4B82-A38A-505AA9C5DC58}"/>
              </a:ext>
            </a:extLst>
          </p:cNvPr>
          <p:cNvSpPr/>
          <p:nvPr/>
        </p:nvSpPr>
        <p:spPr bwMode="auto">
          <a:xfrm>
            <a:off x="368921" y="1251884"/>
            <a:ext cx="6291311" cy="3552114"/>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Title 4">
            <a:extLst>
              <a:ext uri="{FF2B5EF4-FFF2-40B4-BE49-F238E27FC236}">
                <a16:creationId xmlns:a16="http://schemas.microsoft.com/office/drawing/2014/main" id="{D4FB323E-7FF5-41DC-A661-4350DA8A8AE9}"/>
              </a:ext>
            </a:extLst>
          </p:cNvPr>
          <p:cNvSpPr>
            <a:spLocks noGrp="1"/>
          </p:cNvSpPr>
          <p:nvPr>
            <p:ph type="title"/>
          </p:nvPr>
        </p:nvSpPr>
        <p:spPr>
          <a:xfrm>
            <a:off x="250824" y="195263"/>
            <a:ext cx="5545311" cy="857250"/>
          </a:xfrm>
        </p:spPr>
        <p:txBody>
          <a:bodyPr wrap="square" anchor="ctr">
            <a:normAutofit/>
          </a:bodyPr>
          <a:lstStyle/>
          <a:p>
            <a:pPr>
              <a:lnSpc>
                <a:spcPct val="90000"/>
              </a:lnSpc>
            </a:pPr>
            <a:r>
              <a:rPr lang="en-GB" sz="2700" dirty="0"/>
              <a:t>Mitigation: Policies and Processes</a:t>
            </a:r>
          </a:p>
        </p:txBody>
      </p:sp>
      <p:sp>
        <p:nvSpPr>
          <p:cNvPr id="6" name="Content Placeholder 5">
            <a:extLst>
              <a:ext uri="{FF2B5EF4-FFF2-40B4-BE49-F238E27FC236}">
                <a16:creationId xmlns:a16="http://schemas.microsoft.com/office/drawing/2014/main" id="{10AD3C62-48AD-4ECA-9B47-FE02C5330293}"/>
              </a:ext>
            </a:extLst>
          </p:cNvPr>
          <p:cNvSpPr>
            <a:spLocks noGrp="1"/>
          </p:cNvSpPr>
          <p:nvPr>
            <p:ph sz="half" idx="1"/>
          </p:nvPr>
        </p:nvSpPr>
        <p:spPr>
          <a:xfrm>
            <a:off x="647214" y="1491630"/>
            <a:ext cx="5724986" cy="3456607"/>
          </a:xfrm>
        </p:spPr>
        <p:txBody>
          <a:bodyPr wrap="square" anchor="t">
            <a:normAutofit/>
          </a:bodyPr>
          <a:lstStyle/>
          <a:p>
            <a:pPr marL="0" indent="0">
              <a:lnSpc>
                <a:spcPct val="90000"/>
              </a:lnSpc>
              <a:buNone/>
            </a:pPr>
            <a:r>
              <a:rPr lang="en-US" sz="2600" b="1" dirty="0"/>
              <a:t>Good Practice </a:t>
            </a:r>
          </a:p>
          <a:p>
            <a:pPr marL="0" indent="0">
              <a:lnSpc>
                <a:spcPct val="90000"/>
              </a:lnSpc>
              <a:buNone/>
            </a:pPr>
            <a:endParaRPr lang="en-US" sz="1000" b="1" dirty="0"/>
          </a:p>
          <a:p>
            <a:pPr>
              <a:lnSpc>
                <a:spcPct val="90000"/>
              </a:lnSpc>
            </a:pPr>
            <a:r>
              <a:rPr lang="en-GB" sz="2600" dirty="0">
                <a:solidFill>
                  <a:schemeClr val="tx1"/>
                </a:solidFill>
              </a:rPr>
              <a:t>30% </a:t>
            </a:r>
            <a:r>
              <a:rPr lang="en-GB" sz="2000" dirty="0"/>
              <a:t>had specific cyber insurance</a:t>
            </a:r>
          </a:p>
          <a:p>
            <a:pPr>
              <a:lnSpc>
                <a:spcPct val="90000"/>
              </a:lnSpc>
            </a:pPr>
            <a:r>
              <a:rPr lang="en-GB" sz="2600" dirty="0">
                <a:solidFill>
                  <a:schemeClr val="tx1"/>
                </a:solidFill>
                <a:effectLst/>
              </a:rPr>
              <a:t>5</a:t>
            </a:r>
            <a:r>
              <a:rPr lang="en-GB" sz="2000" dirty="0">
                <a:effectLst/>
              </a:rPr>
              <a:t>  with Cyber Essentials Plus accreditation </a:t>
            </a:r>
            <a:r>
              <a:rPr lang="en-GB" sz="2000" dirty="0"/>
              <a:t>had </a:t>
            </a:r>
            <a:r>
              <a:rPr lang="en-GB" sz="2000" dirty="0">
                <a:effectLst/>
              </a:rPr>
              <a:t>good policies</a:t>
            </a:r>
          </a:p>
          <a:p>
            <a:pPr>
              <a:lnSpc>
                <a:spcPct val="90000"/>
              </a:lnSpc>
            </a:pPr>
            <a:r>
              <a:rPr lang="en-GB" sz="2600" dirty="0"/>
              <a:t>15</a:t>
            </a:r>
            <a:r>
              <a:rPr lang="en-GB" sz="2000" dirty="0"/>
              <a:t> escalated concerns to senior managers</a:t>
            </a:r>
          </a:p>
          <a:p>
            <a:pPr>
              <a:lnSpc>
                <a:spcPct val="90000"/>
              </a:lnSpc>
            </a:pPr>
            <a:r>
              <a:rPr lang="en-GB" sz="2600" dirty="0"/>
              <a:t>5</a:t>
            </a:r>
            <a:r>
              <a:rPr lang="en-GB" sz="2000" dirty="0"/>
              <a:t> had a specific cyber budget</a:t>
            </a:r>
          </a:p>
          <a:p>
            <a:pPr>
              <a:lnSpc>
                <a:spcPct val="90000"/>
              </a:lnSpc>
            </a:pPr>
            <a:r>
              <a:rPr lang="en-GB" dirty="0"/>
              <a:t>Most</a:t>
            </a:r>
            <a:r>
              <a:rPr lang="en-GB" sz="2000" dirty="0"/>
              <a:t> had good banking details procedures</a:t>
            </a:r>
          </a:p>
          <a:p>
            <a:pPr marL="0" indent="0">
              <a:lnSpc>
                <a:spcPct val="90000"/>
              </a:lnSpc>
              <a:buNone/>
            </a:pPr>
            <a:endParaRPr lang="en-GB" sz="2000" dirty="0"/>
          </a:p>
          <a:p>
            <a:pPr>
              <a:lnSpc>
                <a:spcPct val="90000"/>
              </a:lnSpc>
            </a:pPr>
            <a:endParaRPr lang="en-GB" sz="2000" dirty="0">
              <a:effectLst/>
            </a:endParaRPr>
          </a:p>
          <a:p>
            <a:pPr>
              <a:lnSpc>
                <a:spcPct val="90000"/>
              </a:lnSpc>
            </a:pPr>
            <a:endParaRPr lang="en-GB" sz="2000" dirty="0">
              <a:latin typeface="Arial" panose="020B0604020202020204" pitchFamily="34" charset="0"/>
              <a:ea typeface="Calibri" panose="020F0502020204030204" pitchFamily="34" charset="0"/>
            </a:endParaRPr>
          </a:p>
          <a:p>
            <a:pPr>
              <a:lnSpc>
                <a:spcPct val="90000"/>
              </a:lnSpc>
            </a:pPr>
            <a:endParaRPr lang="en-GB" sz="2000" dirty="0"/>
          </a:p>
        </p:txBody>
      </p:sp>
      <p:pic>
        <p:nvPicPr>
          <p:cNvPr id="9" name="Graphic 8" descr="Target Audience">
            <a:extLst>
              <a:ext uri="{FF2B5EF4-FFF2-40B4-BE49-F238E27FC236}">
                <a16:creationId xmlns:a16="http://schemas.microsoft.com/office/drawing/2014/main" id="{382CA25C-A32C-41A6-8611-A1D48AFF16B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41618" y="1251883"/>
            <a:ext cx="2297999" cy="2183964"/>
          </a:xfrm>
          <a:prstGeom prst="rect">
            <a:avLst/>
          </a:prstGeom>
        </p:spPr>
      </p:pic>
    </p:spTree>
    <p:extLst>
      <p:ext uri="{BB962C8B-B14F-4D97-AF65-F5344CB8AC3E}">
        <p14:creationId xmlns:p14="http://schemas.microsoft.com/office/powerpoint/2010/main" val="2274474024"/>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3DBDC98B355142AA38808D89C0928B" ma:contentTypeVersion="10" ma:contentTypeDescription="Create a new document." ma:contentTypeScope="" ma:versionID="53498d0388a9f76c9896b373f810a53f">
  <xsd:schema xmlns:xsd="http://www.w3.org/2001/XMLSchema" xmlns:xs="http://www.w3.org/2001/XMLSchema" xmlns:p="http://schemas.microsoft.com/office/2006/metadata/properties" xmlns:ns3="66892c06-1249-453c-801c-72bb6cb03527" targetNamespace="http://schemas.microsoft.com/office/2006/metadata/properties" ma:root="true" ma:fieldsID="37b827255e3de5871a9cf6499f6fa646" ns3:_="">
    <xsd:import namespace="66892c06-1249-453c-801c-72bb6cb035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892c06-1249-453c-801c-72bb6cb035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8536D21-DE39-4E45-9FBB-0AE75BEBDE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892c06-1249-453c-801c-72bb6cb035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4DA116-D9A8-4793-BB04-7A068A95ECD9}">
  <ds:schemaRefs>
    <ds:schemaRef ds:uri="http://schemas.microsoft.com/sharepoint/v3/contenttype/forms"/>
  </ds:schemaRefs>
</ds:datastoreItem>
</file>

<file path=customXml/itemProps3.xml><?xml version="1.0" encoding="utf-8"?>
<ds:datastoreItem xmlns:ds="http://schemas.openxmlformats.org/officeDocument/2006/customXml" ds:itemID="{D6D5454D-25B1-47F0-BE04-6A3D01A16C43}">
  <ds:schemaRefs>
    <ds:schemaRef ds:uri="66892c06-1249-453c-801c-72bb6cb03527"/>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2570</TotalTime>
  <Words>990</Words>
  <Application>Microsoft Office PowerPoint</Application>
  <PresentationFormat>On-screen Show (16:9)</PresentationFormat>
  <Paragraphs>173</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open-sans</vt:lpstr>
      <vt:lpstr>Symbol</vt:lpstr>
      <vt:lpstr>Default Design</vt:lpstr>
      <vt:lpstr>Cybercrime Thematic Review  2020</vt:lpstr>
      <vt:lpstr>What did we do?</vt:lpstr>
      <vt:lpstr>Cyber Quiz</vt:lpstr>
      <vt:lpstr>Cyber Quiz</vt:lpstr>
      <vt:lpstr>Types of attack </vt:lpstr>
      <vt:lpstr>Case study </vt:lpstr>
      <vt:lpstr>Impact</vt:lpstr>
      <vt:lpstr>The immediate impact of attacks </vt:lpstr>
      <vt:lpstr>Mitigation: Policies and Processes</vt:lpstr>
      <vt:lpstr>Mitigation: Policies and Processes</vt:lpstr>
      <vt:lpstr>Mitigation: Controls</vt:lpstr>
      <vt:lpstr>Mitigation: Controls</vt:lpstr>
      <vt:lpstr>Mitigation: A Human Firewall</vt:lpstr>
      <vt:lpstr>Your Obligations:</vt:lpstr>
      <vt:lpstr>Your Obligations</vt:lpstr>
      <vt:lpstr>Reporting Obligations</vt:lpstr>
      <vt:lpstr>Five steps to manage cyber risks</vt:lpstr>
      <vt:lpstr>  Further reading: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Cybercrime – keeping your firm and clients safe</dc:title>
  <dc:creator>Solicitors Regulation Authority (SRA)</dc:creator>
  <cp:lastModifiedBy>Matthew Maidment</cp:lastModifiedBy>
  <cp:revision>10</cp:revision>
  <dcterms:created xsi:type="dcterms:W3CDTF">2020-09-21T12:35:50Z</dcterms:created>
  <dcterms:modified xsi:type="dcterms:W3CDTF">2020-09-23T10:50:42Z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0x010100B03DBDC98B355142AA38808D89C0928B</vt:lpwstr>
  </property>
</Properties>
</file>