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63" r:id="rId2"/>
    <p:sldId id="261" r:id="rId3"/>
    <p:sldId id="333" r:id="rId4"/>
    <p:sldId id="262" r:id="rId5"/>
    <p:sldId id="331" r:id="rId6"/>
    <p:sldId id="708" r:id="rId7"/>
    <p:sldId id="270" r:id="rId8"/>
    <p:sldId id="273" r:id="rId9"/>
    <p:sldId id="272" r:id="rId10"/>
    <p:sldId id="267" r:id="rId11"/>
    <p:sldId id="711" r:id="rId12"/>
    <p:sldId id="713" r:id="rId13"/>
    <p:sldId id="717" r:id="rId14"/>
    <p:sldId id="264" r:id="rId15"/>
    <p:sldId id="260" r:id="rId16"/>
    <p:sldId id="719" r:id="rId17"/>
    <p:sldId id="786" r:id="rId18"/>
    <p:sldId id="469" r:id="rId19"/>
    <p:sldId id="702" r:id="rId20"/>
    <p:sldId id="723" r:id="rId21"/>
    <p:sldId id="703" r:id="rId22"/>
    <p:sldId id="706" r:id="rId23"/>
    <p:sldId id="705" r:id="rId24"/>
    <p:sldId id="707" r:id="rId25"/>
    <p:sldId id="709" r:id="rId26"/>
    <p:sldId id="332" r:id="rId27"/>
    <p:sldId id="329" r:id="rId28"/>
    <p:sldId id="721" r:id="rId29"/>
  </p:sldIdLst>
  <p:sldSz cx="9144000" cy="5143500" type="screen16x9"/>
  <p:notesSz cx="6858000" cy="9144000"/>
  <p:defaultTextStyle>
    <a:defPPr>
      <a:defRPr lang="en-GB"/>
    </a:defPPr>
    <a:lvl1pPr algn="ctr"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34">
          <p15:clr>
            <a:srgbClr val="A4A3A4"/>
          </p15:clr>
        </p15:guide>
        <p15:guide id="2" pos="40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038"/>
    <a:srgbClr val="9E1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p:cViewPr varScale="1">
        <p:scale>
          <a:sx n="142" d="100"/>
          <a:sy n="142" d="100"/>
        </p:scale>
        <p:origin x="774" y="126"/>
      </p:cViewPr>
      <p:guideLst>
        <p:guide orient="horz" pos="634"/>
        <p:guide pos="401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63793-01B5-411B-B80D-ACE3849585AD}"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237FE3B1-4720-4372-8D6C-EB024658F0A0}">
      <dgm:prSet custT="1"/>
      <dgm:spPr/>
      <dgm:t>
        <a:bodyPr/>
        <a:lstStyle/>
        <a:p>
          <a:pPr>
            <a:lnSpc>
              <a:spcPct val="100000"/>
            </a:lnSpc>
          </a:pPr>
          <a:endParaRPr lang="en-GB" sz="2400" b="1" dirty="0"/>
        </a:p>
        <a:p>
          <a:pPr>
            <a:lnSpc>
              <a:spcPct val="100000"/>
            </a:lnSpc>
          </a:pPr>
          <a:r>
            <a:rPr lang="en-GB" sz="2400" b="1" dirty="0"/>
            <a:t>5</a:t>
          </a:r>
          <a:r>
            <a:rPr lang="en-GB" sz="2400" dirty="0"/>
            <a:t> firms had Cyber Essentials Plus Certification</a:t>
          </a:r>
          <a:endParaRPr lang="en-US" sz="2400" dirty="0"/>
        </a:p>
      </dgm:t>
    </dgm:pt>
    <dgm:pt modelId="{58DABA64-19F3-493A-9492-7A132B827C06}" type="parTrans" cxnId="{B017E23C-FA45-4318-BF7C-AF16F0237039}">
      <dgm:prSet/>
      <dgm:spPr/>
      <dgm:t>
        <a:bodyPr/>
        <a:lstStyle/>
        <a:p>
          <a:endParaRPr lang="en-US"/>
        </a:p>
      </dgm:t>
    </dgm:pt>
    <dgm:pt modelId="{EB91358E-3611-492A-BB53-6561C83F5983}" type="sibTrans" cxnId="{B017E23C-FA45-4318-BF7C-AF16F0237039}">
      <dgm:prSet phldrT="01" phldr="0"/>
      <dgm:spPr/>
      <dgm:t>
        <a:bodyPr/>
        <a:lstStyle/>
        <a:p>
          <a:endParaRPr lang="en-US" dirty="0"/>
        </a:p>
      </dgm:t>
    </dgm:pt>
    <dgm:pt modelId="{90781DFD-DD76-405C-A997-BC1C47CA29A1}">
      <dgm:prSet custT="1">
        <dgm:style>
          <a:lnRef idx="2">
            <a:schemeClr val="accent3"/>
          </a:lnRef>
          <a:fillRef idx="1">
            <a:schemeClr val="lt1"/>
          </a:fillRef>
          <a:effectRef idx="0">
            <a:schemeClr val="accent3"/>
          </a:effectRef>
          <a:fontRef idx="minor">
            <a:schemeClr val="dk1"/>
          </a:fontRef>
        </dgm:style>
      </dgm:prSet>
      <dgm:spPr/>
      <dgm:t>
        <a:bodyPr/>
        <a:lstStyle/>
        <a:p>
          <a:pPr>
            <a:lnSpc>
              <a:spcPct val="100000"/>
            </a:lnSpc>
          </a:pPr>
          <a:endParaRPr lang="en-GB" sz="2400" b="1" dirty="0"/>
        </a:p>
        <a:p>
          <a:pPr>
            <a:lnSpc>
              <a:spcPct val="100000"/>
            </a:lnSpc>
          </a:pPr>
          <a:r>
            <a:rPr lang="en-GB" sz="2400" b="1" dirty="0"/>
            <a:t>All</a:t>
          </a:r>
          <a:r>
            <a:rPr lang="en-GB" sz="2400" dirty="0"/>
            <a:t> these firms were judged to have good written processes and controls</a:t>
          </a:r>
          <a:endParaRPr lang="en-US" sz="2400" dirty="0"/>
        </a:p>
      </dgm:t>
    </dgm:pt>
    <dgm:pt modelId="{15C905DD-683A-49DB-B8A3-EBA939D90B91}" type="parTrans" cxnId="{E695B167-B8D5-46AB-8B21-DF0DBC17EC8A}">
      <dgm:prSet/>
      <dgm:spPr/>
      <dgm:t>
        <a:bodyPr/>
        <a:lstStyle/>
        <a:p>
          <a:endParaRPr lang="en-US"/>
        </a:p>
      </dgm:t>
    </dgm:pt>
    <dgm:pt modelId="{75D8BBED-243E-4F0F-8768-8F58D6C1AE31}" type="sibTrans" cxnId="{E695B167-B8D5-46AB-8B21-DF0DBC17EC8A}">
      <dgm:prSet phldrT="02" phldr="0"/>
      <dgm:spPr/>
      <dgm:t>
        <a:bodyPr/>
        <a:lstStyle/>
        <a:p>
          <a:endParaRPr lang="en-US" dirty="0"/>
        </a:p>
      </dgm:t>
    </dgm:pt>
    <dgm:pt modelId="{93EF9B57-8FB5-46D1-BAC2-E07C21FF22FE}">
      <dgm:prSet custT="1"/>
      <dgm:spPr/>
      <dgm:t>
        <a:bodyPr/>
        <a:lstStyle/>
        <a:p>
          <a:pPr>
            <a:lnSpc>
              <a:spcPct val="100000"/>
            </a:lnSpc>
          </a:pPr>
          <a:endParaRPr lang="en-GB" sz="2400" b="1" dirty="0"/>
        </a:p>
        <a:p>
          <a:pPr>
            <a:lnSpc>
              <a:spcPct val="100000"/>
            </a:lnSpc>
          </a:pPr>
          <a:r>
            <a:rPr lang="en-GB" sz="2400" b="1" dirty="0"/>
            <a:t>All </a:t>
          </a:r>
          <a:r>
            <a:rPr lang="en-GB" sz="2400" dirty="0"/>
            <a:t>were judged to have a good approach to cyber security </a:t>
          </a:r>
          <a:endParaRPr lang="en-US" sz="2400" dirty="0"/>
        </a:p>
      </dgm:t>
    </dgm:pt>
    <dgm:pt modelId="{D0E344FC-9234-447C-8214-38AA51268440}" type="parTrans" cxnId="{1B02D6E3-7FE1-428C-A893-6CAD67BE6E53}">
      <dgm:prSet/>
      <dgm:spPr/>
      <dgm:t>
        <a:bodyPr/>
        <a:lstStyle/>
        <a:p>
          <a:endParaRPr lang="en-US"/>
        </a:p>
      </dgm:t>
    </dgm:pt>
    <dgm:pt modelId="{0A7E337F-3791-4A87-9574-EDE3082418A0}" type="sibTrans" cxnId="{1B02D6E3-7FE1-428C-A893-6CAD67BE6E53}">
      <dgm:prSet phldrT="03" phldr="0"/>
      <dgm:spPr/>
      <dgm:t>
        <a:bodyPr/>
        <a:lstStyle/>
        <a:p>
          <a:endParaRPr lang="en-US" dirty="0"/>
        </a:p>
      </dgm:t>
    </dgm:pt>
    <dgm:pt modelId="{25F72152-C2EC-4BF3-8CCD-D3108FD7E415}" type="pres">
      <dgm:prSet presAssocID="{08763793-01B5-411B-B80D-ACE3849585AD}" presName="root" presStyleCnt="0">
        <dgm:presLayoutVars>
          <dgm:dir/>
          <dgm:resizeHandles val="exact"/>
        </dgm:presLayoutVars>
      </dgm:prSet>
      <dgm:spPr/>
    </dgm:pt>
    <dgm:pt modelId="{5FC953D2-EA7F-41AC-A949-B7694A943A69}" type="pres">
      <dgm:prSet presAssocID="{237FE3B1-4720-4372-8D6C-EB024658F0A0}" presName="compNode" presStyleCnt="0"/>
      <dgm:spPr/>
    </dgm:pt>
    <dgm:pt modelId="{F4A5BB6A-CB50-4EDD-B37A-4B46C0D1354D}" type="pres">
      <dgm:prSet presAssocID="{237FE3B1-4720-4372-8D6C-EB024658F0A0}" presName="bgRect" presStyleLbl="bgShp" presStyleIdx="0" presStyleCnt="3">
        <dgm:style>
          <a:lnRef idx="2">
            <a:schemeClr val="accent3"/>
          </a:lnRef>
          <a:fillRef idx="1">
            <a:schemeClr val="lt1"/>
          </a:fillRef>
          <a:effectRef idx="0">
            <a:schemeClr val="accent3"/>
          </a:effectRef>
          <a:fontRef idx="minor">
            <a:schemeClr val="dk1"/>
          </a:fontRef>
        </dgm:style>
      </dgm:prSet>
      <dgm:spPr/>
    </dgm:pt>
    <dgm:pt modelId="{B8513F04-15F7-4BC3-A9C8-46EBFDD42F13}" type="pres">
      <dgm:prSet presAssocID="{237FE3B1-4720-4372-8D6C-EB024658F0A0}" presName="iconRect" presStyleLbl="node1" presStyleIdx="0" presStyleCnt="3"/>
      <dgm:spPr>
        <a:solidFill>
          <a:schemeClr val="bg1"/>
        </a:solidFill>
      </dgm:spPr>
    </dgm:pt>
    <dgm:pt modelId="{B52F7801-B70F-40DB-946C-95AAF58E2E91}" type="pres">
      <dgm:prSet presAssocID="{237FE3B1-4720-4372-8D6C-EB024658F0A0}" presName="spaceRect" presStyleCnt="0"/>
      <dgm:spPr/>
    </dgm:pt>
    <dgm:pt modelId="{23DC8F2B-DA88-4555-80BD-EB483C7311CA}" type="pres">
      <dgm:prSet presAssocID="{237FE3B1-4720-4372-8D6C-EB024658F0A0}" presName="parTx" presStyleLbl="revTx" presStyleIdx="0" presStyleCnt="3">
        <dgm:presLayoutVars>
          <dgm:chMax val="0"/>
          <dgm:chPref val="0"/>
        </dgm:presLayoutVars>
      </dgm:prSet>
      <dgm:spPr/>
    </dgm:pt>
    <dgm:pt modelId="{B92DEDFC-6254-4C23-9922-520F832B9726}" type="pres">
      <dgm:prSet presAssocID="{EB91358E-3611-492A-BB53-6561C83F5983}" presName="sibTrans" presStyleCnt="0"/>
      <dgm:spPr/>
    </dgm:pt>
    <dgm:pt modelId="{28107E57-AD29-47C4-AEC3-7A879BE9B031}" type="pres">
      <dgm:prSet presAssocID="{90781DFD-DD76-405C-A997-BC1C47CA29A1}" presName="compNode" presStyleCnt="0"/>
      <dgm:spPr/>
    </dgm:pt>
    <dgm:pt modelId="{E677C2B6-0EDA-40A2-B746-C083D5103E75}" type="pres">
      <dgm:prSet presAssocID="{90781DFD-DD76-405C-A997-BC1C47CA29A1}" presName="bgRect" presStyleLbl="bgShp" presStyleIdx="1" presStyleCnt="3" custScaleY="104249">
        <dgm:style>
          <a:lnRef idx="2">
            <a:schemeClr val="accent3"/>
          </a:lnRef>
          <a:fillRef idx="1">
            <a:schemeClr val="lt1"/>
          </a:fillRef>
          <a:effectRef idx="0">
            <a:schemeClr val="accent3"/>
          </a:effectRef>
          <a:fontRef idx="minor">
            <a:schemeClr val="dk1"/>
          </a:fontRef>
        </dgm:style>
      </dgm:prSet>
      <dgm:spPr/>
    </dgm:pt>
    <dgm:pt modelId="{E11C8820-F7EC-41C5-9C37-83F6A8BB66E2}" type="pres">
      <dgm:prSet presAssocID="{90781DFD-DD76-405C-A997-BC1C47CA29A1}" presName="iconRect" presStyleLbl="node1" presStyleIdx="1" presStyleCnt="3"/>
      <dgm:spPr>
        <a:noFill/>
      </dgm:spPr>
    </dgm:pt>
    <dgm:pt modelId="{69566CAA-D1BA-4FCA-849F-2D39E511E1A9}" type="pres">
      <dgm:prSet presAssocID="{90781DFD-DD76-405C-A997-BC1C47CA29A1}" presName="spaceRect" presStyleCnt="0"/>
      <dgm:spPr/>
    </dgm:pt>
    <dgm:pt modelId="{D9D205E1-D64A-4DC9-B5C6-061032413CF7}" type="pres">
      <dgm:prSet presAssocID="{90781DFD-DD76-405C-A997-BC1C47CA29A1}" presName="parTx" presStyleLbl="revTx" presStyleIdx="1" presStyleCnt="3">
        <dgm:presLayoutVars>
          <dgm:chMax val="0"/>
          <dgm:chPref val="0"/>
        </dgm:presLayoutVars>
      </dgm:prSet>
      <dgm:spPr/>
    </dgm:pt>
    <dgm:pt modelId="{41DF2197-CC74-42DD-A1DD-770527861BE6}" type="pres">
      <dgm:prSet presAssocID="{75D8BBED-243E-4F0F-8768-8F58D6C1AE31}" presName="sibTrans" presStyleCnt="0"/>
      <dgm:spPr/>
    </dgm:pt>
    <dgm:pt modelId="{CC08A112-0BFC-4A4F-ABCD-BB92E47F0BF2}" type="pres">
      <dgm:prSet presAssocID="{93EF9B57-8FB5-46D1-BAC2-E07C21FF22FE}" presName="compNode" presStyleCnt="0"/>
      <dgm:spPr/>
    </dgm:pt>
    <dgm:pt modelId="{C2E2B67F-A133-440A-8A0E-C34795D08057}" type="pres">
      <dgm:prSet presAssocID="{93EF9B57-8FB5-46D1-BAC2-E07C21FF22FE}" presName="bgRect" presStyleLbl="bgShp" presStyleIdx="2" presStyleCnt="3" custLinFactNeighborX="-81260" custLinFactNeighborY="-856">
        <dgm:style>
          <a:lnRef idx="2">
            <a:schemeClr val="accent3"/>
          </a:lnRef>
          <a:fillRef idx="1">
            <a:schemeClr val="lt1"/>
          </a:fillRef>
          <a:effectRef idx="0">
            <a:schemeClr val="accent3"/>
          </a:effectRef>
          <a:fontRef idx="minor">
            <a:schemeClr val="dk1"/>
          </a:fontRef>
        </dgm:style>
      </dgm:prSet>
      <dgm:spPr/>
    </dgm:pt>
    <dgm:pt modelId="{7A1A6F08-86E9-468B-BC34-3BBB6272DE59}" type="pres">
      <dgm:prSet presAssocID="{93EF9B57-8FB5-46D1-BAC2-E07C21FF22FE}" presName="iconRect" presStyleLbl="node1" presStyleIdx="2" presStyleCnt="3"/>
      <dgm:spPr>
        <a:noFill/>
      </dgm:spPr>
      <dgm:extLst>
        <a:ext uri="{E40237B7-FDA0-4F09-8148-C483321AD2D9}">
          <dgm14:cNvPr xmlns:dgm14="http://schemas.microsoft.com/office/drawing/2010/diagram" id="0" name="" descr="Bullseye"/>
        </a:ext>
      </dgm:extLst>
    </dgm:pt>
    <dgm:pt modelId="{128A2E7A-1F67-4DF3-A598-DA93940D282E}" type="pres">
      <dgm:prSet presAssocID="{93EF9B57-8FB5-46D1-BAC2-E07C21FF22FE}" presName="spaceRect" presStyleCnt="0"/>
      <dgm:spPr/>
    </dgm:pt>
    <dgm:pt modelId="{7B70C671-DD8B-4DDB-AFEC-AE3B93D6781F}" type="pres">
      <dgm:prSet presAssocID="{93EF9B57-8FB5-46D1-BAC2-E07C21FF22FE}" presName="parTx" presStyleLbl="revTx" presStyleIdx="2" presStyleCnt="3" custScaleY="57347">
        <dgm:presLayoutVars>
          <dgm:chMax val="0"/>
          <dgm:chPref val="0"/>
        </dgm:presLayoutVars>
      </dgm:prSet>
      <dgm:spPr/>
    </dgm:pt>
  </dgm:ptLst>
  <dgm:cxnLst>
    <dgm:cxn modelId="{6F455704-3E2F-4C1A-B815-944EC29E05D2}" type="presOf" srcId="{93EF9B57-8FB5-46D1-BAC2-E07C21FF22FE}" destId="{7B70C671-DD8B-4DDB-AFEC-AE3B93D6781F}" srcOrd="0" destOrd="0" presId="urn:microsoft.com/office/officeart/2018/2/layout/IconVerticalSolidList"/>
    <dgm:cxn modelId="{B017E23C-FA45-4318-BF7C-AF16F0237039}" srcId="{08763793-01B5-411B-B80D-ACE3849585AD}" destId="{237FE3B1-4720-4372-8D6C-EB024658F0A0}" srcOrd="0" destOrd="0" parTransId="{58DABA64-19F3-493A-9492-7A132B827C06}" sibTransId="{EB91358E-3611-492A-BB53-6561C83F5983}"/>
    <dgm:cxn modelId="{CD518562-E589-491A-8C95-79F27BA8EC40}" type="presOf" srcId="{237FE3B1-4720-4372-8D6C-EB024658F0A0}" destId="{23DC8F2B-DA88-4555-80BD-EB483C7311CA}" srcOrd="0" destOrd="0" presId="urn:microsoft.com/office/officeart/2018/2/layout/IconVerticalSolidList"/>
    <dgm:cxn modelId="{E695B167-B8D5-46AB-8B21-DF0DBC17EC8A}" srcId="{08763793-01B5-411B-B80D-ACE3849585AD}" destId="{90781DFD-DD76-405C-A997-BC1C47CA29A1}" srcOrd="1" destOrd="0" parTransId="{15C905DD-683A-49DB-B8A3-EBA939D90B91}" sibTransId="{75D8BBED-243E-4F0F-8768-8F58D6C1AE31}"/>
    <dgm:cxn modelId="{81723749-7FF7-4E8D-8C4D-506DF2D232B0}" type="presOf" srcId="{08763793-01B5-411B-B80D-ACE3849585AD}" destId="{25F72152-C2EC-4BF3-8CCD-D3108FD7E415}" srcOrd="0" destOrd="0" presId="urn:microsoft.com/office/officeart/2018/2/layout/IconVerticalSolidList"/>
    <dgm:cxn modelId="{120F5E7F-5D68-4611-BD15-DDE741827B50}" type="presOf" srcId="{90781DFD-DD76-405C-A997-BC1C47CA29A1}" destId="{D9D205E1-D64A-4DC9-B5C6-061032413CF7}" srcOrd="0" destOrd="0" presId="urn:microsoft.com/office/officeart/2018/2/layout/IconVerticalSolidList"/>
    <dgm:cxn modelId="{1B02D6E3-7FE1-428C-A893-6CAD67BE6E53}" srcId="{08763793-01B5-411B-B80D-ACE3849585AD}" destId="{93EF9B57-8FB5-46D1-BAC2-E07C21FF22FE}" srcOrd="2" destOrd="0" parTransId="{D0E344FC-9234-447C-8214-38AA51268440}" sibTransId="{0A7E337F-3791-4A87-9574-EDE3082418A0}"/>
    <dgm:cxn modelId="{773F9747-1383-4F1C-ABC9-89BBACE095AE}" type="presParOf" srcId="{25F72152-C2EC-4BF3-8CCD-D3108FD7E415}" destId="{5FC953D2-EA7F-41AC-A949-B7694A943A69}" srcOrd="0" destOrd="0" presId="urn:microsoft.com/office/officeart/2018/2/layout/IconVerticalSolidList"/>
    <dgm:cxn modelId="{FDB0752F-8E77-4333-937F-82196FB9BE8A}" type="presParOf" srcId="{5FC953D2-EA7F-41AC-A949-B7694A943A69}" destId="{F4A5BB6A-CB50-4EDD-B37A-4B46C0D1354D}" srcOrd="0" destOrd="0" presId="urn:microsoft.com/office/officeart/2018/2/layout/IconVerticalSolidList"/>
    <dgm:cxn modelId="{044A6F2C-2129-4B58-9850-A9119BBDAB2E}" type="presParOf" srcId="{5FC953D2-EA7F-41AC-A949-B7694A943A69}" destId="{B8513F04-15F7-4BC3-A9C8-46EBFDD42F13}" srcOrd="1" destOrd="0" presId="urn:microsoft.com/office/officeart/2018/2/layout/IconVerticalSolidList"/>
    <dgm:cxn modelId="{B715CCA4-88BD-4D8D-A264-21D87DF43ADD}" type="presParOf" srcId="{5FC953D2-EA7F-41AC-A949-B7694A943A69}" destId="{B52F7801-B70F-40DB-946C-95AAF58E2E91}" srcOrd="2" destOrd="0" presId="urn:microsoft.com/office/officeart/2018/2/layout/IconVerticalSolidList"/>
    <dgm:cxn modelId="{463A8236-03EB-4129-8664-0542B9D8AC21}" type="presParOf" srcId="{5FC953D2-EA7F-41AC-A949-B7694A943A69}" destId="{23DC8F2B-DA88-4555-80BD-EB483C7311CA}" srcOrd="3" destOrd="0" presId="urn:microsoft.com/office/officeart/2018/2/layout/IconVerticalSolidList"/>
    <dgm:cxn modelId="{8C8BD0A9-C4C2-45A6-89E3-BCC9370BE2D8}" type="presParOf" srcId="{25F72152-C2EC-4BF3-8CCD-D3108FD7E415}" destId="{B92DEDFC-6254-4C23-9922-520F832B9726}" srcOrd="1" destOrd="0" presId="urn:microsoft.com/office/officeart/2018/2/layout/IconVerticalSolidList"/>
    <dgm:cxn modelId="{FF1E6AE8-185D-47FF-8408-CF42BD4EE189}" type="presParOf" srcId="{25F72152-C2EC-4BF3-8CCD-D3108FD7E415}" destId="{28107E57-AD29-47C4-AEC3-7A879BE9B031}" srcOrd="2" destOrd="0" presId="urn:microsoft.com/office/officeart/2018/2/layout/IconVerticalSolidList"/>
    <dgm:cxn modelId="{F554A9A5-51B2-4CB7-AC4C-EA1EA675E996}" type="presParOf" srcId="{28107E57-AD29-47C4-AEC3-7A879BE9B031}" destId="{E677C2B6-0EDA-40A2-B746-C083D5103E75}" srcOrd="0" destOrd="0" presId="urn:microsoft.com/office/officeart/2018/2/layout/IconVerticalSolidList"/>
    <dgm:cxn modelId="{5000D961-6BDC-4D21-BACD-73037216E3CC}" type="presParOf" srcId="{28107E57-AD29-47C4-AEC3-7A879BE9B031}" destId="{E11C8820-F7EC-41C5-9C37-83F6A8BB66E2}" srcOrd="1" destOrd="0" presId="urn:microsoft.com/office/officeart/2018/2/layout/IconVerticalSolidList"/>
    <dgm:cxn modelId="{3F2ED63F-462C-4C23-99F5-16DB7BA16CBC}" type="presParOf" srcId="{28107E57-AD29-47C4-AEC3-7A879BE9B031}" destId="{69566CAA-D1BA-4FCA-849F-2D39E511E1A9}" srcOrd="2" destOrd="0" presId="urn:microsoft.com/office/officeart/2018/2/layout/IconVerticalSolidList"/>
    <dgm:cxn modelId="{700CBF67-A693-4E40-91FB-F62A4186A504}" type="presParOf" srcId="{28107E57-AD29-47C4-AEC3-7A879BE9B031}" destId="{D9D205E1-D64A-4DC9-B5C6-061032413CF7}" srcOrd="3" destOrd="0" presId="urn:microsoft.com/office/officeart/2018/2/layout/IconVerticalSolidList"/>
    <dgm:cxn modelId="{3F388713-DAC4-42B0-8A66-12ECAEF8D6F4}" type="presParOf" srcId="{25F72152-C2EC-4BF3-8CCD-D3108FD7E415}" destId="{41DF2197-CC74-42DD-A1DD-770527861BE6}" srcOrd="3" destOrd="0" presId="urn:microsoft.com/office/officeart/2018/2/layout/IconVerticalSolidList"/>
    <dgm:cxn modelId="{036C218B-C9B7-41D1-A4D3-2F58BE1FB51F}" type="presParOf" srcId="{25F72152-C2EC-4BF3-8CCD-D3108FD7E415}" destId="{CC08A112-0BFC-4A4F-ABCD-BB92E47F0BF2}" srcOrd="4" destOrd="0" presId="urn:microsoft.com/office/officeart/2018/2/layout/IconVerticalSolidList"/>
    <dgm:cxn modelId="{8873F668-19DA-4280-967E-0CA644798F7F}" type="presParOf" srcId="{CC08A112-0BFC-4A4F-ABCD-BB92E47F0BF2}" destId="{C2E2B67F-A133-440A-8A0E-C34795D08057}" srcOrd="0" destOrd="0" presId="urn:microsoft.com/office/officeart/2018/2/layout/IconVerticalSolidList"/>
    <dgm:cxn modelId="{61127E33-1208-4A66-A3C7-4CB0B4A56014}" type="presParOf" srcId="{CC08A112-0BFC-4A4F-ABCD-BB92E47F0BF2}" destId="{7A1A6F08-86E9-468B-BC34-3BBB6272DE59}" srcOrd="1" destOrd="0" presId="urn:microsoft.com/office/officeart/2018/2/layout/IconVerticalSolidList"/>
    <dgm:cxn modelId="{93FD04E8-A1B1-4ECA-AA56-389F09C50F42}" type="presParOf" srcId="{CC08A112-0BFC-4A4F-ABCD-BB92E47F0BF2}" destId="{128A2E7A-1F67-4DF3-A598-DA93940D282E}" srcOrd="2" destOrd="0" presId="urn:microsoft.com/office/officeart/2018/2/layout/IconVerticalSolidList"/>
    <dgm:cxn modelId="{127B5677-613F-4870-B1E3-01268AC24367}" type="presParOf" srcId="{CC08A112-0BFC-4A4F-ABCD-BB92E47F0BF2}" destId="{7B70C671-DD8B-4DDB-AFEC-AE3B93D678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66A17F-221D-4B71-B15F-E697B150599F}"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GB"/>
        </a:p>
      </dgm:t>
    </dgm:pt>
    <dgm:pt modelId="{DE591A4D-8531-4774-B53B-6549AE74BCC1}" type="parTrans" cxnId="{FD1B321A-F31A-43EF-8CBC-081469057EF1}">
      <dgm:prSet/>
      <dgm:spPr/>
      <dgm:t>
        <a:bodyPr/>
        <a:lstStyle/>
        <a:p>
          <a:endParaRPr lang="en-GB" b="1">
            <a:solidFill>
              <a:srgbClr val="FFC000"/>
            </a:solidFill>
          </a:endParaRPr>
        </a:p>
      </dgm:t>
    </dgm:pt>
    <dgm:pt modelId="{CC1690AB-0C46-4198-BD79-CC8476AB8D17}">
      <dgm:prSet phldrT="[Text]"/>
      <dgm:spPr/>
      <dgm:t>
        <a:bodyPr/>
        <a:lstStyle/>
        <a:p>
          <a:r>
            <a:rPr lang="en-GB" b="1">
              <a:solidFill>
                <a:srgbClr val="FFC000"/>
              </a:solidFill>
            </a:rPr>
            <a:t>1:  No Awareness</a:t>
          </a:r>
        </a:p>
      </dgm:t>
    </dgm:pt>
    <dgm:pt modelId="{BEEC06E3-55AA-4D35-BBAC-B02EE6275887}" type="sibTrans" cxnId="{FD1B321A-F31A-43EF-8CBC-081469057EF1}">
      <dgm:prSet/>
      <dgm:spPr/>
      <dgm:t>
        <a:bodyPr/>
        <a:lstStyle/>
        <a:p>
          <a:endParaRPr lang="en-GB" b="1">
            <a:solidFill>
              <a:srgbClr val="FFC000"/>
            </a:solidFill>
          </a:endParaRPr>
        </a:p>
      </dgm:t>
    </dgm:pt>
    <dgm:pt modelId="{0FBBA969-CEFD-439D-813A-A05363F0EA93}" type="parTrans" cxnId="{87BFD839-853F-4ED4-B927-24E669607E6F}">
      <dgm:prSet/>
      <dgm:spPr/>
      <dgm:t>
        <a:bodyPr/>
        <a:lstStyle/>
        <a:p>
          <a:endParaRPr lang="en-GB" b="1">
            <a:solidFill>
              <a:srgbClr val="FFC000"/>
            </a:solidFill>
          </a:endParaRPr>
        </a:p>
      </dgm:t>
    </dgm:pt>
    <dgm:pt modelId="{E7547C07-E036-4496-A89C-1C1B8C52B203}">
      <dgm:prSet phldrT="[Text]"/>
      <dgm:spPr/>
      <dgm:t>
        <a:bodyPr/>
        <a:lstStyle/>
        <a:p>
          <a:r>
            <a:rPr lang="en-GB" b="1">
              <a:solidFill>
                <a:srgbClr val="FFC000"/>
              </a:solidFill>
            </a:rPr>
            <a:t>2. Compliance focused</a:t>
          </a:r>
        </a:p>
      </dgm:t>
    </dgm:pt>
    <dgm:pt modelId="{89722176-0F98-4AAF-9354-CDAC030A19D1}" type="sibTrans" cxnId="{87BFD839-853F-4ED4-B927-24E669607E6F}">
      <dgm:prSet/>
      <dgm:spPr/>
      <dgm:t>
        <a:bodyPr/>
        <a:lstStyle/>
        <a:p>
          <a:endParaRPr lang="en-GB" b="1">
            <a:solidFill>
              <a:srgbClr val="FFC000"/>
            </a:solidFill>
          </a:endParaRPr>
        </a:p>
      </dgm:t>
    </dgm:pt>
    <dgm:pt modelId="{2FC0312E-5B66-4A2C-9EB9-19F5982BBABE}" type="parTrans" cxnId="{281C9504-FA32-4AF6-9410-8A82EC3AD2E7}">
      <dgm:prSet/>
      <dgm:spPr/>
      <dgm:t>
        <a:bodyPr/>
        <a:lstStyle/>
        <a:p>
          <a:endParaRPr lang="en-GB" b="1">
            <a:solidFill>
              <a:srgbClr val="FFC000"/>
            </a:solidFill>
          </a:endParaRPr>
        </a:p>
      </dgm:t>
    </dgm:pt>
    <dgm:pt modelId="{2EDEF8D9-C4FB-4EB7-A7A1-129A0A2E7670}">
      <dgm:prSet phldrT="[Text]"/>
      <dgm:spPr/>
      <dgm:t>
        <a:bodyPr/>
        <a:lstStyle/>
        <a:p>
          <a:r>
            <a:rPr lang="en-GB" b="1">
              <a:solidFill>
                <a:srgbClr val="FFC000"/>
              </a:solidFill>
            </a:rPr>
            <a:t>3: Promotes Awareness &amp; Change</a:t>
          </a:r>
        </a:p>
      </dgm:t>
    </dgm:pt>
    <dgm:pt modelId="{4D7E5029-E21C-4EDA-BB17-C21CA988C402}" type="sibTrans" cxnId="{281C9504-FA32-4AF6-9410-8A82EC3AD2E7}">
      <dgm:prSet/>
      <dgm:spPr/>
      <dgm:t>
        <a:bodyPr/>
        <a:lstStyle/>
        <a:p>
          <a:endParaRPr lang="en-GB" b="1">
            <a:solidFill>
              <a:srgbClr val="FFC000"/>
            </a:solidFill>
          </a:endParaRPr>
        </a:p>
      </dgm:t>
    </dgm:pt>
    <dgm:pt modelId="{2DFB5C22-498D-4831-B99D-A23281DA2370}" type="parTrans" cxnId="{C9AB22B0-1EB5-4073-A8A4-0D056519FE30}">
      <dgm:prSet/>
      <dgm:spPr/>
      <dgm:t>
        <a:bodyPr/>
        <a:lstStyle/>
        <a:p>
          <a:endParaRPr lang="en-GB" b="1">
            <a:solidFill>
              <a:srgbClr val="FFC000"/>
            </a:solidFill>
          </a:endParaRPr>
        </a:p>
      </dgm:t>
    </dgm:pt>
    <dgm:pt modelId="{CEBECD63-1432-40AF-B274-8D3D847B4C24}">
      <dgm:prSet phldrT="[Text]"/>
      <dgm:spPr/>
      <dgm:t>
        <a:bodyPr/>
        <a:lstStyle/>
        <a:p>
          <a:r>
            <a:rPr lang="en-GB" b="1">
              <a:solidFill>
                <a:srgbClr val="FFC000"/>
              </a:solidFill>
            </a:rPr>
            <a:t>4: Long-term sustainment</a:t>
          </a:r>
        </a:p>
      </dgm:t>
    </dgm:pt>
    <dgm:pt modelId="{0120C3F7-11E0-49F5-9E90-A06A015866C9}" type="sibTrans" cxnId="{C9AB22B0-1EB5-4073-A8A4-0D056519FE30}">
      <dgm:prSet/>
      <dgm:spPr/>
      <dgm:t>
        <a:bodyPr/>
        <a:lstStyle/>
        <a:p>
          <a:endParaRPr lang="en-GB" b="1">
            <a:solidFill>
              <a:srgbClr val="FFC000"/>
            </a:solidFill>
          </a:endParaRPr>
        </a:p>
      </dgm:t>
    </dgm:pt>
    <dgm:pt modelId="{2C2F36D7-D507-4AF6-A78F-D474DA183CF8}" type="parTrans" cxnId="{838CEA1E-34F1-482A-AF77-5592B5436593}">
      <dgm:prSet/>
      <dgm:spPr/>
      <dgm:t>
        <a:bodyPr/>
        <a:lstStyle/>
        <a:p>
          <a:endParaRPr lang="en-GB" b="1">
            <a:solidFill>
              <a:srgbClr val="FFC000"/>
            </a:solidFill>
          </a:endParaRPr>
        </a:p>
      </dgm:t>
    </dgm:pt>
    <dgm:pt modelId="{E24F8075-FCC3-4B28-913F-6F69B6BD5E16}">
      <dgm:prSet phldrT="[Text]"/>
      <dgm:spPr/>
      <dgm:t>
        <a:bodyPr/>
        <a:lstStyle/>
        <a:p>
          <a:r>
            <a:rPr lang="en-GB" b="1">
              <a:solidFill>
                <a:srgbClr val="FFC000"/>
              </a:solidFill>
            </a:rPr>
            <a:t>5. Metrics Framework</a:t>
          </a:r>
        </a:p>
      </dgm:t>
    </dgm:pt>
    <dgm:pt modelId="{14444FC3-9A0B-47BB-81AE-F6CE6D03EC9A}" type="sibTrans" cxnId="{838CEA1E-34F1-482A-AF77-5592B5436593}">
      <dgm:prSet/>
      <dgm:spPr/>
      <dgm:t>
        <a:bodyPr/>
        <a:lstStyle/>
        <a:p>
          <a:endParaRPr lang="en-GB" b="1">
            <a:solidFill>
              <a:srgbClr val="FFC000"/>
            </a:solidFill>
          </a:endParaRPr>
        </a:p>
      </dgm:t>
    </dgm:pt>
    <dgm:pt modelId="{1076FCB2-983D-4A36-92F3-27431B02E4DD}" type="pres">
      <dgm:prSet presAssocID="{4C66A17F-221D-4B71-B15F-E697B150599F}" presName="rootnode" presStyleCnt="0">
        <dgm:presLayoutVars>
          <dgm:chMax/>
          <dgm:chPref/>
          <dgm:dir/>
          <dgm:animLvl val="lvl"/>
        </dgm:presLayoutVars>
      </dgm:prSet>
      <dgm:spPr/>
    </dgm:pt>
    <dgm:pt modelId="{78039AFD-028B-44D8-87A3-8B10794E4BD9}" type="pres">
      <dgm:prSet presAssocID="{CC1690AB-0C46-4198-BD79-CC8476AB8D17}" presName="composite" presStyleCnt="0"/>
      <dgm:spPr/>
    </dgm:pt>
    <dgm:pt modelId="{98CAFF00-8670-4FF0-AD0C-6B95C22D4C25}" type="pres">
      <dgm:prSet presAssocID="{CC1690AB-0C46-4198-BD79-CC8476AB8D17}" presName="LShape" presStyleLbl="alignNode1" presStyleIdx="0" presStyleCnt="9"/>
      <dgm:spPr/>
    </dgm:pt>
    <dgm:pt modelId="{1F88F002-4DB6-4EF5-880D-48E3ACFBA827}" type="pres">
      <dgm:prSet presAssocID="{CC1690AB-0C46-4198-BD79-CC8476AB8D17}" presName="ParentText" presStyleLbl="revTx" presStyleIdx="0" presStyleCnt="5">
        <dgm:presLayoutVars>
          <dgm:chMax val="0"/>
          <dgm:chPref val="0"/>
          <dgm:bulletEnabled val="1"/>
        </dgm:presLayoutVars>
      </dgm:prSet>
      <dgm:spPr/>
    </dgm:pt>
    <dgm:pt modelId="{EB9771D5-119C-401B-BBB2-CED5FDC3861B}" type="pres">
      <dgm:prSet presAssocID="{CC1690AB-0C46-4198-BD79-CC8476AB8D17}" presName="Triangle" presStyleLbl="alignNode1" presStyleIdx="1" presStyleCnt="9"/>
      <dgm:spPr/>
    </dgm:pt>
    <dgm:pt modelId="{AE966ACE-C79C-4938-984A-7C467E47870B}" type="pres">
      <dgm:prSet presAssocID="{BEEC06E3-55AA-4D35-BBAC-B02EE6275887}" presName="sibTrans" presStyleCnt="0"/>
      <dgm:spPr/>
    </dgm:pt>
    <dgm:pt modelId="{7EFFF87A-B2BC-4F44-B80E-9506773A7799}" type="pres">
      <dgm:prSet presAssocID="{BEEC06E3-55AA-4D35-BBAC-B02EE6275887}" presName="space" presStyleCnt="0"/>
      <dgm:spPr/>
    </dgm:pt>
    <dgm:pt modelId="{D6C4C563-77FD-4568-9530-BBA6211B500D}" type="pres">
      <dgm:prSet presAssocID="{E7547C07-E036-4496-A89C-1C1B8C52B203}" presName="composite" presStyleCnt="0"/>
      <dgm:spPr/>
    </dgm:pt>
    <dgm:pt modelId="{33BA167A-1B57-4D5C-9C35-76EAB4311E4B}" type="pres">
      <dgm:prSet presAssocID="{E7547C07-E036-4496-A89C-1C1B8C52B203}" presName="LShape" presStyleLbl="alignNode1" presStyleIdx="2" presStyleCnt="9"/>
      <dgm:spPr/>
    </dgm:pt>
    <dgm:pt modelId="{E8D9A3D0-1587-414D-87E6-C0181CC9F990}" type="pres">
      <dgm:prSet presAssocID="{E7547C07-E036-4496-A89C-1C1B8C52B203}" presName="ParentText" presStyleLbl="revTx" presStyleIdx="1" presStyleCnt="5">
        <dgm:presLayoutVars>
          <dgm:chMax val="0"/>
          <dgm:chPref val="0"/>
          <dgm:bulletEnabled val="1"/>
        </dgm:presLayoutVars>
      </dgm:prSet>
      <dgm:spPr/>
    </dgm:pt>
    <dgm:pt modelId="{0D2E4D62-B20C-45D3-BB46-544BD89F850E}" type="pres">
      <dgm:prSet presAssocID="{E7547C07-E036-4496-A89C-1C1B8C52B203}" presName="Triangle" presStyleLbl="alignNode1" presStyleIdx="3" presStyleCnt="9"/>
      <dgm:spPr/>
    </dgm:pt>
    <dgm:pt modelId="{7E2DAE01-0391-4A41-BAC2-B36CDDC90398}" type="pres">
      <dgm:prSet presAssocID="{89722176-0F98-4AAF-9354-CDAC030A19D1}" presName="sibTrans" presStyleCnt="0"/>
      <dgm:spPr/>
    </dgm:pt>
    <dgm:pt modelId="{3851136F-5DCE-4ADF-809D-77B27AF9DAE6}" type="pres">
      <dgm:prSet presAssocID="{89722176-0F98-4AAF-9354-CDAC030A19D1}" presName="space" presStyleCnt="0"/>
      <dgm:spPr/>
    </dgm:pt>
    <dgm:pt modelId="{67C52B55-B2ED-42CB-B898-E3F538275FEC}" type="pres">
      <dgm:prSet presAssocID="{2EDEF8D9-C4FB-4EB7-A7A1-129A0A2E7670}" presName="composite" presStyleCnt="0"/>
      <dgm:spPr/>
    </dgm:pt>
    <dgm:pt modelId="{2C03613B-AB7F-43FF-B0A7-2680CBF4A6F4}" type="pres">
      <dgm:prSet presAssocID="{2EDEF8D9-C4FB-4EB7-A7A1-129A0A2E7670}" presName="LShape" presStyleLbl="alignNode1" presStyleIdx="4" presStyleCnt="9"/>
      <dgm:spPr/>
    </dgm:pt>
    <dgm:pt modelId="{8CC59171-EF2C-4E72-A1DA-0B4AA72BACEC}" type="pres">
      <dgm:prSet presAssocID="{2EDEF8D9-C4FB-4EB7-A7A1-129A0A2E7670}" presName="ParentText" presStyleLbl="revTx" presStyleIdx="2" presStyleCnt="5">
        <dgm:presLayoutVars>
          <dgm:chMax val="0"/>
          <dgm:chPref val="0"/>
          <dgm:bulletEnabled val="1"/>
        </dgm:presLayoutVars>
      </dgm:prSet>
      <dgm:spPr/>
    </dgm:pt>
    <dgm:pt modelId="{D7CFC8E3-0D4F-45BD-A121-AF45851C94E0}" type="pres">
      <dgm:prSet presAssocID="{2EDEF8D9-C4FB-4EB7-A7A1-129A0A2E7670}" presName="Triangle" presStyleLbl="alignNode1" presStyleIdx="5" presStyleCnt="9"/>
      <dgm:spPr/>
    </dgm:pt>
    <dgm:pt modelId="{775D705D-95CC-41CB-BD1D-8C51EDFE1B6F}" type="pres">
      <dgm:prSet presAssocID="{4D7E5029-E21C-4EDA-BB17-C21CA988C402}" presName="sibTrans" presStyleCnt="0"/>
      <dgm:spPr/>
    </dgm:pt>
    <dgm:pt modelId="{FA0449AC-7540-4512-B61B-1ECAD522AE1D}" type="pres">
      <dgm:prSet presAssocID="{4D7E5029-E21C-4EDA-BB17-C21CA988C402}" presName="space" presStyleCnt="0"/>
      <dgm:spPr/>
    </dgm:pt>
    <dgm:pt modelId="{D4A0F83F-168D-4922-810E-19F46D0D914D}" type="pres">
      <dgm:prSet presAssocID="{CEBECD63-1432-40AF-B274-8D3D847B4C24}" presName="composite" presStyleCnt="0"/>
      <dgm:spPr/>
    </dgm:pt>
    <dgm:pt modelId="{5C4945BF-8905-4F08-B936-49E9C9750E4F}" type="pres">
      <dgm:prSet presAssocID="{CEBECD63-1432-40AF-B274-8D3D847B4C24}" presName="LShape" presStyleLbl="alignNode1" presStyleIdx="6" presStyleCnt="9"/>
      <dgm:spPr/>
    </dgm:pt>
    <dgm:pt modelId="{F79E5439-12DA-45FC-BC10-25D829F217CA}" type="pres">
      <dgm:prSet presAssocID="{CEBECD63-1432-40AF-B274-8D3D847B4C24}" presName="ParentText" presStyleLbl="revTx" presStyleIdx="3" presStyleCnt="5">
        <dgm:presLayoutVars>
          <dgm:chMax val="0"/>
          <dgm:chPref val="0"/>
          <dgm:bulletEnabled val="1"/>
        </dgm:presLayoutVars>
      </dgm:prSet>
      <dgm:spPr/>
    </dgm:pt>
    <dgm:pt modelId="{0D0E38C4-6CE2-477E-BFC2-9E51F2AD8A8B}" type="pres">
      <dgm:prSet presAssocID="{CEBECD63-1432-40AF-B274-8D3D847B4C24}" presName="Triangle" presStyleLbl="alignNode1" presStyleIdx="7" presStyleCnt="9"/>
      <dgm:spPr/>
    </dgm:pt>
    <dgm:pt modelId="{6EC1B855-7DC3-400F-B66E-D4323AB74ECC}" type="pres">
      <dgm:prSet presAssocID="{0120C3F7-11E0-49F5-9E90-A06A015866C9}" presName="sibTrans" presStyleCnt="0"/>
      <dgm:spPr/>
    </dgm:pt>
    <dgm:pt modelId="{B36020CE-33E0-41BC-988A-16B93EF6A022}" type="pres">
      <dgm:prSet presAssocID="{0120C3F7-11E0-49F5-9E90-A06A015866C9}" presName="space" presStyleCnt="0"/>
      <dgm:spPr/>
    </dgm:pt>
    <dgm:pt modelId="{F9D0522A-EB1C-4EB3-BF09-ACC21F453B21}" type="pres">
      <dgm:prSet presAssocID="{E24F8075-FCC3-4B28-913F-6F69B6BD5E16}" presName="composite" presStyleCnt="0"/>
      <dgm:spPr/>
    </dgm:pt>
    <dgm:pt modelId="{EAAA2A08-95FA-4739-87FB-3B08DEA87DA6}" type="pres">
      <dgm:prSet presAssocID="{E24F8075-FCC3-4B28-913F-6F69B6BD5E16}" presName="LShape" presStyleLbl="alignNode1" presStyleIdx="8" presStyleCnt="9"/>
      <dgm:spPr/>
    </dgm:pt>
    <dgm:pt modelId="{B3DFC948-1A65-4A59-95CD-27729C06F186}" type="pres">
      <dgm:prSet presAssocID="{E24F8075-FCC3-4B28-913F-6F69B6BD5E16}" presName="ParentText" presStyleLbl="revTx" presStyleIdx="4" presStyleCnt="5">
        <dgm:presLayoutVars>
          <dgm:chMax val="0"/>
          <dgm:chPref val="0"/>
          <dgm:bulletEnabled val="1"/>
        </dgm:presLayoutVars>
      </dgm:prSet>
      <dgm:spPr/>
    </dgm:pt>
  </dgm:ptLst>
  <dgm:cxnLst>
    <dgm:cxn modelId="{281C9504-FA32-4AF6-9410-8A82EC3AD2E7}" srcId="{4C66A17F-221D-4B71-B15F-E697B150599F}" destId="{2EDEF8D9-C4FB-4EB7-A7A1-129A0A2E7670}" srcOrd="2" destOrd="0" parTransId="{2FC0312E-5B66-4A2C-9EB9-19F5982BBABE}" sibTransId="{4D7E5029-E21C-4EDA-BB17-C21CA988C402}"/>
    <dgm:cxn modelId="{26232014-5E90-4249-B244-7E28AAE540A9}" type="presOf" srcId="{4C66A17F-221D-4B71-B15F-E697B150599F}" destId="{1076FCB2-983D-4A36-92F3-27431B02E4DD}" srcOrd="0" destOrd="0" presId="urn:microsoft.com/office/officeart/2009/3/layout/StepUpProcess"/>
    <dgm:cxn modelId="{FD1B321A-F31A-43EF-8CBC-081469057EF1}" srcId="{4C66A17F-221D-4B71-B15F-E697B150599F}" destId="{CC1690AB-0C46-4198-BD79-CC8476AB8D17}" srcOrd="0" destOrd="0" parTransId="{DE591A4D-8531-4774-B53B-6549AE74BCC1}" sibTransId="{BEEC06E3-55AA-4D35-BBAC-B02EE6275887}"/>
    <dgm:cxn modelId="{838CEA1E-34F1-482A-AF77-5592B5436593}" srcId="{4C66A17F-221D-4B71-B15F-E697B150599F}" destId="{E24F8075-FCC3-4B28-913F-6F69B6BD5E16}" srcOrd="4" destOrd="0" parTransId="{2C2F36D7-D507-4AF6-A78F-D474DA183CF8}" sibTransId="{14444FC3-9A0B-47BB-81AE-F6CE6D03EC9A}"/>
    <dgm:cxn modelId="{EB8E382E-9DC0-4344-996A-0BB193D59F3C}" type="presOf" srcId="{2EDEF8D9-C4FB-4EB7-A7A1-129A0A2E7670}" destId="{8CC59171-EF2C-4E72-A1DA-0B4AA72BACEC}" srcOrd="0" destOrd="0" presId="urn:microsoft.com/office/officeart/2009/3/layout/StepUpProcess"/>
    <dgm:cxn modelId="{87BFD839-853F-4ED4-B927-24E669607E6F}" srcId="{4C66A17F-221D-4B71-B15F-E697B150599F}" destId="{E7547C07-E036-4496-A89C-1C1B8C52B203}" srcOrd="1" destOrd="0" parTransId="{0FBBA969-CEFD-439D-813A-A05363F0EA93}" sibTransId="{89722176-0F98-4AAF-9354-CDAC030A19D1}"/>
    <dgm:cxn modelId="{BBA64541-597B-40A7-8EF3-7B2B13CC7353}" type="presOf" srcId="{CC1690AB-0C46-4198-BD79-CC8476AB8D17}" destId="{1F88F002-4DB6-4EF5-880D-48E3ACFBA827}" srcOrd="0" destOrd="0" presId="urn:microsoft.com/office/officeart/2009/3/layout/StepUpProcess"/>
    <dgm:cxn modelId="{87659B68-3A39-49B5-B452-A241F9BA7EF8}" type="presOf" srcId="{E7547C07-E036-4496-A89C-1C1B8C52B203}" destId="{E8D9A3D0-1587-414D-87E6-C0181CC9F990}" srcOrd="0" destOrd="0" presId="urn:microsoft.com/office/officeart/2009/3/layout/StepUpProcess"/>
    <dgm:cxn modelId="{08CFA485-33A6-42C9-A9E2-1F63FE6C142D}" type="presOf" srcId="{CEBECD63-1432-40AF-B274-8D3D847B4C24}" destId="{F79E5439-12DA-45FC-BC10-25D829F217CA}" srcOrd="0" destOrd="0" presId="urn:microsoft.com/office/officeart/2009/3/layout/StepUpProcess"/>
    <dgm:cxn modelId="{C9AB22B0-1EB5-4073-A8A4-0D056519FE30}" srcId="{4C66A17F-221D-4B71-B15F-E697B150599F}" destId="{CEBECD63-1432-40AF-B274-8D3D847B4C24}" srcOrd="3" destOrd="0" parTransId="{2DFB5C22-498D-4831-B99D-A23281DA2370}" sibTransId="{0120C3F7-11E0-49F5-9E90-A06A015866C9}"/>
    <dgm:cxn modelId="{20F401FE-17B8-490D-BB71-8586D6F33F51}" type="presOf" srcId="{E24F8075-FCC3-4B28-913F-6F69B6BD5E16}" destId="{B3DFC948-1A65-4A59-95CD-27729C06F186}" srcOrd="0" destOrd="0" presId="urn:microsoft.com/office/officeart/2009/3/layout/StepUpProcess"/>
    <dgm:cxn modelId="{9A6DFCD8-D27E-4B29-B45F-2F84EB5C9BC0}" type="presParOf" srcId="{1076FCB2-983D-4A36-92F3-27431B02E4DD}" destId="{78039AFD-028B-44D8-87A3-8B10794E4BD9}" srcOrd="0" destOrd="0" presId="urn:microsoft.com/office/officeart/2009/3/layout/StepUpProcess"/>
    <dgm:cxn modelId="{18C63AE3-FEDE-466A-99AC-31A97C34E47B}" type="presParOf" srcId="{78039AFD-028B-44D8-87A3-8B10794E4BD9}" destId="{98CAFF00-8670-4FF0-AD0C-6B95C22D4C25}" srcOrd="0" destOrd="0" presId="urn:microsoft.com/office/officeart/2009/3/layout/StepUpProcess"/>
    <dgm:cxn modelId="{8E7D8E68-2E4E-40CB-977B-1D5A20C08CE3}" type="presParOf" srcId="{78039AFD-028B-44D8-87A3-8B10794E4BD9}" destId="{1F88F002-4DB6-4EF5-880D-48E3ACFBA827}" srcOrd="1" destOrd="0" presId="urn:microsoft.com/office/officeart/2009/3/layout/StepUpProcess"/>
    <dgm:cxn modelId="{3073208E-BF49-49A6-9AFD-70D049A66D9D}" type="presParOf" srcId="{78039AFD-028B-44D8-87A3-8B10794E4BD9}" destId="{EB9771D5-119C-401B-BBB2-CED5FDC3861B}" srcOrd="2" destOrd="0" presId="urn:microsoft.com/office/officeart/2009/3/layout/StepUpProcess"/>
    <dgm:cxn modelId="{1365BABF-2E6C-41DD-B505-6F0E4C9FE590}" type="presParOf" srcId="{1076FCB2-983D-4A36-92F3-27431B02E4DD}" destId="{AE966ACE-C79C-4938-984A-7C467E47870B}" srcOrd="1" destOrd="0" presId="urn:microsoft.com/office/officeart/2009/3/layout/StepUpProcess"/>
    <dgm:cxn modelId="{815DCC84-56A0-43E3-8CB7-E994B291F1A0}" type="presParOf" srcId="{AE966ACE-C79C-4938-984A-7C467E47870B}" destId="{7EFFF87A-B2BC-4F44-B80E-9506773A7799}" srcOrd="0" destOrd="0" presId="urn:microsoft.com/office/officeart/2009/3/layout/StepUpProcess"/>
    <dgm:cxn modelId="{281C2746-3FB8-420C-82F0-E2E5B94C489D}" type="presParOf" srcId="{1076FCB2-983D-4A36-92F3-27431B02E4DD}" destId="{D6C4C563-77FD-4568-9530-BBA6211B500D}" srcOrd="2" destOrd="0" presId="urn:microsoft.com/office/officeart/2009/3/layout/StepUpProcess"/>
    <dgm:cxn modelId="{F9F2D184-6AD1-40B6-AF91-95CB0FEBF33A}" type="presParOf" srcId="{D6C4C563-77FD-4568-9530-BBA6211B500D}" destId="{33BA167A-1B57-4D5C-9C35-76EAB4311E4B}" srcOrd="0" destOrd="0" presId="urn:microsoft.com/office/officeart/2009/3/layout/StepUpProcess"/>
    <dgm:cxn modelId="{B827EF8D-07DB-4174-B36F-21219AC4211D}" type="presParOf" srcId="{D6C4C563-77FD-4568-9530-BBA6211B500D}" destId="{E8D9A3D0-1587-414D-87E6-C0181CC9F990}" srcOrd="1" destOrd="0" presId="urn:microsoft.com/office/officeart/2009/3/layout/StepUpProcess"/>
    <dgm:cxn modelId="{30E2984E-759A-4E02-851B-BF202BD9696B}" type="presParOf" srcId="{D6C4C563-77FD-4568-9530-BBA6211B500D}" destId="{0D2E4D62-B20C-45D3-BB46-544BD89F850E}" srcOrd="2" destOrd="0" presId="urn:microsoft.com/office/officeart/2009/3/layout/StepUpProcess"/>
    <dgm:cxn modelId="{E5363F7B-853A-4CE2-A546-74556D213FBE}" type="presParOf" srcId="{1076FCB2-983D-4A36-92F3-27431B02E4DD}" destId="{7E2DAE01-0391-4A41-BAC2-B36CDDC90398}" srcOrd="3" destOrd="0" presId="urn:microsoft.com/office/officeart/2009/3/layout/StepUpProcess"/>
    <dgm:cxn modelId="{1FB474B0-C050-49AC-B445-77C49E90B144}" type="presParOf" srcId="{7E2DAE01-0391-4A41-BAC2-B36CDDC90398}" destId="{3851136F-5DCE-4ADF-809D-77B27AF9DAE6}" srcOrd="0" destOrd="0" presId="urn:microsoft.com/office/officeart/2009/3/layout/StepUpProcess"/>
    <dgm:cxn modelId="{C8F88537-DB82-4579-8CBA-A4E6784D03E0}" type="presParOf" srcId="{1076FCB2-983D-4A36-92F3-27431B02E4DD}" destId="{67C52B55-B2ED-42CB-B898-E3F538275FEC}" srcOrd="4" destOrd="0" presId="urn:microsoft.com/office/officeart/2009/3/layout/StepUpProcess"/>
    <dgm:cxn modelId="{EFC02F1F-70A3-46B2-B330-E6A0C90644F1}" type="presParOf" srcId="{67C52B55-B2ED-42CB-B898-E3F538275FEC}" destId="{2C03613B-AB7F-43FF-B0A7-2680CBF4A6F4}" srcOrd="0" destOrd="0" presId="urn:microsoft.com/office/officeart/2009/3/layout/StepUpProcess"/>
    <dgm:cxn modelId="{A96CA497-A38E-46E6-85BE-3FEA119D4FE0}" type="presParOf" srcId="{67C52B55-B2ED-42CB-B898-E3F538275FEC}" destId="{8CC59171-EF2C-4E72-A1DA-0B4AA72BACEC}" srcOrd="1" destOrd="0" presId="urn:microsoft.com/office/officeart/2009/3/layout/StepUpProcess"/>
    <dgm:cxn modelId="{B1569079-0A0E-4B4A-AB9B-6A650EB8A673}" type="presParOf" srcId="{67C52B55-B2ED-42CB-B898-E3F538275FEC}" destId="{D7CFC8E3-0D4F-45BD-A121-AF45851C94E0}" srcOrd="2" destOrd="0" presId="urn:microsoft.com/office/officeart/2009/3/layout/StepUpProcess"/>
    <dgm:cxn modelId="{D01B41E8-6939-4EE4-B85A-A7BF4277408F}" type="presParOf" srcId="{1076FCB2-983D-4A36-92F3-27431B02E4DD}" destId="{775D705D-95CC-41CB-BD1D-8C51EDFE1B6F}" srcOrd="5" destOrd="0" presId="urn:microsoft.com/office/officeart/2009/3/layout/StepUpProcess"/>
    <dgm:cxn modelId="{6573CB74-EA19-4B67-A7FC-8C7B1CACA107}" type="presParOf" srcId="{775D705D-95CC-41CB-BD1D-8C51EDFE1B6F}" destId="{FA0449AC-7540-4512-B61B-1ECAD522AE1D}" srcOrd="0" destOrd="0" presId="urn:microsoft.com/office/officeart/2009/3/layout/StepUpProcess"/>
    <dgm:cxn modelId="{2334595B-65A3-4FE9-9B89-DFA505548A92}" type="presParOf" srcId="{1076FCB2-983D-4A36-92F3-27431B02E4DD}" destId="{D4A0F83F-168D-4922-810E-19F46D0D914D}" srcOrd="6" destOrd="0" presId="urn:microsoft.com/office/officeart/2009/3/layout/StepUpProcess"/>
    <dgm:cxn modelId="{06DB66CE-404D-4DCD-9A5B-CD7A93F1B1C1}" type="presParOf" srcId="{D4A0F83F-168D-4922-810E-19F46D0D914D}" destId="{5C4945BF-8905-4F08-B936-49E9C9750E4F}" srcOrd="0" destOrd="0" presId="urn:microsoft.com/office/officeart/2009/3/layout/StepUpProcess"/>
    <dgm:cxn modelId="{7658C3A9-63F1-44B8-B925-0EF6251BD8FB}" type="presParOf" srcId="{D4A0F83F-168D-4922-810E-19F46D0D914D}" destId="{F79E5439-12DA-45FC-BC10-25D829F217CA}" srcOrd="1" destOrd="0" presId="urn:microsoft.com/office/officeart/2009/3/layout/StepUpProcess"/>
    <dgm:cxn modelId="{0EA09A50-2DDE-48AD-9C92-717D9421A650}" type="presParOf" srcId="{D4A0F83F-168D-4922-810E-19F46D0D914D}" destId="{0D0E38C4-6CE2-477E-BFC2-9E51F2AD8A8B}" srcOrd="2" destOrd="0" presId="urn:microsoft.com/office/officeart/2009/3/layout/StepUpProcess"/>
    <dgm:cxn modelId="{49F43D91-A6E2-47D8-AB4A-E2FD758A680A}" type="presParOf" srcId="{1076FCB2-983D-4A36-92F3-27431B02E4DD}" destId="{6EC1B855-7DC3-400F-B66E-D4323AB74ECC}" srcOrd="7" destOrd="0" presId="urn:microsoft.com/office/officeart/2009/3/layout/StepUpProcess"/>
    <dgm:cxn modelId="{ED659138-E0F9-4924-9ABB-9BC8FAA09B1B}" type="presParOf" srcId="{6EC1B855-7DC3-400F-B66E-D4323AB74ECC}" destId="{B36020CE-33E0-41BC-988A-16B93EF6A022}" srcOrd="0" destOrd="0" presId="urn:microsoft.com/office/officeart/2009/3/layout/StepUpProcess"/>
    <dgm:cxn modelId="{9A832B61-A810-4B9B-B933-7277A06B1AB6}" type="presParOf" srcId="{1076FCB2-983D-4A36-92F3-27431B02E4DD}" destId="{F9D0522A-EB1C-4EB3-BF09-ACC21F453B21}" srcOrd="8" destOrd="0" presId="urn:microsoft.com/office/officeart/2009/3/layout/StepUpProcess"/>
    <dgm:cxn modelId="{9A93163B-3853-4EDC-B539-8B78CE7483DC}" type="presParOf" srcId="{F9D0522A-EB1C-4EB3-BF09-ACC21F453B21}" destId="{EAAA2A08-95FA-4739-87FB-3B08DEA87DA6}" srcOrd="0" destOrd="0" presId="urn:microsoft.com/office/officeart/2009/3/layout/StepUpProcess"/>
    <dgm:cxn modelId="{081B4E6E-F33B-40AC-9C6D-22BB55F4B825}" type="presParOf" srcId="{F9D0522A-EB1C-4EB3-BF09-ACC21F453B21}" destId="{B3DFC948-1A65-4A59-95CD-27729C06F186}"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CD1C02-9E8E-4392-BAB8-88EE7679F3AA}" type="doc">
      <dgm:prSet loTypeId="urn:microsoft.com/office/officeart/2005/8/layout/target3" loCatId="list" qsTypeId="urn:microsoft.com/office/officeart/2005/8/quickstyle/3d5" qsCatId="3D" csTypeId="urn:microsoft.com/office/officeart/2005/8/colors/accent1_2" csCatId="accent1" phldr="1"/>
      <dgm:spPr/>
      <dgm:t>
        <a:bodyPr/>
        <a:lstStyle/>
        <a:p>
          <a:endParaRPr lang="en-GB"/>
        </a:p>
      </dgm:t>
    </dgm:pt>
    <dgm:pt modelId="{11BF1528-3473-41D2-9278-E5E40CC23643}" type="parTrans" cxnId="{26661A82-23A2-4670-9B94-081950AB38A4}">
      <dgm:prSet/>
      <dgm:spPr/>
      <dgm:t>
        <a:bodyPr/>
        <a:lstStyle/>
        <a:p>
          <a:endParaRPr lang="en-GB"/>
        </a:p>
      </dgm:t>
    </dgm:pt>
    <dgm:pt modelId="{6F3A77BA-9DB5-4F21-ACC3-BA96CD7F80AE}">
      <dgm:prSet phldrT="[Text]"/>
      <dgm:spPr/>
      <dgm:t>
        <a:bodyPr/>
        <a:lstStyle/>
        <a:p>
          <a:r>
            <a:rPr lang="en-GB"/>
            <a:t>Physical</a:t>
          </a:r>
        </a:p>
      </dgm:t>
    </dgm:pt>
    <dgm:pt modelId="{915F0B3F-B42C-41B5-94A9-CABD37049364}" type="sibTrans" cxnId="{26661A82-23A2-4670-9B94-081950AB38A4}">
      <dgm:prSet/>
      <dgm:spPr/>
      <dgm:t>
        <a:bodyPr/>
        <a:lstStyle/>
        <a:p>
          <a:endParaRPr lang="en-GB"/>
        </a:p>
      </dgm:t>
    </dgm:pt>
    <dgm:pt modelId="{AF3DCB2A-694A-43CA-9536-0C60CEEBDB6E}" type="parTrans" cxnId="{60967B8D-AE4E-4065-A244-86228E480959}">
      <dgm:prSet/>
      <dgm:spPr/>
      <dgm:t>
        <a:bodyPr/>
        <a:lstStyle/>
        <a:p>
          <a:endParaRPr lang="en-GB"/>
        </a:p>
      </dgm:t>
    </dgm:pt>
    <dgm:pt modelId="{CF4FC14F-59BA-4DBA-8933-E0D4F11932D2}">
      <dgm:prSet phldrT="[Text]"/>
      <dgm:spPr/>
      <dgm:t>
        <a:bodyPr/>
        <a:lstStyle/>
        <a:p>
          <a:r>
            <a:rPr lang="en-GB"/>
            <a:t>Technology</a:t>
          </a:r>
        </a:p>
      </dgm:t>
    </dgm:pt>
    <dgm:pt modelId="{4109D3C3-E7BC-42E6-9417-645C284AF763}" type="sibTrans" cxnId="{60967B8D-AE4E-4065-A244-86228E480959}">
      <dgm:prSet/>
      <dgm:spPr/>
      <dgm:t>
        <a:bodyPr/>
        <a:lstStyle/>
        <a:p>
          <a:endParaRPr lang="en-GB"/>
        </a:p>
      </dgm:t>
    </dgm:pt>
    <dgm:pt modelId="{4AAC0815-C45B-41C9-8B51-72F78F23CF43}" type="parTrans" cxnId="{B01D15E3-95F5-49EA-A734-6A12D65087DA}">
      <dgm:prSet/>
      <dgm:spPr/>
      <dgm:t>
        <a:bodyPr/>
        <a:lstStyle/>
        <a:p>
          <a:endParaRPr lang="en-GB"/>
        </a:p>
      </dgm:t>
    </dgm:pt>
    <dgm:pt modelId="{E2B0E512-25E9-4C31-88A7-CD30892E3A8F}">
      <dgm:prSet phldrT="[Text]"/>
      <dgm:spPr/>
      <dgm:t>
        <a:bodyPr/>
        <a:lstStyle/>
        <a:p>
          <a:r>
            <a:rPr lang="en-GB"/>
            <a:t>Processes</a:t>
          </a:r>
        </a:p>
      </dgm:t>
    </dgm:pt>
    <dgm:pt modelId="{FB810B1D-1881-4630-97D9-C2E538DC7A62}" type="sibTrans" cxnId="{B01D15E3-95F5-49EA-A734-6A12D65087DA}">
      <dgm:prSet/>
      <dgm:spPr/>
      <dgm:t>
        <a:bodyPr/>
        <a:lstStyle/>
        <a:p>
          <a:endParaRPr lang="en-GB"/>
        </a:p>
      </dgm:t>
    </dgm:pt>
    <dgm:pt modelId="{C921C4F9-0CE0-4676-A948-D82BC7D0E52D}" type="parTrans" cxnId="{226EF590-9A3A-4928-8FB3-709DC18E4FE0}">
      <dgm:prSet/>
      <dgm:spPr/>
      <dgm:t>
        <a:bodyPr/>
        <a:lstStyle/>
        <a:p>
          <a:endParaRPr lang="en-GB"/>
        </a:p>
      </dgm:t>
    </dgm:pt>
    <dgm:pt modelId="{EBD82768-95F2-4264-A16D-DEA6107A62D1}">
      <dgm:prSet phldrT="[Text]"/>
      <dgm:spPr/>
      <dgm:t>
        <a:bodyPr/>
        <a:lstStyle/>
        <a:p>
          <a:r>
            <a:rPr lang="en-GB"/>
            <a:t>Policies</a:t>
          </a:r>
        </a:p>
      </dgm:t>
    </dgm:pt>
    <dgm:pt modelId="{CE11ED4D-132C-4196-8D45-F27505B24843}" type="sibTrans" cxnId="{226EF590-9A3A-4928-8FB3-709DC18E4FE0}">
      <dgm:prSet/>
      <dgm:spPr/>
      <dgm:t>
        <a:bodyPr/>
        <a:lstStyle/>
        <a:p>
          <a:endParaRPr lang="en-GB"/>
        </a:p>
      </dgm:t>
    </dgm:pt>
    <dgm:pt modelId="{CE005C97-A5C3-40EB-A102-EED556FAEB2A}" type="parTrans" cxnId="{74C5E63E-47E0-417E-B959-215870946E97}">
      <dgm:prSet/>
      <dgm:spPr/>
      <dgm:t>
        <a:bodyPr/>
        <a:lstStyle/>
        <a:p>
          <a:endParaRPr lang="en-GB"/>
        </a:p>
      </dgm:t>
    </dgm:pt>
    <dgm:pt modelId="{E1BF66DB-1CB3-4126-ABAD-39D0151AAA6B}">
      <dgm:prSet phldrT="[Text]"/>
      <dgm:spPr/>
      <dgm:t>
        <a:bodyPr/>
        <a:lstStyle/>
        <a:p>
          <a:r>
            <a:rPr lang="en-GB"/>
            <a:t>People</a:t>
          </a:r>
        </a:p>
      </dgm:t>
    </dgm:pt>
    <dgm:pt modelId="{47A821A8-0146-44DC-9F9A-9CFC225DD9B2}" type="sibTrans" cxnId="{74C5E63E-47E0-417E-B959-215870946E97}">
      <dgm:prSet/>
      <dgm:spPr/>
      <dgm:t>
        <a:bodyPr/>
        <a:lstStyle/>
        <a:p>
          <a:endParaRPr lang="en-GB"/>
        </a:p>
      </dgm:t>
    </dgm:pt>
    <dgm:pt modelId="{49690F22-8E36-40E3-9193-CBA56E8BD4F7}" type="pres">
      <dgm:prSet presAssocID="{32CD1C02-9E8E-4392-BAB8-88EE7679F3AA}" presName="Name0" presStyleCnt="0">
        <dgm:presLayoutVars>
          <dgm:chMax val="7"/>
          <dgm:dir/>
          <dgm:animLvl val="lvl"/>
          <dgm:resizeHandles val="exact"/>
        </dgm:presLayoutVars>
      </dgm:prSet>
      <dgm:spPr/>
    </dgm:pt>
    <dgm:pt modelId="{EE04914B-AE49-4BB2-92B9-44F3E22751CD}" type="pres">
      <dgm:prSet presAssocID="{6F3A77BA-9DB5-4F21-ACC3-BA96CD7F80AE}" presName="circle1" presStyleLbl="node1" presStyleIdx="0" presStyleCnt="5"/>
      <dgm:spPr/>
    </dgm:pt>
    <dgm:pt modelId="{F3CDCEB2-E41A-4D8B-B027-0B2E02427508}" type="pres">
      <dgm:prSet presAssocID="{6F3A77BA-9DB5-4F21-ACC3-BA96CD7F80AE}" presName="space" presStyleCnt="0"/>
      <dgm:spPr/>
    </dgm:pt>
    <dgm:pt modelId="{D1201389-56E8-4019-9B6C-2828668A691F}" type="pres">
      <dgm:prSet presAssocID="{6F3A77BA-9DB5-4F21-ACC3-BA96CD7F80AE}" presName="rect1" presStyleLbl="alignAcc1" presStyleIdx="0" presStyleCnt="5"/>
      <dgm:spPr/>
    </dgm:pt>
    <dgm:pt modelId="{C91C295C-9894-45B6-911C-500851C7B94F}" type="pres">
      <dgm:prSet presAssocID="{CF4FC14F-59BA-4DBA-8933-E0D4F11932D2}" presName="vertSpace2" presStyleLbl="node1" presStyleIdx="0" presStyleCnt="5"/>
      <dgm:spPr/>
    </dgm:pt>
    <dgm:pt modelId="{B507BFED-2E11-465B-B1B3-F7C134BF49C8}" type="pres">
      <dgm:prSet presAssocID="{CF4FC14F-59BA-4DBA-8933-E0D4F11932D2}" presName="circle2" presStyleLbl="node1" presStyleIdx="1" presStyleCnt="5"/>
      <dgm:spPr/>
    </dgm:pt>
    <dgm:pt modelId="{8FCFAF96-9FEF-4159-A820-5DA1FF0899DD}" type="pres">
      <dgm:prSet presAssocID="{CF4FC14F-59BA-4DBA-8933-E0D4F11932D2}" presName="rect2" presStyleLbl="alignAcc1" presStyleIdx="1" presStyleCnt="5"/>
      <dgm:spPr/>
    </dgm:pt>
    <dgm:pt modelId="{A8C31EE8-9816-472C-971E-F5D5B789A945}" type="pres">
      <dgm:prSet presAssocID="{E2B0E512-25E9-4C31-88A7-CD30892E3A8F}" presName="vertSpace3" presStyleLbl="node1" presStyleIdx="1" presStyleCnt="5"/>
      <dgm:spPr/>
    </dgm:pt>
    <dgm:pt modelId="{7B4FD52D-C054-4FCB-9033-C3E31EE26BBF}" type="pres">
      <dgm:prSet presAssocID="{E2B0E512-25E9-4C31-88A7-CD30892E3A8F}" presName="circle3" presStyleLbl="node1" presStyleIdx="2" presStyleCnt="5"/>
      <dgm:spPr/>
    </dgm:pt>
    <dgm:pt modelId="{319D7446-79CB-47DA-9FFF-3E92717307B2}" type="pres">
      <dgm:prSet presAssocID="{E2B0E512-25E9-4C31-88A7-CD30892E3A8F}" presName="rect3" presStyleLbl="alignAcc1" presStyleIdx="2" presStyleCnt="5"/>
      <dgm:spPr/>
    </dgm:pt>
    <dgm:pt modelId="{433919B8-95CC-4CF0-86F5-F4DA69A27E9A}" type="pres">
      <dgm:prSet presAssocID="{EBD82768-95F2-4264-A16D-DEA6107A62D1}" presName="vertSpace4" presStyleLbl="node1" presStyleIdx="2" presStyleCnt="5"/>
      <dgm:spPr/>
    </dgm:pt>
    <dgm:pt modelId="{D4E4C6CC-CA1D-49CA-BEFB-29B3BB56287D}" type="pres">
      <dgm:prSet presAssocID="{EBD82768-95F2-4264-A16D-DEA6107A62D1}" presName="circle4" presStyleLbl="node1" presStyleIdx="3" presStyleCnt="5"/>
      <dgm:spPr/>
    </dgm:pt>
    <dgm:pt modelId="{FE7108A2-324B-4A4F-89E1-F9E82F46A23A}" type="pres">
      <dgm:prSet presAssocID="{EBD82768-95F2-4264-A16D-DEA6107A62D1}" presName="rect4" presStyleLbl="alignAcc1" presStyleIdx="3" presStyleCnt="5"/>
      <dgm:spPr/>
    </dgm:pt>
    <dgm:pt modelId="{924B812E-75F7-46ED-A4E3-544CF1C4BD3F}" type="pres">
      <dgm:prSet presAssocID="{E1BF66DB-1CB3-4126-ABAD-39D0151AAA6B}" presName="vertSpace5" presStyleLbl="node1" presStyleIdx="3" presStyleCnt="5"/>
      <dgm:spPr/>
    </dgm:pt>
    <dgm:pt modelId="{AFCED760-0566-4740-BB5F-6A43D18AA455}" type="pres">
      <dgm:prSet presAssocID="{E1BF66DB-1CB3-4126-ABAD-39D0151AAA6B}" presName="circle5" presStyleLbl="node1" presStyleIdx="4" presStyleCnt="5"/>
      <dgm:spPr/>
    </dgm:pt>
    <dgm:pt modelId="{6D355879-3129-41EF-8AB8-284D4FFF25C2}" type="pres">
      <dgm:prSet presAssocID="{E1BF66DB-1CB3-4126-ABAD-39D0151AAA6B}" presName="rect5" presStyleLbl="alignAcc1" presStyleIdx="4" presStyleCnt="5"/>
      <dgm:spPr/>
    </dgm:pt>
    <dgm:pt modelId="{BF63F5C4-A2F4-4108-8F06-95BDE6B82F3A}" type="pres">
      <dgm:prSet presAssocID="{6F3A77BA-9DB5-4F21-ACC3-BA96CD7F80AE}" presName="rect1ParTxNoCh" presStyleLbl="alignAcc1" presStyleIdx="4" presStyleCnt="5">
        <dgm:presLayoutVars>
          <dgm:chMax val="1"/>
          <dgm:bulletEnabled val="1"/>
        </dgm:presLayoutVars>
      </dgm:prSet>
      <dgm:spPr/>
    </dgm:pt>
    <dgm:pt modelId="{F664164A-A0AB-434D-BA0B-01E59A570086}" type="pres">
      <dgm:prSet presAssocID="{CF4FC14F-59BA-4DBA-8933-E0D4F11932D2}" presName="rect2ParTxNoCh" presStyleLbl="alignAcc1" presStyleIdx="4" presStyleCnt="5">
        <dgm:presLayoutVars>
          <dgm:chMax val="1"/>
          <dgm:bulletEnabled val="1"/>
        </dgm:presLayoutVars>
      </dgm:prSet>
      <dgm:spPr/>
    </dgm:pt>
    <dgm:pt modelId="{B4474C3F-642F-40E2-9E8B-BF052BFDBECA}" type="pres">
      <dgm:prSet presAssocID="{E2B0E512-25E9-4C31-88A7-CD30892E3A8F}" presName="rect3ParTxNoCh" presStyleLbl="alignAcc1" presStyleIdx="4" presStyleCnt="5">
        <dgm:presLayoutVars>
          <dgm:chMax val="1"/>
          <dgm:bulletEnabled val="1"/>
        </dgm:presLayoutVars>
      </dgm:prSet>
      <dgm:spPr/>
    </dgm:pt>
    <dgm:pt modelId="{88B49991-D125-4AED-9E13-2E924AB96416}" type="pres">
      <dgm:prSet presAssocID="{EBD82768-95F2-4264-A16D-DEA6107A62D1}" presName="rect4ParTxNoCh" presStyleLbl="alignAcc1" presStyleIdx="4" presStyleCnt="5">
        <dgm:presLayoutVars>
          <dgm:chMax val="1"/>
          <dgm:bulletEnabled val="1"/>
        </dgm:presLayoutVars>
      </dgm:prSet>
      <dgm:spPr/>
    </dgm:pt>
    <dgm:pt modelId="{50BBD537-ABCC-4C24-8F08-8699C2BD3DEB}" type="pres">
      <dgm:prSet presAssocID="{E1BF66DB-1CB3-4126-ABAD-39D0151AAA6B}" presName="rect5ParTxNoCh" presStyleLbl="alignAcc1" presStyleIdx="4" presStyleCnt="5">
        <dgm:presLayoutVars>
          <dgm:chMax val="1"/>
          <dgm:bulletEnabled val="1"/>
        </dgm:presLayoutVars>
      </dgm:prSet>
      <dgm:spPr/>
    </dgm:pt>
  </dgm:ptLst>
  <dgm:cxnLst>
    <dgm:cxn modelId="{E1292C0A-68BF-48A6-951D-9C50D46DEC31}" type="presOf" srcId="{E1BF66DB-1CB3-4126-ABAD-39D0151AAA6B}" destId="{50BBD537-ABCC-4C24-8F08-8699C2BD3DEB}" srcOrd="1" destOrd="0" presId="urn:microsoft.com/office/officeart/2005/8/layout/target3"/>
    <dgm:cxn modelId="{74A40D3B-E7DE-4BEE-BC8D-59E0A9D3D076}" type="presOf" srcId="{6F3A77BA-9DB5-4F21-ACC3-BA96CD7F80AE}" destId="{BF63F5C4-A2F4-4108-8F06-95BDE6B82F3A}" srcOrd="1" destOrd="0" presId="urn:microsoft.com/office/officeart/2005/8/layout/target3"/>
    <dgm:cxn modelId="{74C5E63E-47E0-417E-B959-215870946E97}" srcId="{32CD1C02-9E8E-4392-BAB8-88EE7679F3AA}" destId="{E1BF66DB-1CB3-4126-ABAD-39D0151AAA6B}" srcOrd="4" destOrd="0" parTransId="{CE005C97-A5C3-40EB-A102-EED556FAEB2A}" sibTransId="{47A821A8-0146-44DC-9F9A-9CFC225DD9B2}"/>
    <dgm:cxn modelId="{D9E57A67-00DC-46DE-B362-01B7A32FFFF0}" type="presOf" srcId="{CF4FC14F-59BA-4DBA-8933-E0D4F11932D2}" destId="{F664164A-A0AB-434D-BA0B-01E59A570086}" srcOrd="1" destOrd="0" presId="urn:microsoft.com/office/officeart/2005/8/layout/target3"/>
    <dgm:cxn modelId="{AE031853-7514-4F23-97BE-E10E0927B42C}" type="presOf" srcId="{EBD82768-95F2-4264-A16D-DEA6107A62D1}" destId="{FE7108A2-324B-4A4F-89E1-F9E82F46A23A}" srcOrd="0" destOrd="0" presId="urn:microsoft.com/office/officeart/2005/8/layout/target3"/>
    <dgm:cxn modelId="{54F39977-3583-496F-BD2E-CEA74811B76E}" type="presOf" srcId="{E1BF66DB-1CB3-4126-ABAD-39D0151AAA6B}" destId="{6D355879-3129-41EF-8AB8-284D4FFF25C2}" srcOrd="0" destOrd="0" presId="urn:microsoft.com/office/officeart/2005/8/layout/target3"/>
    <dgm:cxn modelId="{00DE6978-5738-420B-8AF6-478A014ACE40}" type="presOf" srcId="{CF4FC14F-59BA-4DBA-8933-E0D4F11932D2}" destId="{8FCFAF96-9FEF-4159-A820-5DA1FF0899DD}" srcOrd="0" destOrd="0" presId="urn:microsoft.com/office/officeart/2005/8/layout/target3"/>
    <dgm:cxn modelId="{D87EEE7F-567B-4C2D-8E76-EDB886FF8E14}" type="presOf" srcId="{E2B0E512-25E9-4C31-88A7-CD30892E3A8F}" destId="{B4474C3F-642F-40E2-9E8B-BF052BFDBECA}" srcOrd="1" destOrd="0" presId="urn:microsoft.com/office/officeart/2005/8/layout/target3"/>
    <dgm:cxn modelId="{26661A82-23A2-4670-9B94-081950AB38A4}" srcId="{32CD1C02-9E8E-4392-BAB8-88EE7679F3AA}" destId="{6F3A77BA-9DB5-4F21-ACC3-BA96CD7F80AE}" srcOrd="0" destOrd="0" parTransId="{11BF1528-3473-41D2-9278-E5E40CC23643}" sibTransId="{915F0B3F-B42C-41B5-94A9-CABD37049364}"/>
    <dgm:cxn modelId="{60967B8D-AE4E-4065-A244-86228E480959}" srcId="{32CD1C02-9E8E-4392-BAB8-88EE7679F3AA}" destId="{CF4FC14F-59BA-4DBA-8933-E0D4F11932D2}" srcOrd="1" destOrd="0" parTransId="{AF3DCB2A-694A-43CA-9536-0C60CEEBDB6E}" sibTransId="{4109D3C3-E7BC-42E6-9417-645C284AF763}"/>
    <dgm:cxn modelId="{226EF590-9A3A-4928-8FB3-709DC18E4FE0}" srcId="{32CD1C02-9E8E-4392-BAB8-88EE7679F3AA}" destId="{EBD82768-95F2-4264-A16D-DEA6107A62D1}" srcOrd="3" destOrd="0" parTransId="{C921C4F9-0CE0-4676-A948-D82BC7D0E52D}" sibTransId="{CE11ED4D-132C-4196-8D45-F27505B24843}"/>
    <dgm:cxn modelId="{1573DD9A-A58B-49BB-9561-95FD6D0D1157}" type="presOf" srcId="{E2B0E512-25E9-4C31-88A7-CD30892E3A8F}" destId="{319D7446-79CB-47DA-9FFF-3E92717307B2}" srcOrd="0" destOrd="0" presId="urn:microsoft.com/office/officeart/2005/8/layout/target3"/>
    <dgm:cxn modelId="{02F1FFBC-5BB4-42BC-A534-8C7845B78ECD}" type="presOf" srcId="{EBD82768-95F2-4264-A16D-DEA6107A62D1}" destId="{88B49991-D125-4AED-9E13-2E924AB96416}" srcOrd="1" destOrd="0" presId="urn:microsoft.com/office/officeart/2005/8/layout/target3"/>
    <dgm:cxn modelId="{00764ED6-8B2A-4F82-9224-672E3CBE0CE2}" type="presOf" srcId="{32CD1C02-9E8E-4392-BAB8-88EE7679F3AA}" destId="{49690F22-8E36-40E3-9193-CBA56E8BD4F7}" srcOrd="0" destOrd="0" presId="urn:microsoft.com/office/officeart/2005/8/layout/target3"/>
    <dgm:cxn modelId="{B01D15E3-95F5-49EA-A734-6A12D65087DA}" srcId="{32CD1C02-9E8E-4392-BAB8-88EE7679F3AA}" destId="{E2B0E512-25E9-4C31-88A7-CD30892E3A8F}" srcOrd="2" destOrd="0" parTransId="{4AAC0815-C45B-41C9-8B51-72F78F23CF43}" sibTransId="{FB810B1D-1881-4630-97D9-C2E538DC7A62}"/>
    <dgm:cxn modelId="{A331E5F6-FAEC-4BD5-8659-4E7EAA558626}" type="presOf" srcId="{6F3A77BA-9DB5-4F21-ACC3-BA96CD7F80AE}" destId="{D1201389-56E8-4019-9B6C-2828668A691F}" srcOrd="0" destOrd="0" presId="urn:microsoft.com/office/officeart/2005/8/layout/target3"/>
    <dgm:cxn modelId="{376854AD-8783-43D8-A235-1E2781A03ADD}" type="presParOf" srcId="{49690F22-8E36-40E3-9193-CBA56E8BD4F7}" destId="{EE04914B-AE49-4BB2-92B9-44F3E22751CD}" srcOrd="0" destOrd="0" presId="urn:microsoft.com/office/officeart/2005/8/layout/target3"/>
    <dgm:cxn modelId="{57120D9C-1ABE-4CDF-844C-D7CA8DA92D8A}" type="presParOf" srcId="{49690F22-8E36-40E3-9193-CBA56E8BD4F7}" destId="{F3CDCEB2-E41A-4D8B-B027-0B2E02427508}" srcOrd="1" destOrd="0" presId="urn:microsoft.com/office/officeart/2005/8/layout/target3"/>
    <dgm:cxn modelId="{411F829F-1BC6-426C-A9FC-8592B5CDDFEA}" type="presParOf" srcId="{49690F22-8E36-40E3-9193-CBA56E8BD4F7}" destId="{D1201389-56E8-4019-9B6C-2828668A691F}" srcOrd="2" destOrd="0" presId="urn:microsoft.com/office/officeart/2005/8/layout/target3"/>
    <dgm:cxn modelId="{7C791789-A82E-4742-855B-F6920141CE4D}" type="presParOf" srcId="{49690F22-8E36-40E3-9193-CBA56E8BD4F7}" destId="{C91C295C-9894-45B6-911C-500851C7B94F}" srcOrd="3" destOrd="0" presId="urn:microsoft.com/office/officeart/2005/8/layout/target3"/>
    <dgm:cxn modelId="{8D24A38D-1C68-4BD6-9B19-746BFABDF76F}" type="presParOf" srcId="{49690F22-8E36-40E3-9193-CBA56E8BD4F7}" destId="{B507BFED-2E11-465B-B1B3-F7C134BF49C8}" srcOrd="4" destOrd="0" presId="urn:microsoft.com/office/officeart/2005/8/layout/target3"/>
    <dgm:cxn modelId="{011FAD7C-C67C-4033-85EE-D2D5CCDBABE6}" type="presParOf" srcId="{49690F22-8E36-40E3-9193-CBA56E8BD4F7}" destId="{8FCFAF96-9FEF-4159-A820-5DA1FF0899DD}" srcOrd="5" destOrd="0" presId="urn:microsoft.com/office/officeart/2005/8/layout/target3"/>
    <dgm:cxn modelId="{B5BE4FE8-377A-462F-9807-F16CE11D18A8}" type="presParOf" srcId="{49690F22-8E36-40E3-9193-CBA56E8BD4F7}" destId="{A8C31EE8-9816-472C-971E-F5D5B789A945}" srcOrd="6" destOrd="0" presId="urn:microsoft.com/office/officeart/2005/8/layout/target3"/>
    <dgm:cxn modelId="{4B4656CF-1B1F-4DF7-943A-116AD6173589}" type="presParOf" srcId="{49690F22-8E36-40E3-9193-CBA56E8BD4F7}" destId="{7B4FD52D-C054-4FCB-9033-C3E31EE26BBF}" srcOrd="7" destOrd="0" presId="urn:microsoft.com/office/officeart/2005/8/layout/target3"/>
    <dgm:cxn modelId="{34BAB17E-4CCD-43E7-A07B-FB225DD4DA9D}" type="presParOf" srcId="{49690F22-8E36-40E3-9193-CBA56E8BD4F7}" destId="{319D7446-79CB-47DA-9FFF-3E92717307B2}" srcOrd="8" destOrd="0" presId="urn:microsoft.com/office/officeart/2005/8/layout/target3"/>
    <dgm:cxn modelId="{375ECAC0-78D9-41E4-B88D-66A6C3570333}" type="presParOf" srcId="{49690F22-8E36-40E3-9193-CBA56E8BD4F7}" destId="{433919B8-95CC-4CF0-86F5-F4DA69A27E9A}" srcOrd="9" destOrd="0" presId="urn:microsoft.com/office/officeart/2005/8/layout/target3"/>
    <dgm:cxn modelId="{3298199D-D74B-4BA1-899B-12E31D97ABB7}" type="presParOf" srcId="{49690F22-8E36-40E3-9193-CBA56E8BD4F7}" destId="{D4E4C6CC-CA1D-49CA-BEFB-29B3BB56287D}" srcOrd="10" destOrd="0" presId="urn:microsoft.com/office/officeart/2005/8/layout/target3"/>
    <dgm:cxn modelId="{A7A11787-699F-4927-ADEF-3267FC9F8B13}" type="presParOf" srcId="{49690F22-8E36-40E3-9193-CBA56E8BD4F7}" destId="{FE7108A2-324B-4A4F-89E1-F9E82F46A23A}" srcOrd="11" destOrd="0" presId="urn:microsoft.com/office/officeart/2005/8/layout/target3"/>
    <dgm:cxn modelId="{8FFF8C3A-EB3F-4221-84D6-4B45D761CCCC}" type="presParOf" srcId="{49690F22-8E36-40E3-9193-CBA56E8BD4F7}" destId="{924B812E-75F7-46ED-A4E3-544CF1C4BD3F}" srcOrd="12" destOrd="0" presId="urn:microsoft.com/office/officeart/2005/8/layout/target3"/>
    <dgm:cxn modelId="{1D6FAE52-A68E-48C9-9630-8FEDDBAC7CB3}" type="presParOf" srcId="{49690F22-8E36-40E3-9193-CBA56E8BD4F7}" destId="{AFCED760-0566-4740-BB5F-6A43D18AA455}" srcOrd="13" destOrd="0" presId="urn:microsoft.com/office/officeart/2005/8/layout/target3"/>
    <dgm:cxn modelId="{E0D76EB9-302B-4B5F-99FD-B2A72E59DCFE}" type="presParOf" srcId="{49690F22-8E36-40E3-9193-CBA56E8BD4F7}" destId="{6D355879-3129-41EF-8AB8-284D4FFF25C2}" srcOrd="14" destOrd="0" presId="urn:microsoft.com/office/officeart/2005/8/layout/target3"/>
    <dgm:cxn modelId="{0B40A95C-D865-431F-8B33-3938EFCB0D66}" type="presParOf" srcId="{49690F22-8E36-40E3-9193-CBA56E8BD4F7}" destId="{BF63F5C4-A2F4-4108-8F06-95BDE6B82F3A}" srcOrd="15" destOrd="0" presId="urn:microsoft.com/office/officeart/2005/8/layout/target3"/>
    <dgm:cxn modelId="{E5BE40B4-EF5E-43D5-8312-998162EF0B29}" type="presParOf" srcId="{49690F22-8E36-40E3-9193-CBA56E8BD4F7}" destId="{F664164A-A0AB-434D-BA0B-01E59A570086}" srcOrd="16" destOrd="0" presId="urn:microsoft.com/office/officeart/2005/8/layout/target3"/>
    <dgm:cxn modelId="{F7261BF5-A845-4CDD-8E1C-2D679B579AAA}" type="presParOf" srcId="{49690F22-8E36-40E3-9193-CBA56E8BD4F7}" destId="{B4474C3F-642F-40E2-9E8B-BF052BFDBECA}" srcOrd="17" destOrd="0" presId="urn:microsoft.com/office/officeart/2005/8/layout/target3"/>
    <dgm:cxn modelId="{05F5C1B3-781D-4D03-BCFC-ED0C9A3E4764}" type="presParOf" srcId="{49690F22-8E36-40E3-9193-CBA56E8BD4F7}" destId="{88B49991-D125-4AED-9E13-2E924AB96416}" srcOrd="18" destOrd="0" presId="urn:microsoft.com/office/officeart/2005/8/layout/target3"/>
    <dgm:cxn modelId="{3507F3B3-A902-4C4A-ADBE-F70EEEFC2120}" type="presParOf" srcId="{49690F22-8E36-40E3-9193-CBA56E8BD4F7}" destId="{50BBD537-ABCC-4C24-8F08-8699C2BD3DEB}"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5BB6A-CB50-4EDD-B37A-4B46C0D1354D}">
      <dsp:nvSpPr>
        <dsp:cNvPr id="0" name=""/>
        <dsp:cNvSpPr/>
      </dsp:nvSpPr>
      <dsp:spPr>
        <a:xfrm>
          <a:off x="0" y="2666"/>
          <a:ext cx="8322503" cy="103915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B8513F04-15F7-4BC3-A9C8-46EBFDD42F13}">
      <dsp:nvSpPr>
        <dsp:cNvPr id="0" name=""/>
        <dsp:cNvSpPr/>
      </dsp:nvSpPr>
      <dsp:spPr>
        <a:xfrm>
          <a:off x="314343" y="236476"/>
          <a:ext cx="571534" cy="571534"/>
        </a:xfrm>
        <a:prstGeom prst="rect">
          <a:avLst/>
        </a:prstGeom>
        <a:solidFill>
          <a:schemeClr val="bg1"/>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C8F2B-DA88-4555-80BD-EB483C7311CA}">
      <dsp:nvSpPr>
        <dsp:cNvPr id="0" name=""/>
        <dsp:cNvSpPr/>
      </dsp:nvSpPr>
      <dsp:spPr>
        <a:xfrm>
          <a:off x="1200222" y="2666"/>
          <a:ext cx="6830157" cy="20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0" tIns="21410" rIns="21410" bIns="21410" numCol="1" spcCol="1270" anchor="ctr" anchorCtr="0">
          <a:noAutofit/>
        </a:bodyPr>
        <a:lstStyle/>
        <a:p>
          <a:pPr marL="0" lvl="0" indent="0" algn="l" defTabSz="1066800">
            <a:lnSpc>
              <a:spcPct val="100000"/>
            </a:lnSpc>
            <a:spcBef>
              <a:spcPct val="0"/>
            </a:spcBef>
            <a:spcAft>
              <a:spcPct val="35000"/>
            </a:spcAft>
            <a:buNone/>
          </a:pPr>
          <a:endParaRPr lang="en-GB" sz="2400" b="1" kern="1200" dirty="0"/>
        </a:p>
        <a:p>
          <a:pPr marL="0" lvl="0" indent="0" algn="l" defTabSz="1066800">
            <a:lnSpc>
              <a:spcPct val="100000"/>
            </a:lnSpc>
            <a:spcBef>
              <a:spcPct val="0"/>
            </a:spcBef>
            <a:spcAft>
              <a:spcPct val="35000"/>
            </a:spcAft>
            <a:buNone/>
          </a:pPr>
          <a:r>
            <a:rPr lang="en-GB" sz="2400" b="1" kern="1200" dirty="0"/>
            <a:t>5</a:t>
          </a:r>
          <a:r>
            <a:rPr lang="en-GB" sz="2400" kern="1200" dirty="0"/>
            <a:t> firms had Cyber Essentials Plus Certification</a:t>
          </a:r>
          <a:endParaRPr lang="en-US" sz="2400" kern="1200" dirty="0"/>
        </a:p>
      </dsp:txBody>
      <dsp:txXfrm>
        <a:off x="1200222" y="2666"/>
        <a:ext cx="6830157" cy="202301"/>
      </dsp:txXfrm>
    </dsp:sp>
    <dsp:sp modelId="{E677C2B6-0EDA-40A2-B746-C083D5103E75}">
      <dsp:nvSpPr>
        <dsp:cNvPr id="0" name=""/>
        <dsp:cNvSpPr/>
      </dsp:nvSpPr>
      <dsp:spPr>
        <a:xfrm>
          <a:off x="0" y="1222542"/>
          <a:ext cx="8322503" cy="1083307"/>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E11C8820-F7EC-41C5-9C37-83F6A8BB66E2}">
      <dsp:nvSpPr>
        <dsp:cNvPr id="0" name=""/>
        <dsp:cNvSpPr/>
      </dsp:nvSpPr>
      <dsp:spPr>
        <a:xfrm>
          <a:off x="314343" y="1478428"/>
          <a:ext cx="571534" cy="571534"/>
        </a:xfrm>
        <a:prstGeom prst="rect">
          <a:avLst/>
        </a:prstGeom>
        <a:no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D205E1-D64A-4DC9-B5C6-061032413CF7}">
      <dsp:nvSpPr>
        <dsp:cNvPr id="0" name=""/>
        <dsp:cNvSpPr/>
      </dsp:nvSpPr>
      <dsp:spPr>
        <a:xfrm>
          <a:off x="1200222" y="1244619"/>
          <a:ext cx="6830157" cy="202301"/>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1410" tIns="21410" rIns="21410" bIns="21410" numCol="1" spcCol="1270" anchor="ctr" anchorCtr="0">
          <a:noAutofit/>
        </a:bodyPr>
        <a:lstStyle/>
        <a:p>
          <a:pPr marL="0" lvl="0" indent="0" algn="l" defTabSz="1066800">
            <a:lnSpc>
              <a:spcPct val="100000"/>
            </a:lnSpc>
            <a:spcBef>
              <a:spcPct val="0"/>
            </a:spcBef>
            <a:spcAft>
              <a:spcPct val="35000"/>
            </a:spcAft>
            <a:buNone/>
          </a:pPr>
          <a:endParaRPr lang="en-GB" sz="2400" b="1" kern="1200" dirty="0"/>
        </a:p>
        <a:p>
          <a:pPr marL="0" lvl="0" indent="0" algn="l" defTabSz="1066800">
            <a:lnSpc>
              <a:spcPct val="100000"/>
            </a:lnSpc>
            <a:spcBef>
              <a:spcPct val="0"/>
            </a:spcBef>
            <a:spcAft>
              <a:spcPct val="35000"/>
            </a:spcAft>
            <a:buNone/>
          </a:pPr>
          <a:r>
            <a:rPr lang="en-GB" sz="2400" b="1" kern="1200" dirty="0"/>
            <a:t>All</a:t>
          </a:r>
          <a:r>
            <a:rPr lang="en-GB" sz="2400" kern="1200" dirty="0"/>
            <a:t> these firms were judged to have good written processes and controls</a:t>
          </a:r>
          <a:endParaRPr lang="en-US" sz="2400" kern="1200" dirty="0"/>
        </a:p>
      </dsp:txBody>
      <dsp:txXfrm>
        <a:off x="1200222" y="1244619"/>
        <a:ext cx="6830157" cy="202301"/>
      </dsp:txXfrm>
    </dsp:sp>
    <dsp:sp modelId="{C2E2B67F-A133-440A-8A0E-C34795D08057}">
      <dsp:nvSpPr>
        <dsp:cNvPr id="0" name=""/>
        <dsp:cNvSpPr/>
      </dsp:nvSpPr>
      <dsp:spPr>
        <a:xfrm>
          <a:off x="0" y="2477676"/>
          <a:ext cx="8322503" cy="103915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7A1A6F08-86E9-468B-BC34-3BBB6272DE59}">
      <dsp:nvSpPr>
        <dsp:cNvPr id="0" name=""/>
        <dsp:cNvSpPr/>
      </dsp:nvSpPr>
      <dsp:spPr>
        <a:xfrm>
          <a:off x="314343" y="2720381"/>
          <a:ext cx="571534" cy="571534"/>
        </a:xfrm>
        <a:prstGeom prst="rect">
          <a:avLst/>
        </a:prstGeom>
        <a:no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0C671-DD8B-4DDB-AFEC-AE3B93D6781F}">
      <dsp:nvSpPr>
        <dsp:cNvPr id="0" name=""/>
        <dsp:cNvSpPr/>
      </dsp:nvSpPr>
      <dsp:spPr>
        <a:xfrm>
          <a:off x="1200222" y="2529715"/>
          <a:ext cx="6830157" cy="1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0" tIns="21410" rIns="21410" bIns="21410" numCol="1" spcCol="1270" anchor="ctr" anchorCtr="0">
          <a:noAutofit/>
        </a:bodyPr>
        <a:lstStyle/>
        <a:p>
          <a:pPr marL="0" lvl="0" indent="0" algn="l" defTabSz="1066800">
            <a:lnSpc>
              <a:spcPct val="100000"/>
            </a:lnSpc>
            <a:spcBef>
              <a:spcPct val="0"/>
            </a:spcBef>
            <a:spcAft>
              <a:spcPct val="35000"/>
            </a:spcAft>
            <a:buNone/>
          </a:pPr>
          <a:endParaRPr lang="en-GB" sz="2400" b="1" kern="1200" dirty="0"/>
        </a:p>
        <a:p>
          <a:pPr marL="0" lvl="0" indent="0" algn="l" defTabSz="1066800">
            <a:lnSpc>
              <a:spcPct val="100000"/>
            </a:lnSpc>
            <a:spcBef>
              <a:spcPct val="0"/>
            </a:spcBef>
            <a:spcAft>
              <a:spcPct val="35000"/>
            </a:spcAft>
            <a:buNone/>
          </a:pPr>
          <a:r>
            <a:rPr lang="en-GB" sz="2400" b="1" kern="1200" dirty="0"/>
            <a:t>All </a:t>
          </a:r>
          <a:r>
            <a:rPr lang="en-GB" sz="2400" kern="1200" dirty="0"/>
            <a:t>were judged to have a good approach to cyber security </a:t>
          </a:r>
          <a:endParaRPr lang="en-US" sz="2400" kern="1200" dirty="0"/>
        </a:p>
      </dsp:txBody>
      <dsp:txXfrm>
        <a:off x="1200222" y="2529715"/>
        <a:ext cx="6830157" cy="116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AFF00-8670-4FF0-AD0C-6B95C22D4C25}">
      <dsp:nvSpPr>
        <dsp:cNvPr id="0" name=""/>
        <dsp:cNvSpPr/>
      </dsp:nvSpPr>
      <dsp:spPr>
        <a:xfrm rot="5400000">
          <a:off x="235899" y="1826350"/>
          <a:ext cx="698568" cy="1162403"/>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88F002-4DB6-4EF5-880D-48E3ACFBA827}">
      <dsp:nvSpPr>
        <dsp:cNvPr id="0" name=""/>
        <dsp:cNvSpPr/>
      </dsp:nvSpPr>
      <dsp:spPr>
        <a:xfrm>
          <a:off x="119291" y="2173658"/>
          <a:ext cx="1049423" cy="919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a:solidFill>
                <a:srgbClr val="FFC000"/>
              </a:solidFill>
            </a:rPr>
            <a:t>1:  No Awareness</a:t>
          </a:r>
        </a:p>
      </dsp:txBody>
      <dsp:txXfrm>
        <a:off x="119291" y="2173658"/>
        <a:ext cx="1049423" cy="919881"/>
      </dsp:txXfrm>
    </dsp:sp>
    <dsp:sp modelId="{EB9771D5-119C-401B-BBB2-CED5FDC3861B}">
      <dsp:nvSpPr>
        <dsp:cNvPr id="0" name=""/>
        <dsp:cNvSpPr/>
      </dsp:nvSpPr>
      <dsp:spPr>
        <a:xfrm>
          <a:off x="970710" y="1740772"/>
          <a:ext cx="198004" cy="198004"/>
        </a:xfrm>
        <a:prstGeom prst="triangle">
          <a:avLst>
            <a:gd name="adj" fmla="val 100000"/>
          </a:avLst>
        </a:prstGeom>
        <a:solidFill>
          <a:schemeClr val="accent2">
            <a:hueOff val="-1800000"/>
            <a:satOff val="-7500"/>
            <a:lumOff val="6250"/>
            <a:alphaOff val="0"/>
          </a:schemeClr>
        </a:solidFill>
        <a:ln w="25400" cap="flat" cmpd="sng" algn="ctr">
          <a:solidFill>
            <a:schemeClr val="accent2">
              <a:hueOff val="-1800000"/>
              <a:satOff val="-7500"/>
              <a:lumOff val="62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A167A-1B57-4D5C-9C35-76EAB4311E4B}">
      <dsp:nvSpPr>
        <dsp:cNvPr id="0" name=""/>
        <dsp:cNvSpPr/>
      </dsp:nvSpPr>
      <dsp:spPr>
        <a:xfrm rot="5400000">
          <a:off x="1520599" y="1508449"/>
          <a:ext cx="698568" cy="1162403"/>
        </a:xfrm>
        <a:prstGeom prst="corner">
          <a:avLst>
            <a:gd name="adj1" fmla="val 16120"/>
            <a:gd name="adj2" fmla="val 16110"/>
          </a:avLst>
        </a:prstGeom>
        <a:solidFill>
          <a:schemeClr val="accent2">
            <a:hueOff val="-3600000"/>
            <a:satOff val="-15001"/>
            <a:lumOff val="12500"/>
            <a:alphaOff val="0"/>
          </a:schemeClr>
        </a:solidFill>
        <a:ln w="25400" cap="flat" cmpd="sng" algn="ctr">
          <a:solidFill>
            <a:schemeClr val="accent2">
              <a:hueOff val="-3600000"/>
              <a:satOff val="-15001"/>
              <a:lumOff val="125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9A3D0-1587-414D-87E6-C0181CC9F990}">
      <dsp:nvSpPr>
        <dsp:cNvPr id="0" name=""/>
        <dsp:cNvSpPr/>
      </dsp:nvSpPr>
      <dsp:spPr>
        <a:xfrm>
          <a:off x="1403991" y="1855757"/>
          <a:ext cx="1049423" cy="919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a:solidFill>
                <a:srgbClr val="FFC000"/>
              </a:solidFill>
            </a:rPr>
            <a:t>2. Compliance focused</a:t>
          </a:r>
        </a:p>
      </dsp:txBody>
      <dsp:txXfrm>
        <a:off x="1403991" y="1855757"/>
        <a:ext cx="1049423" cy="919881"/>
      </dsp:txXfrm>
    </dsp:sp>
    <dsp:sp modelId="{0D2E4D62-B20C-45D3-BB46-544BD89F850E}">
      <dsp:nvSpPr>
        <dsp:cNvPr id="0" name=""/>
        <dsp:cNvSpPr/>
      </dsp:nvSpPr>
      <dsp:spPr>
        <a:xfrm>
          <a:off x="2255410" y="1422872"/>
          <a:ext cx="198004" cy="198004"/>
        </a:xfrm>
        <a:prstGeom prst="triangle">
          <a:avLst>
            <a:gd name="adj" fmla="val 100000"/>
          </a:avLst>
        </a:prstGeom>
        <a:solidFill>
          <a:schemeClr val="accent2">
            <a:hueOff val="-5400000"/>
            <a:satOff val="-22501"/>
            <a:lumOff val="18750"/>
            <a:alphaOff val="0"/>
          </a:schemeClr>
        </a:solidFill>
        <a:ln w="25400" cap="flat" cmpd="sng" algn="ctr">
          <a:solidFill>
            <a:schemeClr val="accent2">
              <a:hueOff val="-5400000"/>
              <a:satOff val="-22501"/>
              <a:lumOff val="187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3613B-AB7F-43FF-B0A7-2680CBF4A6F4}">
      <dsp:nvSpPr>
        <dsp:cNvPr id="0" name=""/>
        <dsp:cNvSpPr/>
      </dsp:nvSpPr>
      <dsp:spPr>
        <a:xfrm rot="5400000">
          <a:off x="2805299" y="1190549"/>
          <a:ext cx="698568" cy="1162403"/>
        </a:xfrm>
        <a:prstGeom prst="corner">
          <a:avLst>
            <a:gd name="adj1" fmla="val 16120"/>
            <a:gd name="adj2" fmla="val 16110"/>
          </a:avLst>
        </a:prstGeom>
        <a:solidFill>
          <a:schemeClr val="accent2">
            <a:hueOff val="-7200000"/>
            <a:satOff val="-30002"/>
            <a:lumOff val="25001"/>
            <a:alphaOff val="0"/>
          </a:schemeClr>
        </a:solidFill>
        <a:ln w="25400" cap="flat" cmpd="sng" algn="ctr">
          <a:solidFill>
            <a:schemeClr val="accent2">
              <a:hueOff val="-7200000"/>
              <a:satOff val="-30002"/>
              <a:lumOff val="25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C59171-EF2C-4E72-A1DA-0B4AA72BACEC}">
      <dsp:nvSpPr>
        <dsp:cNvPr id="0" name=""/>
        <dsp:cNvSpPr/>
      </dsp:nvSpPr>
      <dsp:spPr>
        <a:xfrm>
          <a:off x="2688691" y="1537857"/>
          <a:ext cx="1049423" cy="919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a:solidFill>
                <a:srgbClr val="FFC000"/>
              </a:solidFill>
            </a:rPr>
            <a:t>3: Promotes Awareness &amp; Change</a:t>
          </a:r>
        </a:p>
      </dsp:txBody>
      <dsp:txXfrm>
        <a:off x="2688691" y="1537857"/>
        <a:ext cx="1049423" cy="919881"/>
      </dsp:txXfrm>
    </dsp:sp>
    <dsp:sp modelId="{D7CFC8E3-0D4F-45BD-A121-AF45851C94E0}">
      <dsp:nvSpPr>
        <dsp:cNvPr id="0" name=""/>
        <dsp:cNvSpPr/>
      </dsp:nvSpPr>
      <dsp:spPr>
        <a:xfrm>
          <a:off x="3540110" y="1104972"/>
          <a:ext cx="198004" cy="198004"/>
        </a:xfrm>
        <a:prstGeom prst="triangle">
          <a:avLst>
            <a:gd name="adj" fmla="val 100000"/>
          </a:avLst>
        </a:prstGeom>
        <a:solidFill>
          <a:schemeClr val="accent2">
            <a:hueOff val="-9000000"/>
            <a:satOff val="-37502"/>
            <a:lumOff val="31251"/>
            <a:alphaOff val="0"/>
          </a:schemeClr>
        </a:solidFill>
        <a:ln w="25400" cap="flat" cmpd="sng" algn="ctr">
          <a:solidFill>
            <a:schemeClr val="accent2">
              <a:hueOff val="-9000000"/>
              <a:satOff val="-37502"/>
              <a:lumOff val="312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945BF-8905-4F08-B936-49E9C9750E4F}">
      <dsp:nvSpPr>
        <dsp:cNvPr id="0" name=""/>
        <dsp:cNvSpPr/>
      </dsp:nvSpPr>
      <dsp:spPr>
        <a:xfrm rot="5400000">
          <a:off x="4089999" y="872649"/>
          <a:ext cx="698568" cy="1162403"/>
        </a:xfrm>
        <a:prstGeom prst="corner">
          <a:avLst>
            <a:gd name="adj1" fmla="val 16120"/>
            <a:gd name="adj2" fmla="val 16110"/>
          </a:avLst>
        </a:prstGeom>
        <a:solidFill>
          <a:schemeClr val="accent2">
            <a:hueOff val="-10800000"/>
            <a:satOff val="-45002"/>
            <a:lumOff val="37501"/>
            <a:alphaOff val="0"/>
          </a:schemeClr>
        </a:solidFill>
        <a:ln w="25400" cap="flat" cmpd="sng" algn="ctr">
          <a:solidFill>
            <a:schemeClr val="accent2">
              <a:hueOff val="-10800000"/>
              <a:satOff val="-45002"/>
              <a:lumOff val="375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9E5439-12DA-45FC-BC10-25D829F217CA}">
      <dsp:nvSpPr>
        <dsp:cNvPr id="0" name=""/>
        <dsp:cNvSpPr/>
      </dsp:nvSpPr>
      <dsp:spPr>
        <a:xfrm>
          <a:off x="3973391" y="1219957"/>
          <a:ext cx="1049423" cy="919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a:solidFill>
                <a:srgbClr val="FFC000"/>
              </a:solidFill>
            </a:rPr>
            <a:t>4: Long-term sustainment</a:t>
          </a:r>
        </a:p>
      </dsp:txBody>
      <dsp:txXfrm>
        <a:off x="3973391" y="1219957"/>
        <a:ext cx="1049423" cy="919881"/>
      </dsp:txXfrm>
    </dsp:sp>
    <dsp:sp modelId="{0D0E38C4-6CE2-477E-BFC2-9E51F2AD8A8B}">
      <dsp:nvSpPr>
        <dsp:cNvPr id="0" name=""/>
        <dsp:cNvSpPr/>
      </dsp:nvSpPr>
      <dsp:spPr>
        <a:xfrm>
          <a:off x="4824810" y="787071"/>
          <a:ext cx="198004" cy="198004"/>
        </a:xfrm>
        <a:prstGeom prst="triangle">
          <a:avLst>
            <a:gd name="adj" fmla="val 100000"/>
          </a:avLst>
        </a:prstGeom>
        <a:solidFill>
          <a:schemeClr val="accent2">
            <a:hueOff val="-12600000"/>
            <a:satOff val="-52503"/>
            <a:lumOff val="43751"/>
            <a:alphaOff val="0"/>
          </a:schemeClr>
        </a:solidFill>
        <a:ln w="25400" cap="flat" cmpd="sng" algn="ctr">
          <a:solidFill>
            <a:schemeClr val="accent2">
              <a:hueOff val="-12600000"/>
              <a:satOff val="-52503"/>
              <a:lumOff val="437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A2A08-95FA-4739-87FB-3B08DEA87DA6}">
      <dsp:nvSpPr>
        <dsp:cNvPr id="0" name=""/>
        <dsp:cNvSpPr/>
      </dsp:nvSpPr>
      <dsp:spPr>
        <a:xfrm rot="5400000">
          <a:off x="5374699" y="554749"/>
          <a:ext cx="698568" cy="1162403"/>
        </a:xfrm>
        <a:prstGeom prst="corner">
          <a:avLst>
            <a:gd name="adj1" fmla="val 16120"/>
            <a:gd name="adj2" fmla="val 16110"/>
          </a:avLst>
        </a:prstGeom>
        <a:solidFill>
          <a:schemeClr val="accent2">
            <a:hueOff val="-14400000"/>
            <a:satOff val="-60003"/>
            <a:lumOff val="50001"/>
            <a:alphaOff val="0"/>
          </a:schemeClr>
        </a:solidFill>
        <a:ln w="25400" cap="flat" cmpd="sng" algn="ctr">
          <a:solidFill>
            <a:schemeClr val="accent2">
              <a:hueOff val="-14400000"/>
              <a:satOff val="-60003"/>
              <a:lumOff val="5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FC948-1A65-4A59-95CD-27729C06F186}">
      <dsp:nvSpPr>
        <dsp:cNvPr id="0" name=""/>
        <dsp:cNvSpPr/>
      </dsp:nvSpPr>
      <dsp:spPr>
        <a:xfrm>
          <a:off x="5258091" y="902057"/>
          <a:ext cx="1049423" cy="919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a:solidFill>
                <a:srgbClr val="FFC000"/>
              </a:solidFill>
            </a:rPr>
            <a:t>5. Metrics Framework</a:t>
          </a:r>
        </a:p>
      </dsp:txBody>
      <dsp:txXfrm>
        <a:off x="5258091" y="902057"/>
        <a:ext cx="1049423" cy="9198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4914B-AE49-4BB2-92B9-44F3E22751CD}">
      <dsp:nvSpPr>
        <dsp:cNvPr id="0" name=""/>
        <dsp:cNvSpPr/>
      </dsp:nvSpPr>
      <dsp:spPr>
        <a:xfrm>
          <a:off x="0" y="285480"/>
          <a:ext cx="3383947" cy="3383947"/>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1201389-56E8-4019-9B6C-2828668A691F}">
      <dsp:nvSpPr>
        <dsp:cNvPr id="0" name=""/>
        <dsp:cNvSpPr/>
      </dsp:nvSpPr>
      <dsp:spPr>
        <a:xfrm>
          <a:off x="1691973" y="285480"/>
          <a:ext cx="3947938" cy="338394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Physical</a:t>
          </a:r>
        </a:p>
      </dsp:txBody>
      <dsp:txXfrm>
        <a:off x="1691973" y="285480"/>
        <a:ext cx="3947938" cy="541431"/>
      </dsp:txXfrm>
    </dsp:sp>
    <dsp:sp modelId="{B507BFED-2E11-465B-B1B3-F7C134BF49C8}">
      <dsp:nvSpPr>
        <dsp:cNvPr id="0" name=""/>
        <dsp:cNvSpPr/>
      </dsp:nvSpPr>
      <dsp:spPr>
        <a:xfrm>
          <a:off x="355314" y="826912"/>
          <a:ext cx="2673318" cy="2673318"/>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FCFAF96-9FEF-4159-A820-5DA1FF0899DD}">
      <dsp:nvSpPr>
        <dsp:cNvPr id="0" name=""/>
        <dsp:cNvSpPr/>
      </dsp:nvSpPr>
      <dsp:spPr>
        <a:xfrm>
          <a:off x="1691973" y="826912"/>
          <a:ext cx="3947938" cy="267331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Technology</a:t>
          </a:r>
        </a:p>
      </dsp:txBody>
      <dsp:txXfrm>
        <a:off x="1691973" y="826912"/>
        <a:ext cx="3947938" cy="541431"/>
      </dsp:txXfrm>
    </dsp:sp>
    <dsp:sp modelId="{7B4FD52D-C054-4FCB-9033-C3E31EE26BBF}">
      <dsp:nvSpPr>
        <dsp:cNvPr id="0" name=""/>
        <dsp:cNvSpPr/>
      </dsp:nvSpPr>
      <dsp:spPr>
        <a:xfrm>
          <a:off x="710628" y="1368344"/>
          <a:ext cx="1962689" cy="1962689"/>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19D7446-79CB-47DA-9FFF-3E92717307B2}">
      <dsp:nvSpPr>
        <dsp:cNvPr id="0" name=""/>
        <dsp:cNvSpPr/>
      </dsp:nvSpPr>
      <dsp:spPr>
        <a:xfrm>
          <a:off x="1691973" y="1368344"/>
          <a:ext cx="3947938" cy="196268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Processes</a:t>
          </a:r>
        </a:p>
      </dsp:txBody>
      <dsp:txXfrm>
        <a:off x="1691973" y="1368344"/>
        <a:ext cx="3947938" cy="541431"/>
      </dsp:txXfrm>
    </dsp:sp>
    <dsp:sp modelId="{D4E4C6CC-CA1D-49CA-BEFB-29B3BB56287D}">
      <dsp:nvSpPr>
        <dsp:cNvPr id="0" name=""/>
        <dsp:cNvSpPr/>
      </dsp:nvSpPr>
      <dsp:spPr>
        <a:xfrm>
          <a:off x="1065943" y="1909775"/>
          <a:ext cx="1252060" cy="1252060"/>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E7108A2-324B-4A4F-89E1-F9E82F46A23A}">
      <dsp:nvSpPr>
        <dsp:cNvPr id="0" name=""/>
        <dsp:cNvSpPr/>
      </dsp:nvSpPr>
      <dsp:spPr>
        <a:xfrm>
          <a:off x="1691973" y="1909775"/>
          <a:ext cx="3947938" cy="125206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Policies</a:t>
          </a:r>
        </a:p>
      </dsp:txBody>
      <dsp:txXfrm>
        <a:off x="1691973" y="1909775"/>
        <a:ext cx="3947938" cy="541431"/>
      </dsp:txXfrm>
    </dsp:sp>
    <dsp:sp modelId="{AFCED760-0566-4740-BB5F-6A43D18AA455}">
      <dsp:nvSpPr>
        <dsp:cNvPr id="0" name=""/>
        <dsp:cNvSpPr/>
      </dsp:nvSpPr>
      <dsp:spPr>
        <a:xfrm>
          <a:off x="1421257" y="2451207"/>
          <a:ext cx="541431" cy="541431"/>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355879-3129-41EF-8AB8-284D4FFF25C2}">
      <dsp:nvSpPr>
        <dsp:cNvPr id="0" name=""/>
        <dsp:cNvSpPr/>
      </dsp:nvSpPr>
      <dsp:spPr>
        <a:xfrm>
          <a:off x="1691973" y="2451207"/>
          <a:ext cx="3947938" cy="54143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People</a:t>
          </a:r>
        </a:p>
      </dsp:txBody>
      <dsp:txXfrm>
        <a:off x="1691973" y="2451207"/>
        <a:ext cx="3947938" cy="5414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71937B9-9BEB-4715-9929-27D5D50C9E9C}" type="datetimeFigureOut">
              <a:rPr lang="en-US"/>
              <a:pPr>
                <a:defRPr/>
              </a:pPr>
              <a:t>10/30/2019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5915B72-6729-4D09-98FB-FD8BA4F4A6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09T13:12:08.110"/>
    </inkml:context>
    <inkml:brush xml:id="br0">
      <inkml:brushProperty name="width" value="0.1" units="cm"/>
      <inkml:brushProperty name="height" value="0.1" units="cm"/>
      <inkml:brushProperty name="color" value="#E71224"/>
      <inkml:brushProperty name="ignorePressure" value="1"/>
    </inkml:brush>
  </inkml:definitions>
  <inkml:trace contextRef="#ctx0" brushRef="#br0">0 0,'3893'3893,"-4035"-4035,130 130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73276-7A62-45B4-917D-1B584858879C}" type="datetimeFigureOut">
              <a:rPr lang="en-GB" smtClean="0"/>
              <a:t>30/10/2019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C738E-D284-42F0-A6ED-C47F6807DAB1}" type="slidenum">
              <a:rPr lang="en-GB" smtClean="0"/>
              <a:t>‹#›</a:t>
            </a:fld>
            <a:endParaRPr lang="en-GB"/>
          </a:p>
        </p:txBody>
      </p:sp>
    </p:spTree>
    <p:extLst>
      <p:ext uri="{BB962C8B-B14F-4D97-AF65-F5344CB8AC3E}">
        <p14:creationId xmlns:p14="http://schemas.microsoft.com/office/powerpoint/2010/main" val="2442183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ROBERT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Welcome to the cybercrime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hope that the session will provide some interesting insights into the risk of cybercrime with an emphasis on providing some practical (real life) information and advice.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We’re going to start with a quick quiz that you will need to access via the conference App so hopefully you will have already downloaded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rest of the session will cover: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Some information on how cybercrime is continuing to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 sneak preview of some of the key points from our thematic review of cybercrime.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Some examples of the impact of cybercrime and the steps that can be taken to reduce the risk both from out thematic visits to firms but also our guests:</a:t>
            </a:r>
          </a:p>
          <a:p>
            <a:pPr lvl="1"/>
            <a:r>
              <a:rPr lang="en-GB" sz="1200" b="1" kern="1200" dirty="0">
                <a:solidFill>
                  <a:schemeClr val="tx1"/>
                </a:solidFill>
                <a:effectLst/>
                <a:latin typeface="+mn-lt"/>
                <a:ea typeface="+mn-ea"/>
                <a:cs typeface="+mn-cs"/>
              </a:rPr>
              <a:t>Michelle Rosen</a:t>
            </a:r>
            <a:r>
              <a:rPr lang="en-GB" sz="1200" kern="1200" dirty="0">
                <a:solidFill>
                  <a:schemeClr val="tx1"/>
                </a:solidFill>
                <a:effectLst/>
                <a:latin typeface="+mn-lt"/>
                <a:ea typeface="+mn-ea"/>
                <a:cs typeface="+mn-cs"/>
              </a:rPr>
              <a:t> from Brightstone Law?</a:t>
            </a:r>
          </a:p>
          <a:p>
            <a:pPr lvl="1"/>
            <a:r>
              <a:rPr lang="en-GB" sz="1200" b="1" kern="1200" dirty="0">
                <a:solidFill>
                  <a:schemeClr val="tx1"/>
                </a:solidFill>
                <a:effectLst/>
                <a:latin typeface="+mn-lt"/>
                <a:ea typeface="+mn-ea"/>
                <a:cs typeface="+mn-cs"/>
              </a:rPr>
              <a:t>James Van Den Bergh</a:t>
            </a:r>
            <a:r>
              <a:rPr lang="en-GB" sz="1200" kern="1200" dirty="0">
                <a:solidFill>
                  <a:schemeClr val="tx1"/>
                </a:solidFill>
                <a:effectLst/>
                <a:latin typeface="+mn-lt"/>
                <a:ea typeface="+mn-ea"/>
                <a:cs typeface="+mn-cs"/>
              </a:rPr>
              <a:t> Security Awareness Specialist from DLA Piper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 update on some future developments with regard to cybercrime</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will then reveal the quiz answers and see how you all got 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And finally we will show you 5 top tips for you to consider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783C58C-2DB1-4312-8AEF-48E110324F57}" type="slidenum">
              <a:rPr lang="en-GB" smtClean="0"/>
              <a:t>2</a:t>
            </a:fld>
            <a:endParaRPr lang="en-GB" dirty="0"/>
          </a:p>
        </p:txBody>
      </p:sp>
    </p:spTree>
    <p:extLst>
      <p:ext uri="{BB962C8B-B14F-4D97-AF65-F5344CB8AC3E}">
        <p14:creationId xmlns:p14="http://schemas.microsoft.com/office/powerpoint/2010/main" val="395244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is just one of the steps you can take to mitigate the risk of cyber attacks</a:t>
            </a:r>
          </a:p>
          <a:p>
            <a:endParaRPr lang="en-GB" b="1" dirty="0"/>
          </a:p>
          <a:p>
            <a:r>
              <a:rPr lang="en-GB" b="1" dirty="0"/>
              <a:t>It’s a scheme is provided by the National Cyber Security Centre </a:t>
            </a:r>
            <a:r>
              <a:rPr lang="en-GB" dirty="0"/>
              <a:t>(part of GCHQ)</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If you don’t know – go and have a look</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There’s some free support and options to have your cyber security independently verified.</a:t>
            </a:r>
            <a:endParaRPr lang="en-US" sz="1200" b="1" i="0" kern="1200" dirty="0">
              <a:solidFill>
                <a:schemeClr val="tx1"/>
              </a:solidFill>
              <a:effectLst/>
              <a:latin typeface="+mn-lt"/>
              <a:ea typeface="+mn-ea"/>
              <a:cs typeface="+mn-cs"/>
            </a:endParaRPr>
          </a:p>
          <a:p>
            <a:endParaRPr lang="en-GB" b="1" dirty="0"/>
          </a:p>
          <a:p>
            <a:r>
              <a:rPr lang="en-GB" b="1" dirty="0"/>
              <a:t>It’s one of the ways you can prove to clients that you are taking cyber security seriously and are looking after both their money and data!</a:t>
            </a:r>
          </a:p>
          <a:p>
            <a:endParaRPr lang="en-GB" b="1" dirty="0"/>
          </a:p>
          <a:p>
            <a:r>
              <a:rPr lang="en-GB" b="1" dirty="0"/>
              <a:t>I’ll now hand over to my colleague Rachel who will be telling you about the impact successful cybercrime attacks had on 2 firms.</a:t>
            </a:r>
          </a:p>
        </p:txBody>
      </p:sp>
      <p:sp>
        <p:nvSpPr>
          <p:cNvPr id="4" name="Slide Number Placeholder 3"/>
          <p:cNvSpPr>
            <a:spLocks noGrp="1"/>
          </p:cNvSpPr>
          <p:nvPr>
            <p:ph type="sldNum" sz="quarter" idx="5"/>
          </p:nvPr>
        </p:nvSpPr>
        <p:spPr/>
        <p:txBody>
          <a:bodyPr/>
          <a:lstStyle/>
          <a:p>
            <a:fld id="{B783C58C-2DB1-4312-8AEF-48E110324F57}" type="slidenum">
              <a:rPr lang="en-GB" smtClean="0"/>
              <a:t>11</a:t>
            </a:fld>
            <a:endParaRPr lang="en-GB" dirty="0"/>
          </a:p>
        </p:txBody>
      </p:sp>
    </p:spTree>
    <p:extLst>
      <p:ext uri="{BB962C8B-B14F-4D97-AF65-F5344CB8AC3E}">
        <p14:creationId xmlns:p14="http://schemas.microsoft.com/office/powerpoint/2010/main" val="1894012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RACHEL CLEMENTS</a:t>
            </a:r>
          </a:p>
          <a:p>
            <a:endParaRPr lang="en-GB" b="1" dirty="0"/>
          </a:p>
          <a:p>
            <a:r>
              <a:rPr lang="en-GB" dirty="0"/>
              <a:t>This year the Thematic team went to visit 40 firms who had reported a cyber attack between 2016 and 2019. </a:t>
            </a:r>
          </a:p>
          <a:p>
            <a:endParaRPr lang="en-GB" dirty="0"/>
          </a:p>
          <a:p>
            <a:r>
              <a:rPr lang="en-GB" dirty="0"/>
              <a:t>We wanted to know what their experiences were and importantly whether they had taken steps to reduce the chances of it happening again.</a:t>
            </a:r>
          </a:p>
          <a:p>
            <a:endParaRPr lang="en-GB" dirty="0"/>
          </a:p>
          <a:p>
            <a:r>
              <a:rPr lang="en-GB" dirty="0"/>
              <a:t>The following are examples of two of those firm’s experiences.</a:t>
            </a:r>
            <a:r>
              <a:rPr lang="en-GB" baseline="0" dirty="0"/>
              <a:t> </a:t>
            </a:r>
          </a:p>
          <a:p>
            <a:endParaRPr lang="en-GB" baseline="0" dirty="0"/>
          </a:p>
          <a:p>
            <a:r>
              <a:rPr lang="en-GB" baseline="0" dirty="0"/>
              <a:t>As Paul mentioned a key risk factor for these firms too was human error. However, it’s important to note that we recognise that empowered staff who feel confident to report concerns is also a key line of defence.  No cyber defence is infallible but these examples demonstrate the huge impact cyber crime can have on firms.</a:t>
            </a:r>
            <a:endParaRPr lang="en-GB" dirty="0"/>
          </a:p>
          <a:p>
            <a:endParaRPr lang="en-GB" b="1" dirty="0"/>
          </a:p>
        </p:txBody>
      </p:sp>
      <p:sp>
        <p:nvSpPr>
          <p:cNvPr id="4" name="Slide Number Placeholder 3"/>
          <p:cNvSpPr>
            <a:spLocks noGrp="1"/>
          </p:cNvSpPr>
          <p:nvPr>
            <p:ph type="sldNum" sz="quarter" idx="5"/>
          </p:nvPr>
        </p:nvSpPr>
        <p:spPr/>
        <p:txBody>
          <a:bodyPr/>
          <a:lstStyle/>
          <a:p>
            <a:fld id="{415D8661-7375-41EE-918B-F76427C64D2E}" type="slidenum">
              <a:rPr lang="en-GB" smtClean="0"/>
              <a:t>12</a:t>
            </a:fld>
            <a:endParaRPr lang="en-GB" dirty="0"/>
          </a:p>
        </p:txBody>
      </p:sp>
    </p:spTree>
    <p:extLst>
      <p:ext uri="{BB962C8B-B14F-4D97-AF65-F5344CB8AC3E}">
        <p14:creationId xmlns:p14="http://schemas.microsoft.com/office/powerpoint/2010/main" val="1733014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B50038"/>
                </a:solidFill>
              </a:rPr>
              <a:t>RACHEL CLEMENTS</a:t>
            </a:r>
          </a:p>
          <a:p>
            <a:endParaRPr lang="en-GB" b="1" dirty="0"/>
          </a:p>
          <a:p>
            <a:r>
              <a:rPr lang="en-GB" sz="1200" dirty="0">
                <a:latin typeface="Arial" panose="020B0604020202020204" pitchFamily="34" charset="0"/>
                <a:cs typeface="Arial" panose="020B0604020202020204" pitchFamily="34" charset="0"/>
              </a:rPr>
              <a:t>Our first case study involves a small firm that told us that they had been acting in a high value property sale for a client when they received an email on the day of exchange purporting to be from the client.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email address in fact was difficult to spot, having only one letter difference in it but was badly written and said:</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After Due consideration, I want Half of the proceeds paid into my account you have on file and the other half directly into my fixed savings account details below… Please reply me now so I know you have received this instruction.”</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The real client’s bank account was with the same bank but of course with a different a/c number. </a:t>
            </a:r>
          </a:p>
          <a:p>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The firm’s policy was to contact clients for a verbal confirmation if they changed a/c details. An employee contacted the client, however she was busy packing and didn’t have her a/c details to hand. She told the firm to ‘get on with it’.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perhaps slightly flustered employee made the payment and never did get confirmation about the change of bank details.</a:t>
            </a:r>
          </a:p>
          <a:p>
            <a:r>
              <a:rPr lang="en-GB" sz="1200" dirty="0">
                <a:latin typeface="Arial" panose="020B0604020202020204" pitchFamily="34" charset="0"/>
                <a:cs typeface="Arial" panose="020B0604020202020204" pitchFamily="34" charset="0"/>
              </a:rPr>
              <a:t>The flustered employee made the payment. The bank in this case was suspicious and stopped the payment but was only able to recover 150K.</a:t>
            </a: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Now ask yourself – Could this happen to someone at your firm? Would your staff feel pressurised in this situation or empowered to make sure the details were confirmed?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And you? - Would</a:t>
            </a:r>
            <a:r>
              <a:rPr lang="en-GB" sz="1200" b="1" baseline="0" dirty="0">
                <a:latin typeface="Arial" panose="020B0604020202020204" pitchFamily="34" charset="0"/>
                <a:cs typeface="Arial" panose="020B0604020202020204" pitchFamily="34" charset="0"/>
              </a:rPr>
              <a:t> you spot a slight change in the name or address of someone you know well…. or would you be complacent about their identity?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*DID YOU spot the slight change to something familiar? Look again!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baseline="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5D8661-7375-41EE-918B-F76427C64D2E}" type="slidenum">
              <a:rPr lang="en-GB" smtClean="0"/>
              <a:t>13</a:t>
            </a:fld>
            <a:endParaRPr lang="en-GB" dirty="0"/>
          </a:p>
        </p:txBody>
      </p:sp>
    </p:spTree>
    <p:extLst>
      <p:ext uri="{BB962C8B-B14F-4D97-AF65-F5344CB8AC3E}">
        <p14:creationId xmlns:p14="http://schemas.microsoft.com/office/powerpoint/2010/main" val="2272740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B50038"/>
                </a:solidFill>
              </a:rPr>
              <a:t>RACHEL CLEMENTS</a:t>
            </a:r>
          </a:p>
          <a:p>
            <a:pPr lvl="0"/>
            <a:endParaRPr lang="en-GB" dirty="0"/>
          </a:p>
          <a:p>
            <a:r>
              <a:rPr lang="en-GB" sz="1200" b="1" dirty="0">
                <a:latin typeface="Arial" panose="020B0604020202020204" pitchFamily="34" charset="0"/>
                <a:cs typeface="Arial" panose="020B0604020202020204" pitchFamily="34" charset="0"/>
              </a:rPr>
              <a:t>If you didn’t spot the change to our logo - would you trust your firm to be able to spot any slight variations in an email from someone you know and trust? </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The truth is that it can be easy to miss. We wanted to understand the impact of cybercrime on firms and how successfully they managed to mitigate them</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 this case the firm repaid the client straight away by replacing the funds out of the office account.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However, in the interim the firm’s cash flow was affected, there was a police investigation and the insurance claim took some time to be resolved.</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client was also very distressed about the incident and complained to the LeO. The LeO agreed that their had been poor service and upheld the complaint and ordered the firm to pay compensation of 900. On top of all of this the story reached the press, damaging the firm’s reputation.</a:t>
            </a: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Think about how your firm would manage if you had to replace a 400k shortage today and deal with embarrassing publicity about this mistake in the press?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This event definitely had a significant impact on the firm but how did they mitigate the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r>
              <a:rPr lang="en-GB" sz="1200" dirty="0"/>
              <a:t>In this case the firm did have a good policy but didn’t follow it. However, rather than leaving it at that - they decided to strengthen their policy. </a:t>
            </a:r>
          </a:p>
          <a:p>
            <a:endParaRPr lang="en-GB" sz="1200" dirty="0"/>
          </a:p>
          <a:p>
            <a:r>
              <a:rPr lang="en-GB" sz="1200" dirty="0"/>
              <a:t>The firm now ask any client who wishes to change their details to provide a signed authorisation. They acknowledge that this may take longer but provides the security the firm feels it needs.</a:t>
            </a:r>
          </a:p>
          <a:p>
            <a:pPr lvl="0"/>
            <a:endParaRPr lang="en-GB" dirty="0"/>
          </a:p>
          <a:p>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15D8661-7375-41EE-918B-F76427C64D2E}" type="slidenum">
              <a:rPr lang="en-GB" smtClean="0"/>
              <a:t>14</a:t>
            </a:fld>
            <a:endParaRPr lang="en-GB" dirty="0"/>
          </a:p>
        </p:txBody>
      </p:sp>
    </p:spTree>
    <p:extLst>
      <p:ext uri="{BB962C8B-B14F-4D97-AF65-F5344CB8AC3E}">
        <p14:creationId xmlns:p14="http://schemas.microsoft.com/office/powerpoint/2010/main" val="1601430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6335" y="4656931"/>
            <a:ext cx="5486400" cy="3600450"/>
          </a:xfrm>
        </p:spPr>
        <p:txBody>
          <a:bodyPr/>
          <a:lstStyle/>
          <a:p>
            <a:pPr marL="171450" lvl="0" indent="-171450">
              <a:buFont typeface="Arial" panose="020B0604020202020204" pitchFamily="34" charset="0"/>
              <a:buChar char="•"/>
            </a:pPr>
            <a:endParaRPr lang="en-GB" dirty="0"/>
          </a:p>
          <a:p>
            <a:r>
              <a:rPr lang="en-GB" sz="1200" b="1" dirty="0"/>
              <a:t>Our second case study involves</a:t>
            </a:r>
            <a:r>
              <a:rPr lang="en-GB" sz="1200" dirty="0"/>
              <a:t> a large firm who deal with high volumes of conveyancing. </a:t>
            </a:r>
          </a:p>
          <a:p>
            <a:r>
              <a:rPr lang="en-GB" sz="1200" dirty="0"/>
              <a:t> </a:t>
            </a:r>
          </a:p>
          <a:p>
            <a:r>
              <a:rPr lang="en-GB" sz="1200" dirty="0"/>
              <a:t>They discovered one Monday morning that they were unable to access their systems. </a:t>
            </a:r>
          </a:p>
          <a:p>
            <a:endParaRPr lang="en-GB" sz="1200" dirty="0"/>
          </a:p>
          <a:p>
            <a:r>
              <a:rPr lang="en-GB" sz="1200" dirty="0"/>
              <a:t>An employee had clicked on a link in an email over the weekend that contained malicious software. This was ransomware a malicious code that bypassed their firewall  encrypted their operating systems making them inaccessible.</a:t>
            </a:r>
          </a:p>
          <a:p>
            <a:endParaRPr lang="en-GB" sz="1200" dirty="0"/>
          </a:p>
          <a:p>
            <a:r>
              <a:rPr lang="en-GB" sz="1200" dirty="0"/>
              <a:t>The ransom request was interestingly only $500 meaning it was likely to have been an opportunistic attack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What would you do in this situation? Would you pay the ransom?</a:t>
            </a:r>
          </a:p>
          <a:p>
            <a:endParaRPr lang="en-GB" sz="1200" dirty="0"/>
          </a:p>
          <a:p>
            <a:r>
              <a:rPr lang="en-GB" sz="1200" b="1" dirty="0"/>
              <a:t>This is a dangerous option – if you did you could be funding criminality and there is no guarantee that you would recover the data or that fraudsters would not inflict further attacks or request a higher ransom. Any data breach may need to be reported to the ICO</a:t>
            </a:r>
          </a:p>
          <a:p>
            <a:endParaRPr lang="en-GB" sz="1200" dirty="0"/>
          </a:p>
          <a:p>
            <a:r>
              <a:rPr lang="en-GB" sz="1200" dirty="0"/>
              <a:t>In this  case the firm did not pay and indeed said that the damage to their systems was such that they were unable to access the demand anyway and so couldn’t pay!</a:t>
            </a:r>
          </a:p>
          <a:p>
            <a:endParaRPr lang="en-GB" sz="1200" dirty="0"/>
          </a:p>
          <a:p>
            <a:r>
              <a:rPr lang="en-GB" sz="1200" dirty="0"/>
              <a:t>So what did the firm do and what was the impact?</a:t>
            </a:r>
          </a:p>
          <a:p>
            <a:endParaRPr lang="en-GB" dirty="0"/>
          </a:p>
        </p:txBody>
      </p:sp>
      <p:sp>
        <p:nvSpPr>
          <p:cNvPr id="4" name="Slide Number Placeholder 3"/>
          <p:cNvSpPr>
            <a:spLocks noGrp="1"/>
          </p:cNvSpPr>
          <p:nvPr>
            <p:ph type="sldNum" sz="quarter" idx="5"/>
          </p:nvPr>
        </p:nvSpPr>
        <p:spPr/>
        <p:txBody>
          <a:bodyPr/>
          <a:lstStyle/>
          <a:p>
            <a:fld id="{415D8661-7375-41EE-918B-F76427C64D2E}" type="slidenum">
              <a:rPr lang="en-GB" smtClean="0"/>
              <a:t>15</a:t>
            </a:fld>
            <a:endParaRPr lang="en-GB" dirty="0"/>
          </a:p>
        </p:txBody>
      </p:sp>
    </p:spTree>
    <p:extLst>
      <p:ext uri="{BB962C8B-B14F-4D97-AF65-F5344CB8AC3E}">
        <p14:creationId xmlns:p14="http://schemas.microsoft.com/office/powerpoint/2010/main" val="80893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B50038"/>
                </a:solidFill>
              </a:rPr>
              <a:t>RACHEL CLEMENTS</a:t>
            </a:r>
          </a:p>
          <a:p>
            <a:endParaRPr lang="en-GB" b="1" dirty="0"/>
          </a:p>
          <a:p>
            <a:pPr lvl="0"/>
            <a:r>
              <a:rPr lang="en-GB" sz="1200" dirty="0"/>
              <a:t>The attack had a massive impact. The firm tried to isolate what was left - but lost nearly everything</a:t>
            </a:r>
          </a:p>
          <a:p>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firm had to shut down for two weeks and key staff were working nearly 20-hour days to restore the data over the festive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lvl="0"/>
            <a:r>
              <a:rPr lang="en-GB" sz="1200" dirty="0"/>
              <a:t>* </a:t>
            </a:r>
            <a:r>
              <a:rPr lang="en-GB" sz="1200" b="1" dirty="0"/>
              <a:t>How would you feel deal  about having to deal with IT providers and make decisions about servers when everyone else is enjoying themselves and spending quality time with friends and family? </a:t>
            </a:r>
          </a:p>
          <a:p>
            <a:pPr lvl="0"/>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Overall, revenue losses were calculated to be up to approximately 150K. However, the biggest impact appeared to be the emotional toll on staff. </a:t>
            </a:r>
          </a:p>
          <a:p>
            <a:endParaRPr lang="en-GB" sz="1200" dirty="0"/>
          </a:p>
          <a:p>
            <a:r>
              <a:rPr lang="en-GB" sz="1200" dirty="0"/>
              <a:t>This stressful experience was brought to life by a member of staff who recalled that the continual sound of the emergency ‘Whatsapp’ group notification left him with an overwhelming feeling of dread with every call!</a:t>
            </a:r>
          </a:p>
          <a:p>
            <a:endParaRPr lang="en-GB" sz="1200" dirty="0"/>
          </a:p>
          <a:p>
            <a:r>
              <a:rPr lang="en-GB" sz="1200" dirty="0"/>
              <a:t>However, while there is no doubt that this was an unfortunate mistake by an employee and it had a significant impact the firm what really impressed us was their positive response to the risk.</a:t>
            </a:r>
          </a:p>
          <a:p>
            <a:endParaRPr lang="en-GB" sz="1200" dirty="0"/>
          </a:p>
          <a:p>
            <a:r>
              <a:rPr lang="en-GB" sz="1200" b="0" dirty="0"/>
              <a:t>The firm invested heavily in new secure systems and storage facilities, storage however most significantly they also recognised that </a:t>
            </a:r>
            <a:r>
              <a:rPr lang="en-GB" sz="1200" b="1" dirty="0"/>
              <a:t>a key risk is people</a:t>
            </a:r>
            <a:r>
              <a:rPr lang="en-GB" sz="1200" b="0" dirty="0"/>
              <a:t>. They felt that their most important investment was in </a:t>
            </a:r>
            <a:r>
              <a:rPr lang="en-GB" sz="1200" b="1" dirty="0"/>
              <a:t>training and awareness, </a:t>
            </a:r>
            <a:r>
              <a:rPr lang="en-GB" sz="1200" b="0" dirty="0"/>
              <a:t>and for them face to face training </a:t>
            </a:r>
            <a:r>
              <a:rPr lang="en-GB" sz="1200" b="1" dirty="0"/>
              <a:t>to emphasise how every employee has responsibility for their own cyber security</a:t>
            </a:r>
            <a:r>
              <a:rPr lang="en-GB" sz="1200" b="0" dirty="0"/>
              <a:t>.  </a:t>
            </a:r>
            <a:r>
              <a:rPr lang="en-GB" sz="1200" b="1" dirty="0"/>
              <a:t>Their advice to firms was that you should not wait to have an event before you begin to educate your staff.</a:t>
            </a:r>
          </a:p>
          <a:p>
            <a:endParaRPr lang="en-GB" sz="1200" b="0" dirty="0"/>
          </a:p>
          <a:p>
            <a:r>
              <a:rPr lang="en-GB" sz="1200" b="0" dirty="0"/>
              <a:t>*</a:t>
            </a:r>
            <a:r>
              <a:rPr lang="en-GB" sz="1200" b="1" dirty="0"/>
              <a:t>And  finally I would like to leave you with one last thought– no cybersecurity is infallible and people are therefore both a risk and a key line of defence – has your firm got the balance right?</a:t>
            </a:r>
          </a:p>
          <a:p>
            <a:endParaRPr lang="en-GB" sz="1200" b="1" dirty="0"/>
          </a:p>
          <a:p>
            <a:r>
              <a:rPr lang="en-GB" sz="1200" b="0" dirty="0"/>
              <a:t>Thank you – I would now like you to welcome our next speaker Michelle Rosen from Brightstone Law…..</a:t>
            </a:r>
          </a:p>
          <a:p>
            <a:endParaRPr lang="en-GB" dirty="0"/>
          </a:p>
        </p:txBody>
      </p:sp>
      <p:sp>
        <p:nvSpPr>
          <p:cNvPr id="4" name="Slide Number Placeholder 3"/>
          <p:cNvSpPr>
            <a:spLocks noGrp="1"/>
          </p:cNvSpPr>
          <p:nvPr>
            <p:ph type="sldNum" sz="quarter" idx="5"/>
          </p:nvPr>
        </p:nvSpPr>
        <p:spPr/>
        <p:txBody>
          <a:bodyPr/>
          <a:lstStyle/>
          <a:p>
            <a:fld id="{415D8661-7375-41EE-918B-F76427C64D2E}" type="slidenum">
              <a:rPr lang="en-GB" smtClean="0"/>
              <a:t>16</a:t>
            </a:fld>
            <a:endParaRPr lang="en-GB" dirty="0"/>
          </a:p>
        </p:txBody>
      </p:sp>
    </p:spTree>
    <p:extLst>
      <p:ext uri="{BB962C8B-B14F-4D97-AF65-F5344CB8AC3E}">
        <p14:creationId xmlns:p14="http://schemas.microsoft.com/office/powerpoint/2010/main" val="1205831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83C58C-2DB1-4312-8AEF-48E110324F5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7724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EC090-49E1-4846-BBB9-5D83CB9516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925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4CB412-B15E-42E8-978B-2BDB30311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EC090-49E1-4846-BBB9-5D83CB9516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46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ROBERT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threat of cybercrime to law firms is a constantly developing situation. I’m going to give you a sketch of the battlefield here to show you what’s changed since last year’s talk, what we see coming down the road, and what we are doing to help firms respond. </a:t>
            </a:r>
          </a:p>
        </p:txBody>
      </p:sp>
      <p:sp>
        <p:nvSpPr>
          <p:cNvPr id="4" name="Slide Number Placeholder 3"/>
          <p:cNvSpPr>
            <a:spLocks noGrp="1"/>
          </p:cNvSpPr>
          <p:nvPr>
            <p:ph type="sldNum" sz="quarter" idx="5"/>
          </p:nvPr>
        </p:nvSpPr>
        <p:spPr/>
        <p:txBody>
          <a:bodyPr/>
          <a:lstStyle/>
          <a:p>
            <a:fld id="{B783C58C-2DB1-4312-8AEF-48E110324F57}" type="slidenum">
              <a:rPr lang="en-GB" smtClean="0"/>
              <a:t>3</a:t>
            </a:fld>
            <a:endParaRPr lang="en-GB" dirty="0"/>
          </a:p>
        </p:txBody>
      </p:sp>
    </p:spTree>
    <p:extLst>
      <p:ext uri="{BB962C8B-B14F-4D97-AF65-F5344CB8AC3E}">
        <p14:creationId xmlns:p14="http://schemas.microsoft.com/office/powerpoint/2010/main" val="21073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8624A-A9C7-4C75-B8A0-35699E68F2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AFDB-0CDA-479C-890A-93F4C55F0A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204F8-17FF-4C9D-95FB-00B233CC83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EC090-49E1-4846-BBB9-5D83CB9516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245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EC090-49E1-4846-BBB9-5D83CB9516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116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ROBERT – </a:t>
            </a:r>
          </a:p>
          <a:p>
            <a:endParaRPr lang="en-GB" dirty="0"/>
          </a:p>
          <a:p>
            <a:r>
              <a:rPr lang="en-GB" sz="1200" kern="1200" dirty="0">
                <a:solidFill>
                  <a:schemeClr val="tx1"/>
                </a:solidFill>
                <a:effectLst/>
                <a:latin typeface="+mn-lt"/>
                <a:ea typeface="+mn-ea"/>
                <a:cs typeface="+mn-cs"/>
              </a:rPr>
              <a:t>We are developing our response to cybercrime to help firms protect themselves and their clients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new enforcement strategy is available on the website.  We know firms hit by cybercrime are victims too. So we take a proportionate approach. We’ll look at whether firm’s systems were robust, with reasonable protections in place.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Risk Outlook 2019, which launched on 28 October, includes an information and cyber security section as usual. We’ve worked with the National Cybersecurity Centre to make sure it gives the latest advice on how to protect yourself and your clients. We also signpost you to a range of papers that the NCSC have produced, which give you more specific guidance.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published papers on information security and on technology and legal services are still valid, and on our website.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have just completed our thematic project looking at cybercrime and will be looking to publish the results later this year</a:t>
            </a:r>
          </a:p>
          <a:p>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783C58C-2DB1-4312-8AEF-48E110324F57}" type="slidenum">
              <a:rPr lang="en-GB" smtClean="0"/>
              <a:t>26</a:t>
            </a:fld>
            <a:endParaRPr lang="en-GB" dirty="0"/>
          </a:p>
        </p:txBody>
      </p:sp>
    </p:spTree>
    <p:extLst>
      <p:ext uri="{BB962C8B-B14F-4D97-AF65-F5344CB8AC3E}">
        <p14:creationId xmlns:p14="http://schemas.microsoft.com/office/powerpoint/2010/main" val="1856545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ROBERT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what’s coming down the road in the world of cybercrime?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Well, in March 2020, we should see the Confirmation of Payee scheme in place. That will verify bank transfer requests against the name of the account holder. It will make email modification fraud much harder to commit, since they won’t be able to just give a different account number any more. Yes, the criminals will try to move to new systems, other forms of phishing. But email modification has been their main method of stealing client money in conveyancing transactions, the most common form of cybercrime reported to us, and the one with the highest losses. Making that harder should make a good dent in the risk of cybercrime to clients.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reform of the Accounts Rules ,coming into force on 25 November, will make it easier to use third party managed accounts.  It will make it easier for you to reduce the exposure that holding client money brings to you.  You won’t need to get our permission to use one – but you will have to tell us about it.  You can learn more on our website. </a:t>
            </a:r>
          </a:p>
          <a:p>
            <a:endParaRPr lang="en-GB" dirty="0"/>
          </a:p>
        </p:txBody>
      </p:sp>
      <p:sp>
        <p:nvSpPr>
          <p:cNvPr id="4" name="Slide Number Placeholder 3"/>
          <p:cNvSpPr>
            <a:spLocks noGrp="1"/>
          </p:cNvSpPr>
          <p:nvPr>
            <p:ph type="sldNum" sz="quarter" idx="10"/>
          </p:nvPr>
        </p:nvSpPr>
        <p:spPr/>
        <p:txBody>
          <a:bodyPr/>
          <a:lstStyle/>
          <a:p>
            <a:fld id="{B783C58C-2DB1-4312-8AEF-48E110324F57}" type="slidenum">
              <a:rPr lang="en-GB" smtClean="0"/>
              <a:t>27</a:t>
            </a:fld>
            <a:endParaRPr lang="en-GB" dirty="0"/>
          </a:p>
        </p:txBody>
      </p:sp>
    </p:spTree>
    <p:extLst>
      <p:ext uri="{BB962C8B-B14F-4D97-AF65-F5344CB8AC3E}">
        <p14:creationId xmlns:p14="http://schemas.microsoft.com/office/powerpoint/2010/main" val="62298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ROBERT</a:t>
            </a:r>
          </a:p>
          <a:p>
            <a:endParaRPr lang="en-GB" sz="1200" b="1"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No blame culture – would everyone in your organisation acknowledge an issue or mistake? A swift response to a cyber attack could be crucial. </a:t>
            </a:r>
          </a:p>
          <a:p>
            <a:pPr lvl="0"/>
            <a:r>
              <a:rPr lang="en-GB" sz="1200" kern="1200" dirty="0">
                <a:solidFill>
                  <a:schemeClr val="tx1"/>
                </a:solidFill>
                <a:effectLst/>
                <a:latin typeface="+mn-lt"/>
                <a:ea typeface="+mn-ea"/>
                <a:cs typeface="+mn-cs"/>
              </a:rPr>
              <a:t>People are key – most cyber attacks prey on human weaknesses not systems. How are you supporting staff and clients to reduce their vulnerability?</a:t>
            </a:r>
          </a:p>
          <a:p>
            <a:pPr lvl="0"/>
            <a:r>
              <a:rPr lang="en-GB" sz="1200" kern="1200" dirty="0">
                <a:solidFill>
                  <a:schemeClr val="tx1"/>
                </a:solidFill>
                <a:effectLst/>
                <a:latin typeface="+mn-lt"/>
                <a:ea typeface="+mn-ea"/>
                <a:cs typeface="+mn-cs"/>
              </a:rPr>
              <a:t>Monitor attacks – record, analyse, respond. </a:t>
            </a:r>
          </a:p>
          <a:p>
            <a:pPr lvl="0"/>
            <a:r>
              <a:rPr lang="en-GB" sz="1200" kern="1200" dirty="0">
                <a:solidFill>
                  <a:schemeClr val="tx1"/>
                </a:solidFill>
                <a:effectLst/>
                <a:latin typeface="+mn-lt"/>
                <a:ea typeface="+mn-ea"/>
                <a:cs typeface="+mn-cs"/>
              </a:rPr>
              <a:t>Basic steps – review the National Cyber Security Centre’s Cyber Essentials website and make sure you understand the basics. </a:t>
            </a:r>
          </a:p>
          <a:p>
            <a:pPr lvl="0"/>
            <a:r>
              <a:rPr lang="en-GB" sz="1200" kern="1200" dirty="0">
                <a:solidFill>
                  <a:schemeClr val="tx1"/>
                </a:solidFill>
                <a:effectLst/>
                <a:latin typeface="+mn-lt"/>
                <a:ea typeface="+mn-ea"/>
                <a:cs typeface="+mn-cs"/>
              </a:rPr>
              <a:t>Review and adapt – cyber attacks are constantly evolving and emerging, so should your processes, controls and procedures.  </a:t>
            </a:r>
          </a:p>
          <a:p>
            <a:pPr lvl="0"/>
            <a:endParaRPr lang="en-GB" sz="1200" kern="1200" dirty="0">
              <a:solidFill>
                <a:schemeClr val="tx1"/>
              </a:solidFill>
              <a:effectLst/>
              <a:latin typeface="+mn-lt"/>
              <a:ea typeface="+mn-ea"/>
              <a:cs typeface="+mn-cs"/>
            </a:endParaRPr>
          </a:p>
          <a:p>
            <a:r>
              <a:rPr lang="en-GB" b="1" dirty="0"/>
              <a:t>IF YOU HAVE ANY QUESTIONS OR WANT TO CHAT ABOUT THIS MORE – COME SPEAK TO ANY OF US OR COME ALONG TO THE THEMATIC STAND.</a:t>
            </a:r>
          </a:p>
        </p:txBody>
      </p:sp>
      <p:sp>
        <p:nvSpPr>
          <p:cNvPr id="4" name="Slide Number Placeholder 3"/>
          <p:cNvSpPr>
            <a:spLocks noGrp="1"/>
          </p:cNvSpPr>
          <p:nvPr>
            <p:ph type="sldNum" sz="quarter" idx="10"/>
          </p:nvPr>
        </p:nvSpPr>
        <p:spPr/>
        <p:txBody>
          <a:bodyPr/>
          <a:lstStyle/>
          <a:p>
            <a:fld id="{B783C58C-2DB1-4312-8AEF-48E110324F57}" type="slidenum">
              <a:rPr lang="en-GB" smtClean="0"/>
              <a:t>28</a:t>
            </a:fld>
            <a:endParaRPr lang="en-GB" dirty="0"/>
          </a:p>
        </p:txBody>
      </p:sp>
    </p:spTree>
    <p:extLst>
      <p:ext uri="{BB962C8B-B14F-4D97-AF65-F5344CB8AC3E}">
        <p14:creationId xmlns:p14="http://schemas.microsoft.com/office/powerpoint/2010/main" val="108153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ROBERT –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basic picture of cybercrime has actually not changed all that much. As solicitors, you hold money and sensitive information for your clients. Criminals want to steal that. That isn’t really going to change. But we are seeing some trends in how they are going about their attacks.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know cybercrime is becoming more sophisticated. It has never been more important to have secure systems around money transfers and to verify where it is supposed to go.  But it is not always easy to recognise every phishing attempt or modified email.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see how difficult this can be, there has been at least one publicly reported case of criminals using AI to mimic the voice and vocal tics of a senior staff member to induce a more junior staff member to move money. This is going to become more common as this type of technology is more available.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Email modification fraud is still the type of cyberattack reported to us the most. Around half of all cybercrimes reported to us use this method – at the start of 2018 it was 80%.  Most of the rest are various phishing scams and identity thefts.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Residential conveyancing is still the most frequent target, but other types of work are targeted too, from immigration to insolvency, from investment business to personal injury. Bluntly, if you handle client money, assume you could be targeted. If you don’t already, you should have a system for securely handling client’s personal account details. Some firms telephone the client to verify requests, on a previously known number. We know some firms set out from the outset that they will treat any emailed request to change bank details as false. There’s a range of methods in between as well. </a:t>
            </a:r>
          </a:p>
          <a:p>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783C58C-2DB1-4312-8AEF-48E110324F57}" type="slidenum">
              <a:rPr lang="en-GB" smtClean="0"/>
              <a:t>4</a:t>
            </a:fld>
            <a:endParaRPr lang="en-GB" dirty="0"/>
          </a:p>
        </p:txBody>
      </p:sp>
    </p:spTree>
    <p:extLst>
      <p:ext uri="{BB962C8B-B14F-4D97-AF65-F5344CB8AC3E}">
        <p14:creationId xmlns:p14="http://schemas.microsoft.com/office/powerpoint/2010/main" val="1349989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happens when the criminals get through? Well, attacks reported to us involve thefts of around £60,000 client money on average, but one single attack in January saw over £1.5m stolen. And the cost isn’t just financial. Here’s an example.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70 year old was selling her house. She did use email, but she didn’t use online banking or use the internet much. She had tried to stay safe, giving the solicitors a handwritten note with her bank details. On the day of completion, the solicitors received an email supposedly from her, asking them to divide the funds between two accounts, with details of the new one. The email address was different from hers by just one letter, a hard thing to spot. Even so, the solicitors phoned the client to confirm that the email was genuine. She was busy packing, distracted, didn’t catch on that they’d mentioned an email she hadn’t sent. She couldn’t remember her bank details off hand – how many people could while trying to juggle all the last moving day jobs? The bank details sounded right, so the solicitors went ahead. The criminal got £613,000, and had already dispersed it by the time the police were involved. The solicitors had to reimburse all but £150,000.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Knowing she had been scammed out of her money left the client, in her own words, “traumatised to the point of being suicidal”. While the loss was covered by the solicitor, and ultimately by insurance, this wasn’t a victimless crime. The consequences were deeply personal.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this was a client who had taken pains to use a safe method to get her details to the solicitors. A firm that had confirmed those details with the client by phone. And the criminals had just faked an email from a similar address with a difference that could have been spotted. There have been similar attempts using different alphabets – for instance a capital B replaced with a V in the Russian alphabet, which looks exactly the same. That’s harder to spot. Frequently the criminals actually hack one of the email accounts involved, so the email comes from the real address.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well as the impact on clients, this affects firms too. Businesses including law firms are paying the price of cybercrime. The average business in 2019 hit by cybercrime lost £4,180 rising to £22,700 for larger firms. That’s for routine scams. Some companies have faced costs in the hundreds of millions to recover from major ransomware strikes. And that’s just the direct financial costs.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Around a third of businesses with a breach in 2019 lost staff time dealing with it, a fifth had staff stopped from doing their daily work. In law firms, that would mean completions and contractual deadlines not happening. To show you the potential, the world’s largest container shipping company was hit hard by ransomware in 2017. It had 10 days without any IT at all. It only recovered by physically replacing 45,000 PCs and all 4000 of its servers – its entire infrastructure.   We don’t see these sorts of attack in reports that come to us, because there’s no leak of client information, no theft of client money. But it can cause a lot of disruption to your operations and your clients’ cases. </a:t>
            </a:r>
          </a:p>
          <a:p>
            <a:r>
              <a:rPr lang="en-GB" sz="1200" kern="1200" dirty="0">
                <a:solidFill>
                  <a:schemeClr val="tx1"/>
                </a:solidFill>
                <a:effectLst/>
                <a:latin typeface="+mn-lt"/>
                <a:ea typeface="+mn-ea"/>
                <a:cs typeface="+mn-cs"/>
              </a:rPr>
              <a:t> </a:t>
            </a:r>
          </a:p>
          <a:p>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783C58C-2DB1-4312-8AEF-48E110324F57}" type="slidenum">
              <a:rPr lang="en-GB" smtClean="0"/>
              <a:t>5</a:t>
            </a:fld>
            <a:endParaRPr lang="en-GB" dirty="0"/>
          </a:p>
        </p:txBody>
      </p:sp>
    </p:spTree>
    <p:extLst>
      <p:ext uri="{BB962C8B-B14F-4D97-AF65-F5344CB8AC3E}">
        <p14:creationId xmlns:p14="http://schemas.microsoft.com/office/powerpoint/2010/main" val="66267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B50038"/>
                </a:solidFill>
              </a:rPr>
              <a:t>PAUL HASTINGS</a:t>
            </a:r>
          </a:p>
          <a:p>
            <a:endParaRPr lang="en-GB" b="1" dirty="0">
              <a:solidFill>
                <a:srgbClr val="B50038"/>
              </a:solidFill>
            </a:endParaRPr>
          </a:p>
          <a:p>
            <a:pPr marL="171450" indent="-171450">
              <a:buFont typeface="Arial" panose="020B0604020202020204" pitchFamily="34" charset="0"/>
              <a:buChar char="•"/>
            </a:pPr>
            <a:r>
              <a:rPr lang="en-GB" b="1" dirty="0">
                <a:solidFill>
                  <a:srgbClr val="B50038"/>
                </a:solidFill>
              </a:rPr>
              <a:t>We are keen to understand how firms are actually being impacted by cybercrime and the steps they are taking to mitigate that risk.</a:t>
            </a:r>
          </a:p>
          <a:p>
            <a:pPr marL="171450" indent="-171450">
              <a:buFont typeface="Arial" panose="020B0604020202020204" pitchFamily="34" charset="0"/>
              <a:buChar char="•"/>
            </a:pPr>
            <a:endParaRPr lang="en-GB" b="1" dirty="0">
              <a:solidFill>
                <a:srgbClr val="B50038"/>
              </a:solidFill>
            </a:endParaRPr>
          </a:p>
          <a:p>
            <a:pPr marL="171450" indent="-171450">
              <a:buFont typeface="Arial" panose="020B0604020202020204" pitchFamily="34" charset="0"/>
              <a:buChar char="•"/>
            </a:pPr>
            <a:r>
              <a:rPr lang="en-GB" b="1" dirty="0">
                <a:solidFill>
                  <a:srgbClr val="B50038"/>
                </a:solidFill>
              </a:rPr>
              <a:t>So we visited 40 firms that had been subjected to a cybercrime attack</a:t>
            </a:r>
          </a:p>
          <a:p>
            <a:pPr marL="171450" indent="-171450">
              <a:buFont typeface="Arial" panose="020B0604020202020204" pitchFamily="34" charset="0"/>
              <a:buChar char="•"/>
            </a:pPr>
            <a:endParaRPr lang="en-GB" b="1" dirty="0">
              <a:solidFill>
                <a:srgbClr val="B50038"/>
              </a:solidFill>
            </a:endParaRPr>
          </a:p>
          <a:p>
            <a:pPr marL="171450" indent="-171450">
              <a:buFont typeface="Arial" panose="020B0604020202020204" pitchFamily="34" charset="0"/>
              <a:buChar char="•"/>
            </a:pPr>
            <a:r>
              <a:rPr lang="en-GB" b="1" dirty="0">
                <a:solidFill>
                  <a:srgbClr val="B50038"/>
                </a:solidFill>
              </a:rPr>
              <a:t>Today, I’m just going to talk about just some of the headline findings from that review.</a:t>
            </a:r>
          </a:p>
        </p:txBody>
      </p:sp>
      <p:sp>
        <p:nvSpPr>
          <p:cNvPr id="4" name="Slide Number Placeholder 3"/>
          <p:cNvSpPr>
            <a:spLocks noGrp="1"/>
          </p:cNvSpPr>
          <p:nvPr>
            <p:ph type="sldNum" sz="quarter" idx="5"/>
          </p:nvPr>
        </p:nvSpPr>
        <p:spPr/>
        <p:txBody>
          <a:bodyPr/>
          <a:lstStyle/>
          <a:p>
            <a:fld id="{415D8661-7375-41EE-918B-F76427C64D2E}" type="slidenum">
              <a:rPr lang="en-GB" smtClean="0"/>
              <a:t>6</a:t>
            </a:fld>
            <a:endParaRPr lang="en-GB" dirty="0"/>
          </a:p>
        </p:txBody>
      </p:sp>
    </p:spTree>
    <p:extLst>
      <p:ext uri="{BB962C8B-B14F-4D97-AF65-F5344CB8AC3E}">
        <p14:creationId xmlns:p14="http://schemas.microsoft.com/office/powerpoint/2010/main" val="173301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B50038"/>
                </a:solidFill>
              </a:rPr>
              <a:t>PAUL HASTINGS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B50038"/>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rgbClr val="B50038"/>
                </a:solidFill>
              </a:rPr>
              <a:t>The first point to highlight is that the volume of attempted cybercrime attacks is high – far higher than the c150 per year that are reported to 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solidFill>
                <a:srgbClr val="B50038"/>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rgbClr val="B50038"/>
                </a:solidFill>
              </a:rPr>
              <a:t>2 firms had been attacked over 600 times during the last 3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solidFill>
                <a:srgbClr val="B50038"/>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rgbClr val="B50038"/>
                </a:solidFill>
              </a:rPr>
              <a:t>Obviously many attacks are NOT successful but  …This is NOT just a hypothetical issue – 77% of the firms we visited had been successfully targeted by Fraudsters.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solidFill>
                <a:srgbClr val="B50038"/>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solidFill>
                <a:srgbClr val="B50038"/>
              </a:solidFill>
            </a:endParaRPr>
          </a:p>
          <a:p>
            <a:endParaRPr lang="en-GB" dirty="0"/>
          </a:p>
        </p:txBody>
      </p:sp>
      <p:sp>
        <p:nvSpPr>
          <p:cNvPr id="4" name="Slide Number Placeholder 3"/>
          <p:cNvSpPr>
            <a:spLocks noGrp="1"/>
          </p:cNvSpPr>
          <p:nvPr>
            <p:ph type="sldNum" sz="quarter" idx="5"/>
          </p:nvPr>
        </p:nvSpPr>
        <p:spPr/>
        <p:txBody>
          <a:bodyPr/>
          <a:lstStyle/>
          <a:p>
            <a:fld id="{B783C58C-2DB1-4312-8AEF-48E110324F57}" type="slidenum">
              <a:rPr lang="en-GB" smtClean="0"/>
              <a:t>7</a:t>
            </a:fld>
            <a:endParaRPr lang="en-GB" dirty="0"/>
          </a:p>
        </p:txBody>
      </p:sp>
    </p:spTree>
    <p:extLst>
      <p:ext uri="{BB962C8B-B14F-4D97-AF65-F5344CB8AC3E}">
        <p14:creationId xmlns:p14="http://schemas.microsoft.com/office/powerpoint/2010/main" val="246429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B50038"/>
                </a:solidFill>
              </a:rPr>
              <a:t>The amounts of client money stolen is also significant.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B5003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B50038"/>
                </a:solidFill>
              </a:rPr>
              <a:t>Just over £4m had been stolen from 23 firms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B5003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B50038"/>
                </a:solidFill>
              </a:rPr>
              <a:t>ie c£173k per firm – firms are under an obligation to replace client funds – so how would you immediately find the money to do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B5003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B50038"/>
                </a:solidFill>
              </a:rPr>
              <a:t>The vast majority of losses were eventually covered by Insurance but at cost to the firms still had to pay an excess and presumably higher premiums next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B5003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B50038"/>
                </a:solidFill>
              </a:rPr>
              <a:t>AND, as you will know better than me, there’s probably a cost to the whole legal sector with all of you also having to potentially pay higher premiums due to these successful attacks.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B5003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B50038"/>
                </a:solidFill>
              </a:rPr>
              <a:t>BUT cybercrime is not just about money - DATA theft is also a huge risk – for you and your clients.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B5003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B50038"/>
                </a:solidFill>
              </a:rPr>
              <a:t>Also NOT just financial cost – there is also the time and effort, reputational damage and considerable emotional impact on everyone in the firm.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B5003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B50038"/>
              </a:solidFill>
            </a:endParaRPr>
          </a:p>
          <a:p>
            <a:endParaRPr lang="en-GB" dirty="0"/>
          </a:p>
        </p:txBody>
      </p:sp>
      <p:sp>
        <p:nvSpPr>
          <p:cNvPr id="4" name="Slide Number Placeholder 3"/>
          <p:cNvSpPr>
            <a:spLocks noGrp="1"/>
          </p:cNvSpPr>
          <p:nvPr>
            <p:ph type="sldNum" sz="quarter" idx="5"/>
          </p:nvPr>
        </p:nvSpPr>
        <p:spPr/>
        <p:txBody>
          <a:bodyPr/>
          <a:lstStyle/>
          <a:p>
            <a:fld id="{B783C58C-2DB1-4312-8AEF-48E110324F57}" type="slidenum">
              <a:rPr lang="en-GB" smtClean="0"/>
              <a:t>8</a:t>
            </a:fld>
            <a:endParaRPr lang="en-GB" dirty="0"/>
          </a:p>
        </p:txBody>
      </p:sp>
    </p:spTree>
    <p:extLst>
      <p:ext uri="{BB962C8B-B14F-4D97-AF65-F5344CB8AC3E}">
        <p14:creationId xmlns:p14="http://schemas.microsoft.com/office/powerpoint/2010/main" val="60228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Easy to regard Cybercrime as just a ‘technology’ based issue – it creates the image of high tech IT scams being perpetrated by IT boffins or organised crime groups.</a:t>
            </a:r>
          </a:p>
          <a:p>
            <a:endParaRPr lang="en-GB" b="1" dirty="0"/>
          </a:p>
          <a:p>
            <a:r>
              <a:rPr lang="en-GB" b="1" dirty="0"/>
              <a:t>Whilst those elements may feature, the common weak link remains people. Most cybercrime attacks rely on the involvement of people. </a:t>
            </a:r>
          </a:p>
          <a:p>
            <a:endParaRPr lang="en-GB" b="1" dirty="0"/>
          </a:p>
          <a:p>
            <a:r>
              <a:rPr lang="en-GB" b="1" dirty="0"/>
              <a:t>It will be a person in your firm that will click on the email link or will send information to the wrong person or transfer funds to the wrong bank account.</a:t>
            </a:r>
          </a:p>
          <a:p>
            <a:endParaRPr lang="en-GB" b="1" dirty="0"/>
          </a:p>
          <a:p>
            <a:r>
              <a:rPr lang="en-GB" b="1" dirty="0"/>
              <a:t>Our visits to firms showed the importance of having both good policies AND controls in place.</a:t>
            </a:r>
          </a:p>
          <a:p>
            <a:endParaRPr lang="en-GB" b="1" dirty="0"/>
          </a:p>
          <a:p>
            <a:r>
              <a:rPr lang="en-GB" b="1" dirty="0"/>
              <a:t>Your Policies –  will tell people what you want them to do</a:t>
            </a:r>
          </a:p>
          <a:p>
            <a:endParaRPr lang="en-GB" b="1" dirty="0"/>
          </a:p>
          <a:p>
            <a:r>
              <a:rPr lang="en-GB" b="1" dirty="0"/>
              <a:t>BUT it’s the Controls which will MAKE people do it and allow you to check people have done</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You are obviously interested in cybercrime – that’s why you’re here – so who is managing the risk back in the office right now?</a:t>
            </a:r>
          </a:p>
          <a:p>
            <a:endParaRPr lang="en-GB" dirty="0"/>
          </a:p>
          <a:p>
            <a:endParaRPr lang="en-GB" dirty="0"/>
          </a:p>
        </p:txBody>
      </p:sp>
      <p:sp>
        <p:nvSpPr>
          <p:cNvPr id="4" name="Slide Number Placeholder 3"/>
          <p:cNvSpPr>
            <a:spLocks noGrp="1"/>
          </p:cNvSpPr>
          <p:nvPr>
            <p:ph type="sldNum" sz="quarter" idx="5"/>
          </p:nvPr>
        </p:nvSpPr>
        <p:spPr/>
        <p:txBody>
          <a:bodyPr/>
          <a:lstStyle/>
          <a:p>
            <a:fld id="{B783C58C-2DB1-4312-8AEF-48E110324F57}" type="slidenum">
              <a:rPr lang="en-GB" smtClean="0"/>
              <a:t>9</a:t>
            </a:fld>
            <a:endParaRPr lang="en-GB" dirty="0"/>
          </a:p>
        </p:txBody>
      </p:sp>
    </p:spTree>
    <p:extLst>
      <p:ext uri="{BB962C8B-B14F-4D97-AF65-F5344CB8AC3E}">
        <p14:creationId xmlns:p14="http://schemas.microsoft.com/office/powerpoint/2010/main" val="1495652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Hands Up &amp; Keep your hands up</a:t>
            </a:r>
          </a:p>
          <a:p>
            <a:endParaRPr lang="en-GB" b="1" dirty="0"/>
          </a:p>
          <a:p>
            <a:endParaRPr lang="en-GB" dirty="0"/>
          </a:p>
          <a:p>
            <a:endParaRPr lang="en-GB" dirty="0"/>
          </a:p>
        </p:txBody>
      </p:sp>
      <p:sp>
        <p:nvSpPr>
          <p:cNvPr id="4" name="Slide Number Placeholder 3"/>
          <p:cNvSpPr>
            <a:spLocks noGrp="1"/>
          </p:cNvSpPr>
          <p:nvPr>
            <p:ph type="sldNum" sz="quarter" idx="5"/>
          </p:nvPr>
        </p:nvSpPr>
        <p:spPr/>
        <p:txBody>
          <a:bodyPr/>
          <a:lstStyle/>
          <a:p>
            <a:fld id="{B783C58C-2DB1-4312-8AEF-48E110324F57}" type="slidenum">
              <a:rPr lang="en-GB" smtClean="0"/>
              <a:t>10</a:t>
            </a:fld>
            <a:endParaRPr lang="en-GB" dirty="0"/>
          </a:p>
        </p:txBody>
      </p:sp>
    </p:spTree>
    <p:extLst>
      <p:ext uri="{BB962C8B-B14F-4D97-AF65-F5344CB8AC3E}">
        <p14:creationId xmlns:p14="http://schemas.microsoft.com/office/powerpoint/2010/main" val="1767735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4420487" y="987574"/>
            <a:ext cx="4723507" cy="4155926"/>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0"/>
            <a:ext cx="9144000" cy="1020763"/>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7164388" y="176213"/>
            <a:ext cx="1655762" cy="661987"/>
          </a:xfrm>
          <a:prstGeom prst="rect">
            <a:avLst/>
          </a:prstGeom>
          <a:noFill/>
          <a:ln w="9525">
            <a:noFill/>
            <a:miter lim="800000"/>
            <a:headEnd/>
            <a:tailEnd/>
          </a:ln>
        </p:spPr>
      </p:pic>
      <p:sp>
        <p:nvSpPr>
          <p:cNvPr id="60418" name="Rectangle 2"/>
          <p:cNvSpPr>
            <a:spLocks noGrp="1" noChangeArrowheads="1"/>
          </p:cNvSpPr>
          <p:nvPr>
            <p:ph type="ctrTitle"/>
          </p:nvPr>
        </p:nvSpPr>
        <p:spPr>
          <a:xfrm>
            <a:off x="1692275" y="1491854"/>
            <a:ext cx="6694488" cy="1102519"/>
          </a:xfrm>
        </p:spPr>
        <p:txBody>
          <a:bodyPr/>
          <a:lstStyle>
            <a:lvl1pPr algn="ctr">
              <a:defRPr>
                <a:solidFill>
                  <a:schemeClr val="tx1">
                    <a:lumMod val="85000"/>
                    <a:lumOff val="15000"/>
                  </a:schemeClr>
                </a:solidFill>
              </a:defRPr>
            </a:lvl1pPr>
          </a:lstStyle>
          <a:p>
            <a:r>
              <a:rPr lang="en-GB" dirty="0"/>
              <a:t>Click to edit Master title style</a:t>
            </a:r>
          </a:p>
        </p:txBody>
      </p:sp>
      <p:sp>
        <p:nvSpPr>
          <p:cNvPr id="60419" name="Rectangle 3"/>
          <p:cNvSpPr>
            <a:spLocks noGrp="1" noChangeArrowheads="1"/>
          </p:cNvSpPr>
          <p:nvPr>
            <p:ph type="subTitle" idx="1"/>
          </p:nvPr>
        </p:nvSpPr>
        <p:spPr>
          <a:xfrm>
            <a:off x="1763714" y="2842022"/>
            <a:ext cx="6624637" cy="1314450"/>
          </a:xfrm>
        </p:spPr>
        <p:txBody>
          <a:bodyPr/>
          <a:lstStyle>
            <a:lvl1pPr marL="0" indent="0" algn="ctr">
              <a:buFontTx/>
              <a:buNone/>
              <a:defRPr>
                <a:solidFill>
                  <a:schemeClr val="tx1">
                    <a:lumMod val="85000"/>
                    <a:lumOff val="15000"/>
                  </a:schemeClr>
                </a:solidFill>
              </a:defRPr>
            </a:lvl1pPr>
          </a:lstStyle>
          <a:p>
            <a:r>
              <a:rPr lang="en-GB"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6" y="94060"/>
            <a:ext cx="1895475" cy="46922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94060"/>
            <a:ext cx="5535612" cy="46922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tographic Cover 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553E1-B08F-F745-81D2-F26D7718E7AC}"/>
              </a:ext>
            </a:extLst>
          </p:cNvPr>
          <p:cNvPicPr>
            <a:picLocks noChangeAspect="1"/>
          </p:cNvPicPr>
          <p:nvPr userDrawn="1"/>
        </p:nvPicPr>
        <p:blipFill>
          <a:blip r:embed="rId2"/>
          <a:srcRect/>
          <a:stretch>
            <a:fillRect/>
          </a:stretch>
        </p:blipFill>
        <p:spPr>
          <a:xfrm>
            <a:off x="0" y="1171575"/>
            <a:ext cx="9144000" cy="3971925"/>
          </a:xfrm>
          <a:prstGeom prst="rect">
            <a:avLst/>
          </a:prstGeom>
        </p:spPr>
      </p:pic>
      <p:sp>
        <p:nvSpPr>
          <p:cNvPr id="14" name="Rectangle 13">
            <a:extLst>
              <a:ext uri="{FF2B5EF4-FFF2-40B4-BE49-F238E27FC236}">
                <a16:creationId xmlns:a16="http://schemas.microsoft.com/office/drawing/2014/main" id="{AA5AEFF1-2D6F-0C41-9FB6-0ADAB0AAF096}"/>
              </a:ext>
            </a:extLst>
          </p:cNvPr>
          <p:cNvSpPr/>
          <p:nvPr userDrawn="1"/>
        </p:nvSpPr>
        <p:spPr>
          <a:xfrm>
            <a:off x="1" y="4936821"/>
            <a:ext cx="9143999" cy="206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1"/>
            <a:ext cx="9144000" cy="5143499"/>
          </a:xfrm>
          <a:prstGeom prst="rect">
            <a:avLst/>
          </a:prstGeom>
          <a:noFill/>
          <a:ln w="190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CB330B11-E3CA-0542-B9E9-ACFD6565355E}"/>
              </a:ext>
            </a:extLst>
          </p:cNvPr>
          <p:cNvPicPr>
            <a:picLocks noChangeAspect="1"/>
          </p:cNvPicPr>
          <p:nvPr userDrawn="1"/>
        </p:nvPicPr>
        <p:blipFill>
          <a:blip r:embed="rId3"/>
          <a:srcRect/>
          <a:stretch>
            <a:fillRect/>
          </a:stretch>
        </p:blipFill>
        <p:spPr>
          <a:xfrm>
            <a:off x="386953" y="4546906"/>
            <a:ext cx="548100" cy="320369"/>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2384823" y="4396641"/>
            <a:ext cx="4374356" cy="393851"/>
          </a:xfrm>
          <a:prstGeom prst="rect">
            <a:avLst/>
          </a:prstGeom>
        </p:spPr>
        <p:txBody>
          <a:bodyPr wrap="square" lIns="0" tIns="0" rIns="0" bIns="0"/>
          <a:lstStyle>
            <a:lvl1pPr marL="0" indent="0" algn="ctr">
              <a:lnSpc>
                <a:spcPct val="100000"/>
              </a:lnSpc>
              <a:buNone/>
              <a:defRPr sz="1500" b="0" i="0">
                <a:solidFill>
                  <a:schemeClr val="bg1"/>
                </a:solidFill>
                <a:latin typeface="Arial" charset="0"/>
                <a:ea typeface="Arial" charset="0"/>
                <a:cs typeface="Arial" charset="0"/>
              </a:defRPr>
            </a:lvl1pPr>
          </a:lstStyle>
          <a:p>
            <a:pPr lvl="0"/>
            <a:r>
              <a:rPr lang="en-US"/>
              <a:t>Subhead Line 1</a:t>
            </a:r>
          </a:p>
        </p:txBody>
      </p:sp>
      <p:sp>
        <p:nvSpPr>
          <p:cNvPr id="2" name="Title 1"/>
          <p:cNvSpPr>
            <a:spLocks noGrp="1"/>
          </p:cNvSpPr>
          <p:nvPr>
            <p:ph type="title"/>
          </p:nvPr>
        </p:nvSpPr>
        <p:spPr>
          <a:xfrm>
            <a:off x="1164101" y="3552825"/>
            <a:ext cx="6815798" cy="758615"/>
          </a:xfrm>
          <a:prstGeom prst="rect">
            <a:avLst/>
          </a:prstGeom>
        </p:spPr>
        <p:txBody>
          <a:bodyPr/>
          <a:lstStyle>
            <a:lvl1pPr algn="ctr">
              <a:defRPr sz="2700" b="0" i="0">
                <a:solidFill>
                  <a:schemeClr val="bg1"/>
                </a:solidFill>
                <a:latin typeface="Cambria" charset="0"/>
                <a:ea typeface="Cambria" charset="0"/>
                <a:cs typeface="Cambria" charset="0"/>
              </a:defRPr>
            </a:lvl1pPr>
          </a:lstStyle>
          <a:p>
            <a:r>
              <a:rPr lang="en-US"/>
              <a:t>Click to edit Master title style</a:t>
            </a:r>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7435843" y="4666668"/>
            <a:ext cx="1295400" cy="195445"/>
          </a:xfrm>
          <a:prstGeom prst="rect">
            <a:avLst/>
          </a:prstGeom>
        </p:spPr>
        <p:txBody>
          <a:bodyPr vert="horz" lIns="0" tIns="0" rIns="0" bIns="0" rtlCol="0" anchor="ctr"/>
          <a:lstStyle>
            <a:lvl1pPr algn="r">
              <a:defRPr sz="825" b="0" i="0">
                <a:solidFill>
                  <a:schemeClr val="bg1"/>
                </a:solidFill>
                <a:latin typeface="+mn-lt"/>
                <a:ea typeface="Cambria" charset="0"/>
                <a:cs typeface="Cambria" charset="0"/>
              </a:defRPr>
            </a:lvl1pPr>
          </a:lstStyle>
          <a:p>
            <a:r>
              <a:rPr lang="en-US"/>
              <a:t>Date</a:t>
            </a:r>
          </a:p>
        </p:txBody>
      </p:sp>
    </p:spTree>
    <p:extLst>
      <p:ext uri="{BB962C8B-B14F-4D97-AF65-F5344CB8AC3E}">
        <p14:creationId xmlns:p14="http://schemas.microsoft.com/office/powerpoint/2010/main" val="454917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Image 1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6394268" cy="4936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386954" y="1074150"/>
            <a:ext cx="5542011" cy="326700"/>
          </a:xfrm>
          <a:prstGeom prst="rect">
            <a:avLst/>
          </a:prstGeom>
        </p:spPr>
        <p:txBody>
          <a:bodyPr anchor="t" anchorCtr="0">
            <a:normAutofit/>
          </a:bodyPr>
          <a:lstStyle>
            <a:lvl1pPr marL="0" indent="0">
              <a:lnSpc>
                <a:spcPct val="100000"/>
              </a:lnSpc>
              <a:buNone/>
              <a:defRPr sz="1650" b="1" baseline="0">
                <a:solidFill>
                  <a:schemeClr val="accent6"/>
                </a:solidFill>
                <a:latin typeface="Cambria" panose="020405030504060302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7461648" y="4936820"/>
            <a:ext cx="1295401" cy="206223"/>
          </a:xfrm>
        </p:spPr>
        <p:txBody>
          <a:bodyPr/>
          <a:lstStyle>
            <a:lvl1pPr>
              <a:defRPr>
                <a:solidFill>
                  <a:schemeClr val="tx1"/>
                </a:solidFill>
              </a:defRPr>
            </a:lvl1pPr>
          </a:lstStyle>
          <a:p>
            <a:r>
              <a:rPr lang="en-US"/>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8757048" y="4936820"/>
            <a:ext cx="386951" cy="206680"/>
          </a:xfrm>
        </p:spPr>
        <p:txBody>
          <a:bodyPr/>
          <a:lstStyle>
            <a:lvl1pPr>
              <a:defRPr>
                <a:solidFill>
                  <a:schemeClr val="tx1"/>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386954" y="674371"/>
            <a:ext cx="5537847" cy="177981"/>
          </a:xfrm>
          <a:prstGeom prst="rect">
            <a:avLst/>
          </a:prstGeom>
        </p:spPr>
        <p:txBody>
          <a:bodyPr rtlCol="0"/>
          <a:lstStyle>
            <a:lvl1pPr marL="0" indent="0" defTabSz="135000" fontAlgn="auto">
              <a:lnSpc>
                <a:spcPct val="100000"/>
              </a:lnSpc>
              <a:spcAft>
                <a:spcPct val="0"/>
              </a:spcAft>
              <a:buNone/>
              <a:defRPr sz="1350">
                <a:solidFill>
                  <a:schemeClr val="bg2"/>
                </a:solidFill>
              </a:defRPr>
            </a:lvl1pPr>
          </a:lstStyle>
          <a:p>
            <a:pPr defTabSz="180000" fontAlgn="auto">
              <a:spcAft>
                <a:spcPct val="0"/>
              </a:spcAft>
              <a:defRPr/>
            </a:pPr>
            <a:r>
              <a:rPr lang="en-US"/>
              <a:t>Optional Subtitle</a:t>
            </a:r>
          </a:p>
        </p:txBody>
      </p:sp>
      <p:sp>
        <p:nvSpPr>
          <p:cNvPr id="2" name="Title 1"/>
          <p:cNvSpPr>
            <a:spLocks noGrp="1"/>
          </p:cNvSpPr>
          <p:nvPr>
            <p:ph type="title" hasCustomPrompt="1"/>
          </p:nvPr>
        </p:nvSpPr>
        <p:spPr>
          <a:xfrm>
            <a:off x="386954" y="276225"/>
            <a:ext cx="5539919" cy="432865"/>
          </a:xfrm>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394268" y="0"/>
            <a:ext cx="2749732" cy="4936363"/>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386954" y="1411628"/>
            <a:ext cx="5539978" cy="3319916"/>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6CBF0F17-D7C8-7243-BD94-CF6519775FE5}"/>
              </a:ext>
            </a:extLst>
          </p:cNvPr>
          <p:cNvSpPr txBox="1"/>
          <p:nvPr userDrawn="1"/>
        </p:nvSpPr>
        <p:spPr>
          <a:xfrm>
            <a:off x="386954" y="4947599"/>
            <a:ext cx="1295399" cy="207749"/>
          </a:xfrm>
          <a:prstGeom prst="rect">
            <a:avLst/>
          </a:prstGeom>
          <a:noFill/>
        </p:spPr>
        <p:txBody>
          <a:bodyPr wrap="square" lIns="0" rtlCol="0">
            <a:spAutoFit/>
          </a:bodyPr>
          <a:lstStyle/>
          <a:p>
            <a:r>
              <a:rPr lang="en-US" sz="750" b="0">
                <a:solidFill>
                  <a:schemeClr val="tx1"/>
                </a:solidFill>
              </a:rPr>
              <a:t>www.dlapiper.com</a:t>
            </a:r>
          </a:p>
        </p:txBody>
      </p:sp>
      <p:cxnSp>
        <p:nvCxnSpPr>
          <p:cNvPr id="18" name="Straight Connector 17"/>
          <p:cNvCxnSpPr/>
          <p:nvPr userDrawn="1"/>
        </p:nvCxnSpPr>
        <p:spPr>
          <a:xfrm>
            <a:off x="0" y="4936820"/>
            <a:ext cx="9144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933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Layout Whit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386954" y="1411628"/>
            <a:ext cx="8370093" cy="331991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1" y="4936821"/>
            <a:ext cx="9143999" cy="206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386954" y="1074150"/>
            <a:ext cx="8370093" cy="326700"/>
          </a:xfrm>
          <a:prstGeom prst="rect">
            <a:avLst/>
          </a:prstGeom>
        </p:spPr>
        <p:txBody>
          <a:bodyPr anchor="t" anchorCtr="0">
            <a:normAutofit/>
          </a:bodyPr>
          <a:lstStyle>
            <a:lvl1pPr marL="0" indent="0">
              <a:lnSpc>
                <a:spcPct val="100000"/>
              </a:lnSpc>
              <a:buNone/>
              <a:defRPr sz="1650" b="1" baseline="0">
                <a:solidFill>
                  <a:schemeClr val="accent6"/>
                </a:solidFill>
                <a:latin typeface="Cambria" panose="020405030504060302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7461648" y="4947599"/>
            <a:ext cx="1295401" cy="195901"/>
          </a:xfrm>
        </p:spPr>
        <p:txBody>
          <a:bodyPr/>
          <a:lstStyle>
            <a:lvl1pPr>
              <a:defRPr>
                <a:solidFill>
                  <a:schemeClr val="accent5"/>
                </a:solidFill>
              </a:defRPr>
            </a:lvl1pPr>
          </a:lstStyle>
          <a:p>
            <a:r>
              <a:rPr lang="en-US"/>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8757048" y="4936820"/>
            <a:ext cx="386951" cy="206680"/>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386954" y="674371"/>
            <a:ext cx="8370094" cy="177981"/>
          </a:xfrm>
          <a:prstGeom prst="rect">
            <a:avLst/>
          </a:prstGeom>
        </p:spPr>
        <p:txBody>
          <a:bodyPr rtlCol="0"/>
          <a:lstStyle>
            <a:lvl1pPr marL="0" indent="0" defTabSz="135000" fontAlgn="auto">
              <a:lnSpc>
                <a:spcPct val="100000"/>
              </a:lnSpc>
              <a:spcAft>
                <a:spcPct val="0"/>
              </a:spcAft>
              <a:buNone/>
              <a:defRPr sz="135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386954" y="4947599"/>
            <a:ext cx="1295399" cy="207749"/>
          </a:xfrm>
          <a:prstGeom prst="rect">
            <a:avLst/>
          </a:prstGeom>
          <a:noFill/>
        </p:spPr>
        <p:txBody>
          <a:bodyPr wrap="square" lIns="0" rtlCol="0">
            <a:spAutoFit/>
          </a:bodyPr>
          <a:lstStyle/>
          <a:p>
            <a:r>
              <a:rPr lang="en-US" sz="750" b="0">
                <a:solidFill>
                  <a:schemeClr val="bg1"/>
                </a:solidFill>
              </a:rPr>
              <a:t>www.dlapiper.com</a:t>
            </a:r>
          </a:p>
        </p:txBody>
      </p:sp>
      <p:sp>
        <p:nvSpPr>
          <p:cNvPr id="2" name="Title 1"/>
          <p:cNvSpPr>
            <a:spLocks noGrp="1"/>
          </p:cNvSpPr>
          <p:nvPr>
            <p:ph type="title" hasCustomPrompt="1"/>
          </p:nvPr>
        </p:nvSpPr>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238392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 Imag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a:srcRect/>
          <a:stretch>
            <a:fillRect/>
          </a:stretch>
        </p:blipFill>
        <p:spPr>
          <a:xfrm>
            <a:off x="386953" y="4546906"/>
            <a:ext cx="548100" cy="320369"/>
          </a:xfrm>
          <a:prstGeom prst="rect">
            <a:avLst/>
          </a:prstGeom>
        </p:spPr>
      </p:pic>
      <p:sp>
        <p:nvSpPr>
          <p:cNvPr id="2" name="Title 1"/>
          <p:cNvSpPr>
            <a:spLocks noGrp="1"/>
          </p:cNvSpPr>
          <p:nvPr>
            <p:ph type="title"/>
          </p:nvPr>
        </p:nvSpPr>
        <p:spPr>
          <a:xfrm>
            <a:off x="386954" y="1342461"/>
            <a:ext cx="4374357" cy="750238"/>
          </a:xfrm>
          <a:prstGeom prst="rect">
            <a:avLst/>
          </a:prstGeom>
        </p:spPr>
        <p:txBody>
          <a:bodyPr lIns="0" tIns="0" rIns="0" bIns="0"/>
          <a:lstStyle>
            <a:lvl1pPr algn="l">
              <a:defRPr sz="2700" b="0" i="0">
                <a:solidFill>
                  <a:schemeClr val="bg1"/>
                </a:solidFill>
                <a:latin typeface="Cambria" charset="0"/>
                <a:ea typeface="Cambria" charset="0"/>
                <a:cs typeface="Cambria" charset="0"/>
              </a:defRPr>
            </a:lvl1pPr>
          </a:lstStyle>
          <a:p>
            <a:r>
              <a:rPr lang="en-US"/>
              <a:t>Click to edit Master title style</a:t>
            </a:r>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86954" y="2177899"/>
            <a:ext cx="4374356" cy="393851"/>
          </a:xfrm>
          <a:prstGeom prst="rect">
            <a:avLst/>
          </a:prstGeom>
        </p:spPr>
        <p:txBody>
          <a:bodyPr wrap="square" lIns="0" tIns="0" rIns="0" bIns="0"/>
          <a:lstStyle>
            <a:lvl1pPr marL="0" indent="0" algn="l">
              <a:lnSpc>
                <a:spcPct val="100000"/>
              </a:lnSpc>
              <a:buNone/>
              <a:defRPr sz="1500" b="0" i="0">
                <a:solidFill>
                  <a:schemeClr val="bg1"/>
                </a:solidFill>
                <a:latin typeface="Arial" charset="0"/>
                <a:ea typeface="Arial" charset="0"/>
                <a:cs typeface="Arial" charset="0"/>
              </a:defRPr>
            </a:lvl1pPr>
          </a:lstStyle>
          <a:p>
            <a:pPr lvl="0"/>
            <a:r>
              <a:rPr lang="en-US"/>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7435843" y="4666668"/>
            <a:ext cx="1295400" cy="195445"/>
          </a:xfrm>
          <a:prstGeom prst="rect">
            <a:avLst/>
          </a:prstGeom>
        </p:spPr>
        <p:txBody>
          <a:bodyPr vert="horz" lIns="0" tIns="0" rIns="0" bIns="0" rtlCol="0" anchor="ctr"/>
          <a:lstStyle>
            <a:lvl1pPr algn="r">
              <a:defRPr sz="825" b="0" i="0">
                <a:solidFill>
                  <a:schemeClr val="bg1"/>
                </a:solidFill>
                <a:latin typeface="+mn-lt"/>
                <a:ea typeface="Cambria" charset="0"/>
                <a:cs typeface="Cambria" charset="0"/>
              </a:defRPr>
            </a:lvl1pPr>
          </a:lstStyle>
          <a:p>
            <a:r>
              <a:rPr lang="en-US"/>
              <a:t>Date</a:t>
            </a:r>
          </a:p>
        </p:txBody>
      </p:sp>
    </p:spTree>
    <p:extLst>
      <p:ext uri="{BB962C8B-B14F-4D97-AF65-F5344CB8AC3E}">
        <p14:creationId xmlns:p14="http://schemas.microsoft.com/office/powerpoint/2010/main" val="51860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9144000" cy="4936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386954" y="1074150"/>
            <a:ext cx="8370093" cy="326700"/>
          </a:xfrm>
          <a:prstGeom prst="rect">
            <a:avLst/>
          </a:prstGeom>
        </p:spPr>
        <p:txBody>
          <a:bodyPr anchor="t" anchorCtr="0">
            <a:normAutofit/>
          </a:bodyPr>
          <a:lstStyle>
            <a:lvl1pPr marL="0" indent="0">
              <a:lnSpc>
                <a:spcPct val="100000"/>
              </a:lnSpc>
              <a:buNone/>
              <a:defRPr sz="1650" b="1" baseline="0">
                <a:solidFill>
                  <a:schemeClr val="accent6"/>
                </a:solidFill>
                <a:latin typeface="Cambria" panose="020405030504060302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7461648" y="4936820"/>
            <a:ext cx="1295401" cy="206223"/>
          </a:xfrm>
        </p:spPr>
        <p:txBody>
          <a:bodyPr/>
          <a:lstStyle>
            <a:lvl1pPr>
              <a:defRPr>
                <a:solidFill>
                  <a:schemeClr val="tx1"/>
                </a:solidFill>
              </a:defRPr>
            </a:lvl1pPr>
          </a:lstStyle>
          <a:p>
            <a:r>
              <a:rPr lang="en-US"/>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8757048" y="4936820"/>
            <a:ext cx="386951" cy="206680"/>
          </a:xfrm>
        </p:spPr>
        <p:txBody>
          <a:bodyPr/>
          <a:lstStyle>
            <a:lvl1pPr>
              <a:defRPr>
                <a:solidFill>
                  <a:schemeClr val="tx1"/>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386954" y="674371"/>
            <a:ext cx="8370094" cy="177981"/>
          </a:xfrm>
          <a:prstGeom prst="rect">
            <a:avLst/>
          </a:prstGeom>
        </p:spPr>
        <p:txBody>
          <a:bodyPr rtlCol="0"/>
          <a:lstStyle>
            <a:lvl1pPr marL="0" indent="0" defTabSz="135000" fontAlgn="auto">
              <a:lnSpc>
                <a:spcPct val="100000"/>
              </a:lnSpc>
              <a:spcAft>
                <a:spcPct val="0"/>
              </a:spcAft>
              <a:buNone/>
              <a:defRPr sz="1350">
                <a:solidFill>
                  <a:schemeClr val="bg2"/>
                </a:solidFill>
              </a:defRPr>
            </a:lvl1pPr>
          </a:lstStyle>
          <a:p>
            <a:pPr defTabSz="180000" fontAlgn="auto">
              <a:spcAft>
                <a:spcPct val="0"/>
              </a:spcAft>
              <a:defRPr/>
            </a:pPr>
            <a:r>
              <a:rPr lang="en-US"/>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a:p>
        </p:txBody>
      </p:sp>
      <p:sp>
        <p:nvSpPr>
          <p:cNvPr id="13" name="Content Placeholder 8"/>
          <p:cNvSpPr>
            <a:spLocks noGrp="1"/>
          </p:cNvSpPr>
          <p:nvPr>
            <p:ph sz="quarter" idx="18"/>
          </p:nvPr>
        </p:nvSpPr>
        <p:spPr>
          <a:xfrm>
            <a:off x="386954" y="1411628"/>
            <a:ext cx="8370094" cy="3319916"/>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386954" y="4947599"/>
            <a:ext cx="1295399" cy="207749"/>
          </a:xfrm>
          <a:prstGeom prst="rect">
            <a:avLst/>
          </a:prstGeom>
          <a:noFill/>
        </p:spPr>
        <p:txBody>
          <a:bodyPr wrap="square" lIns="0" rtlCol="0">
            <a:spAutoFit/>
          </a:bodyPr>
          <a:lstStyle/>
          <a:p>
            <a:r>
              <a:rPr lang="en-US" sz="750" b="0">
                <a:solidFill>
                  <a:schemeClr val="tx1"/>
                </a:solidFill>
              </a:rPr>
              <a:t>www.dlapiper.com</a:t>
            </a:r>
          </a:p>
        </p:txBody>
      </p:sp>
    </p:spTree>
    <p:extLst>
      <p:ext uri="{BB962C8B-B14F-4D97-AF65-F5344CB8AC3E}">
        <p14:creationId xmlns:p14="http://schemas.microsoft.com/office/powerpoint/2010/main" val="272689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28750"/>
            <a:ext cx="3714750"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9064" y="1428750"/>
            <a:ext cx="3716337"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8" cstate="print"/>
          <a:srcRect/>
          <a:stretch>
            <a:fillRect/>
          </a:stretch>
        </p:blipFill>
        <p:spPr bwMode="auto">
          <a:xfrm>
            <a:off x="0" y="0"/>
            <a:ext cx="9144000" cy="1020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195263"/>
            <a:ext cx="48958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29" name="Picture 3" descr="I:\mydocs\Images\logos\sra-white-logo.png"/>
          <p:cNvPicPr>
            <a:picLocks noChangeAspect="1" noChangeArrowheads="1"/>
          </p:cNvPicPr>
          <p:nvPr userDrawn="1"/>
        </p:nvPicPr>
        <p:blipFill>
          <a:blip r:embed="rId19" cstate="print"/>
          <a:srcRect/>
          <a:stretch>
            <a:fillRect/>
          </a:stretch>
        </p:blipFill>
        <p:spPr bwMode="auto">
          <a:xfrm>
            <a:off x="7164388" y="176213"/>
            <a:ext cx="1655762" cy="661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0" r:id="rId12"/>
    <p:sldLayoutId id="2147483721" r:id="rId13"/>
    <p:sldLayoutId id="2147483722" r:id="rId14"/>
    <p:sldLayoutId id="2147483723" r:id="rId15"/>
    <p:sldLayoutId id="2147483724" r:id="rId16"/>
  </p:sldLayoutIdLst>
  <p:txStyles>
    <p:titleStyle>
      <a:lvl1pPr algn="l" rtl="0" eaLnBrk="0" fontAlgn="base" hangingPunct="0">
        <a:spcBef>
          <a:spcPct val="0"/>
        </a:spcBef>
        <a:spcAft>
          <a:spcPct val="0"/>
        </a:spcAft>
        <a:defRPr sz="3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0" fontAlgn="base" hangingPunct="0">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0" fontAlgn="base" hangingPunct="0">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0" fontAlgn="base" hangingPunct="0">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fontAlgn="base">
        <a:spcBef>
          <a:spcPct val="20000"/>
        </a:spcBef>
        <a:spcAft>
          <a:spcPct val="0"/>
        </a:spcAft>
        <a:buClr>
          <a:srgbClr val="9E1B34"/>
        </a:buClr>
        <a:buChar char="»"/>
        <a:defRPr sz="1600">
          <a:solidFill>
            <a:schemeClr val="tx1"/>
          </a:solidFill>
          <a:latin typeface="+mn-lt"/>
        </a:defRPr>
      </a:lvl6pPr>
      <a:lvl7pPr marL="2971800" indent="-228600" algn="l" rtl="0" fontAlgn="base">
        <a:spcBef>
          <a:spcPct val="20000"/>
        </a:spcBef>
        <a:spcAft>
          <a:spcPct val="0"/>
        </a:spcAft>
        <a:buClr>
          <a:srgbClr val="9E1B34"/>
        </a:buClr>
        <a:buChar char="»"/>
        <a:defRPr sz="1600">
          <a:solidFill>
            <a:schemeClr val="tx1"/>
          </a:solidFill>
          <a:latin typeface="+mn-lt"/>
        </a:defRPr>
      </a:lvl7pPr>
      <a:lvl8pPr marL="3429000" indent="-228600" algn="l" rtl="0" fontAlgn="base">
        <a:spcBef>
          <a:spcPct val="20000"/>
        </a:spcBef>
        <a:spcAft>
          <a:spcPct val="0"/>
        </a:spcAft>
        <a:buClr>
          <a:srgbClr val="9E1B34"/>
        </a:buClr>
        <a:buChar char="»"/>
        <a:defRPr sz="1600">
          <a:solidFill>
            <a:schemeClr val="tx1"/>
          </a:solidFill>
          <a:latin typeface="+mn-lt"/>
        </a:defRPr>
      </a:lvl8pPr>
      <a:lvl9pPr marL="3886200" indent="-228600" algn="l" rtl="0" fontAlgn="base">
        <a:spcBef>
          <a:spcPct val="20000"/>
        </a:spcBef>
        <a:spcAft>
          <a:spcPct val="0"/>
        </a:spcAft>
        <a:buClr>
          <a:srgbClr val="9E1B3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3.svg"/><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7.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34.png"/><Relationship Id="rId10" Type="http://schemas.openxmlformats.org/officeDocument/2006/relationships/image" Target="../media/image53.svg"/><Relationship Id="rId4" Type="http://schemas.openxmlformats.org/officeDocument/2006/relationships/image" Target="../media/image38.sv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4.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6.jpe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3.png"/><Relationship Id="rId7" Type="http://schemas.openxmlformats.org/officeDocument/2006/relationships/customXml" Target="../ink/ink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4.svg"/></Relationships>
</file>

<file path=ppt/slides/_rels/slide28.xml.rels><?xml version="1.0" encoding="UTF-8" standalone="yes"?>
<Relationships xmlns="http://schemas.openxmlformats.org/package/2006/relationships"><Relationship Id="rId3" Type="http://schemas.openxmlformats.org/officeDocument/2006/relationships/hyperlink" Target="https://www.cyberessentialsonline.co.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ED6E-97D3-44F1-BD99-2A4C181AC4B3}"/>
              </a:ext>
            </a:extLst>
          </p:cNvPr>
          <p:cNvSpPr>
            <a:spLocks noGrp="1"/>
          </p:cNvSpPr>
          <p:nvPr>
            <p:ph type="ctrTitle"/>
          </p:nvPr>
        </p:nvSpPr>
        <p:spPr>
          <a:xfrm>
            <a:off x="1053695" y="1131590"/>
            <a:ext cx="7559179" cy="1102519"/>
          </a:xfrm>
        </p:spPr>
        <p:txBody>
          <a:bodyPr/>
          <a:lstStyle/>
          <a:p>
            <a:pPr algn="l"/>
            <a:r>
              <a:rPr lang="en-GB" b="1" dirty="0">
                <a:ea typeface="ＭＳ Ｐゴシック" pitchFamily="34" charset="-128"/>
              </a:rPr>
              <a:t>Cybercrime – protecting your firm</a:t>
            </a:r>
            <a:endParaRPr lang="en-GB" dirty="0"/>
          </a:p>
        </p:txBody>
      </p:sp>
      <p:sp>
        <p:nvSpPr>
          <p:cNvPr id="3" name="Content Placeholder 2">
            <a:extLst>
              <a:ext uri="{FF2B5EF4-FFF2-40B4-BE49-F238E27FC236}">
                <a16:creationId xmlns:a16="http://schemas.microsoft.com/office/drawing/2014/main" id="{70709836-A08C-4758-B900-ED24D387541A}"/>
              </a:ext>
            </a:extLst>
          </p:cNvPr>
          <p:cNvSpPr>
            <a:spLocks noGrp="1"/>
          </p:cNvSpPr>
          <p:nvPr>
            <p:ph type="subTitle" idx="1"/>
          </p:nvPr>
        </p:nvSpPr>
        <p:spPr>
          <a:xfrm>
            <a:off x="1053695" y="2067694"/>
            <a:ext cx="7128693" cy="1314450"/>
          </a:xfrm>
        </p:spPr>
        <p:txBody>
          <a:bodyPr/>
          <a:lstStyle/>
          <a:p>
            <a:pPr marL="0" indent="0" algn="l">
              <a:buNone/>
            </a:pPr>
            <a:r>
              <a:rPr lang="en-GB" sz="1600" dirty="0"/>
              <a:t>Chair: Robert Loughlin, Executive Director, SRA</a:t>
            </a:r>
          </a:p>
          <a:p>
            <a:pPr algn="l"/>
            <a:r>
              <a:rPr lang="en-GB" sz="1600" dirty="0"/>
              <a:t>James van den Bergh, Security Awareness Specialist, DLA Piper</a:t>
            </a:r>
          </a:p>
          <a:p>
            <a:pPr algn="l"/>
            <a:r>
              <a:rPr lang="en-GB" sz="1600" dirty="0"/>
              <a:t>Rachel Clements, Regulatory Manager, SRA</a:t>
            </a:r>
          </a:p>
          <a:p>
            <a:pPr algn="l"/>
            <a:r>
              <a:rPr lang="en-GB" sz="1600" dirty="0"/>
              <a:t>Paul Hastings, Head of Thematic Team, SRA </a:t>
            </a:r>
          </a:p>
          <a:p>
            <a:pPr algn="l"/>
            <a:r>
              <a:rPr lang="en-GB" sz="1600" dirty="0"/>
              <a:t>Michelle Rosen, Partner and Compliance Officer, Brightstone Law </a:t>
            </a:r>
          </a:p>
          <a:p>
            <a:pPr marL="0" indent="0">
              <a:buNone/>
            </a:pPr>
            <a:endParaRPr lang="en-GB" sz="1800" dirty="0">
              <a:ea typeface="ＭＳ Ｐゴシック" pitchFamily="34" charset="-128"/>
            </a:endParaRPr>
          </a:p>
          <a:p>
            <a:pPr marL="0" indent="0">
              <a:buNone/>
            </a:pPr>
            <a:endParaRPr lang="en-GB" dirty="0">
              <a:ea typeface="ＭＳ Ｐゴシック" pitchFamily="34" charset="-128"/>
            </a:endParaRPr>
          </a:p>
          <a:p>
            <a:endParaRPr lang="en-GB" dirty="0"/>
          </a:p>
        </p:txBody>
      </p:sp>
    </p:spTree>
    <p:extLst>
      <p:ext uri="{BB962C8B-B14F-4D97-AF65-F5344CB8AC3E}">
        <p14:creationId xmlns:p14="http://schemas.microsoft.com/office/powerpoint/2010/main" val="68200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B9CF-1EFB-4ED5-BA3E-13524DBC1C00}"/>
              </a:ext>
            </a:extLst>
          </p:cNvPr>
          <p:cNvSpPr>
            <a:spLocks noGrp="1"/>
          </p:cNvSpPr>
          <p:nvPr>
            <p:ph type="title"/>
          </p:nvPr>
        </p:nvSpPr>
        <p:spPr>
          <a:xfrm>
            <a:off x="179512" y="-7489"/>
            <a:ext cx="7886700" cy="994173"/>
          </a:xfrm>
        </p:spPr>
        <p:txBody>
          <a:bodyPr>
            <a:normAutofit/>
          </a:bodyPr>
          <a:lstStyle/>
          <a:p>
            <a:r>
              <a:rPr lang="en-GB" sz="2900" dirty="0">
                <a:solidFill>
                  <a:schemeClr val="bg1"/>
                </a:solidFill>
                <a:ea typeface="ＭＳ Ｐゴシック" charset="0"/>
                <a:cs typeface="+mn-cs"/>
              </a:rPr>
              <a:t>Mitigation </a:t>
            </a:r>
          </a:p>
        </p:txBody>
      </p:sp>
      <p:sp>
        <p:nvSpPr>
          <p:cNvPr id="7" name="Rectangle 6">
            <a:extLst>
              <a:ext uri="{FF2B5EF4-FFF2-40B4-BE49-F238E27FC236}">
                <a16:creationId xmlns:a16="http://schemas.microsoft.com/office/drawing/2014/main" id="{7DE2CB45-3EF7-4012-8CC3-22D071B1E958}"/>
              </a:ext>
            </a:extLst>
          </p:cNvPr>
          <p:cNvSpPr/>
          <p:nvPr/>
        </p:nvSpPr>
        <p:spPr>
          <a:xfrm>
            <a:off x="641405" y="2887230"/>
            <a:ext cx="7310636" cy="461665"/>
          </a:xfrm>
          <a:prstGeom prst="rect">
            <a:avLst/>
          </a:prstGeom>
        </p:spPr>
        <p:txBody>
          <a:bodyPr wrap="square">
            <a:spAutoFit/>
          </a:bodyPr>
          <a:lstStyle/>
          <a:p>
            <a:pPr marL="342900" lvl="0" indent="-342900" algn="l">
              <a:buFont typeface="Arial" panose="020B0604020202020204" pitchFamily="34" charset="0"/>
              <a:buChar char="•"/>
            </a:pPr>
            <a:r>
              <a:rPr lang="en-GB" dirty="0"/>
              <a:t>How many of you have the certification?</a:t>
            </a:r>
            <a:endParaRPr lang="en-US" dirty="0"/>
          </a:p>
        </p:txBody>
      </p:sp>
      <p:sp>
        <p:nvSpPr>
          <p:cNvPr id="12" name="Rectangle 11">
            <a:extLst>
              <a:ext uri="{FF2B5EF4-FFF2-40B4-BE49-F238E27FC236}">
                <a16:creationId xmlns:a16="http://schemas.microsoft.com/office/drawing/2014/main" id="{F16B24C1-C902-4A85-8713-E6FA912305A1}"/>
              </a:ext>
            </a:extLst>
          </p:cNvPr>
          <p:cNvSpPr/>
          <p:nvPr/>
        </p:nvSpPr>
        <p:spPr>
          <a:xfrm>
            <a:off x="628650" y="1248302"/>
            <a:ext cx="7310636" cy="830997"/>
          </a:xfrm>
          <a:prstGeom prst="rect">
            <a:avLst/>
          </a:prstGeom>
        </p:spPr>
        <p:txBody>
          <a:bodyPr wrap="square">
            <a:spAutoFit/>
          </a:bodyPr>
          <a:lstStyle/>
          <a:p>
            <a:pPr marL="342900" lvl="0" indent="-342900" algn="l">
              <a:buFont typeface="Arial" panose="020B0604020202020204" pitchFamily="34" charset="0"/>
              <a:buChar char="•"/>
            </a:pPr>
            <a:r>
              <a:rPr lang="en-GB" dirty="0"/>
              <a:t>How many of you know what the Cyber Essentials Plus Certification is?</a:t>
            </a:r>
            <a:endParaRPr lang="en-US" dirty="0"/>
          </a:p>
        </p:txBody>
      </p:sp>
    </p:spTree>
    <p:extLst>
      <p:ext uri="{BB962C8B-B14F-4D97-AF65-F5344CB8AC3E}">
        <p14:creationId xmlns:p14="http://schemas.microsoft.com/office/powerpoint/2010/main" val="30018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B9CF-1EFB-4ED5-BA3E-13524DBC1C00}"/>
              </a:ext>
            </a:extLst>
          </p:cNvPr>
          <p:cNvSpPr>
            <a:spLocks noGrp="1"/>
          </p:cNvSpPr>
          <p:nvPr>
            <p:ph type="title"/>
          </p:nvPr>
        </p:nvSpPr>
        <p:spPr>
          <a:xfrm>
            <a:off x="179512" y="-7489"/>
            <a:ext cx="7886700" cy="994173"/>
          </a:xfrm>
        </p:spPr>
        <p:txBody>
          <a:bodyPr>
            <a:normAutofit/>
          </a:bodyPr>
          <a:lstStyle/>
          <a:p>
            <a:r>
              <a:rPr lang="en-GB" sz="2900" dirty="0">
                <a:solidFill>
                  <a:schemeClr val="bg1"/>
                </a:solidFill>
                <a:ea typeface="ＭＳ Ｐゴシック" charset="0"/>
                <a:cs typeface="+mn-cs"/>
              </a:rPr>
              <a:t>Mitigation </a:t>
            </a:r>
          </a:p>
        </p:txBody>
      </p:sp>
      <p:graphicFrame>
        <p:nvGraphicFramePr>
          <p:cNvPr id="5" name="Content Placeholder 2">
            <a:extLst>
              <a:ext uri="{FF2B5EF4-FFF2-40B4-BE49-F238E27FC236}">
                <a16:creationId xmlns:a16="http://schemas.microsoft.com/office/drawing/2014/main" id="{74ECE3CE-B97C-47AF-AE7C-DE478B221B6D}"/>
              </a:ext>
            </a:extLst>
          </p:cNvPr>
          <p:cNvGraphicFramePr>
            <a:graphicFrameLocks noGrp="1"/>
          </p:cNvGraphicFramePr>
          <p:nvPr>
            <p:ph idx="1"/>
          </p:nvPr>
        </p:nvGraphicFramePr>
        <p:xfrm>
          <a:off x="395535" y="1347614"/>
          <a:ext cx="8322503"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Checkmark">
            <a:extLst>
              <a:ext uri="{FF2B5EF4-FFF2-40B4-BE49-F238E27FC236}">
                <a16:creationId xmlns:a16="http://schemas.microsoft.com/office/drawing/2014/main" id="{83321720-2485-4B97-984C-79327052E8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7969" y="1474137"/>
            <a:ext cx="545639" cy="545639"/>
          </a:xfrm>
          <a:prstGeom prst="rect">
            <a:avLst/>
          </a:prstGeom>
        </p:spPr>
      </p:pic>
      <p:pic>
        <p:nvPicPr>
          <p:cNvPr id="16" name="Graphic 15" descr="Group brainstorm">
            <a:extLst>
              <a:ext uri="{FF2B5EF4-FFF2-40B4-BE49-F238E27FC236}">
                <a16:creationId xmlns:a16="http://schemas.microsoft.com/office/drawing/2014/main" id="{789533BD-72D4-447B-8E19-BAD7A74E0C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2410" y="2535301"/>
            <a:ext cx="720080" cy="720080"/>
          </a:xfrm>
          <a:prstGeom prst="rect">
            <a:avLst/>
          </a:prstGeom>
        </p:spPr>
      </p:pic>
      <p:pic>
        <p:nvPicPr>
          <p:cNvPr id="18" name="Graphic 17" descr="Lock">
            <a:extLst>
              <a:ext uri="{FF2B5EF4-FFF2-40B4-BE49-F238E27FC236}">
                <a16:creationId xmlns:a16="http://schemas.microsoft.com/office/drawing/2014/main" id="{C6A2D353-2631-4601-A569-44AE7820173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7969" y="3795886"/>
            <a:ext cx="684521" cy="684521"/>
          </a:xfrm>
          <a:prstGeom prst="rect">
            <a:avLst/>
          </a:prstGeom>
        </p:spPr>
      </p:pic>
    </p:spTree>
    <p:extLst>
      <p:ext uri="{BB962C8B-B14F-4D97-AF65-F5344CB8AC3E}">
        <p14:creationId xmlns:p14="http://schemas.microsoft.com/office/powerpoint/2010/main" val="31378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CB6C-9C85-40A1-B63A-D425192BE8C1}"/>
              </a:ext>
            </a:extLst>
          </p:cNvPr>
          <p:cNvSpPr>
            <a:spLocks noGrp="1"/>
          </p:cNvSpPr>
          <p:nvPr>
            <p:ph type="title"/>
          </p:nvPr>
        </p:nvSpPr>
        <p:spPr>
          <a:xfrm>
            <a:off x="628650" y="273843"/>
            <a:ext cx="7886700" cy="994173"/>
          </a:xfrm>
        </p:spPr>
        <p:txBody>
          <a:bodyPr vert="horz" lIns="91440" tIns="45720" rIns="91440" bIns="45720" rtlCol="0">
            <a:normAutofit/>
          </a:bodyPr>
          <a:lstStyle/>
          <a:p>
            <a:r>
              <a:rPr lang="en-US" kern="1200" dirty="0">
                <a:latin typeface="+mj-lt"/>
                <a:ea typeface="+mj-ea"/>
                <a:cs typeface="+mj-cs"/>
              </a:rPr>
              <a:t>Thematic visits</a:t>
            </a:r>
          </a:p>
        </p:txBody>
      </p:sp>
      <p:sp>
        <p:nvSpPr>
          <p:cNvPr id="27" name="Content Placeholder 15">
            <a:extLst>
              <a:ext uri="{FF2B5EF4-FFF2-40B4-BE49-F238E27FC236}">
                <a16:creationId xmlns:a16="http://schemas.microsoft.com/office/drawing/2014/main" id="{D41A2CB1-FD29-4CE6-8F85-22B347089392}"/>
              </a:ext>
            </a:extLst>
          </p:cNvPr>
          <p:cNvSpPr>
            <a:spLocks noGrp="1"/>
          </p:cNvSpPr>
          <p:nvPr>
            <p:ph idx="1"/>
          </p:nvPr>
        </p:nvSpPr>
        <p:spPr>
          <a:xfrm>
            <a:off x="5148064" y="1923678"/>
            <a:ext cx="3761613" cy="2765475"/>
          </a:xfrm>
        </p:spPr>
        <p:txBody>
          <a:bodyPr>
            <a:normAutofit/>
          </a:bodyPr>
          <a:lstStyle/>
          <a:p>
            <a:endParaRPr lang="en-US" sz="1800" dirty="0"/>
          </a:p>
          <a:p>
            <a:endParaRPr lang="en-US" sz="1800" dirty="0"/>
          </a:p>
          <a:p>
            <a:endParaRPr lang="en-US" sz="1800" dirty="0"/>
          </a:p>
          <a:p>
            <a:endParaRPr lang="en-US" sz="1800" dirty="0"/>
          </a:p>
          <a:p>
            <a:endParaRPr lang="en-GB" sz="1800" dirty="0"/>
          </a:p>
          <a:p>
            <a:endParaRPr lang="en-GB" sz="1800" dirty="0"/>
          </a:p>
          <a:p>
            <a:endParaRPr lang="en-US" sz="1800" dirty="0"/>
          </a:p>
          <a:p>
            <a:endParaRPr lang="en-US" sz="1800" dirty="0"/>
          </a:p>
        </p:txBody>
      </p:sp>
      <p:sp>
        <p:nvSpPr>
          <p:cNvPr id="3" name="Rectangle: Rounded Corners 2">
            <a:extLst>
              <a:ext uri="{FF2B5EF4-FFF2-40B4-BE49-F238E27FC236}">
                <a16:creationId xmlns:a16="http://schemas.microsoft.com/office/drawing/2014/main" id="{8CFAB6A6-B226-4024-A263-6F2DE9353739}"/>
              </a:ext>
            </a:extLst>
          </p:cNvPr>
          <p:cNvSpPr/>
          <p:nvPr/>
        </p:nvSpPr>
        <p:spPr bwMode="auto">
          <a:xfrm>
            <a:off x="3635896" y="1491631"/>
            <a:ext cx="5040560" cy="2765476"/>
          </a:xfrm>
          <a:prstGeom prst="roundRect">
            <a:avLst/>
          </a:prstGeom>
          <a:solidFill>
            <a:schemeClr val="bg1"/>
          </a:solidFill>
          <a:ln w="9525" cap="flat" cmpd="sng" algn="ctr">
            <a:solidFill>
              <a:srgbClr val="9E1B3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l">
              <a:buFont typeface="Arial" panose="020B0604020202020204" pitchFamily="34" charset="0"/>
              <a:buChar char="•"/>
            </a:pPr>
            <a:r>
              <a:rPr lang="en-US" dirty="0"/>
              <a:t>40 firms reported a cyber incident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What was the impact?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Had they mitigated the risk?</a:t>
            </a:r>
          </a:p>
          <a:p>
            <a:endParaRPr lang="en-US" dirty="0"/>
          </a:p>
        </p:txBody>
      </p:sp>
      <p:pic>
        <p:nvPicPr>
          <p:cNvPr id="6" name="Graphic 5" descr="Magnifying glass">
            <a:extLst>
              <a:ext uri="{FF2B5EF4-FFF2-40B4-BE49-F238E27FC236}">
                <a16:creationId xmlns:a16="http://schemas.microsoft.com/office/drawing/2014/main" id="{8D5C5B2A-131B-41BD-BD9E-D6850DED8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219" y="1923678"/>
            <a:ext cx="2359174" cy="2088232"/>
          </a:xfrm>
          <a:prstGeom prst="rect">
            <a:avLst/>
          </a:prstGeom>
        </p:spPr>
      </p:pic>
    </p:spTree>
    <p:extLst>
      <p:ext uri="{BB962C8B-B14F-4D97-AF65-F5344CB8AC3E}">
        <p14:creationId xmlns:p14="http://schemas.microsoft.com/office/powerpoint/2010/main" val="13339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ea typeface="ＭＳ Ｐゴシック" pitchFamily="34" charset="-128"/>
              </a:rPr>
              <a:t>Case study 1</a:t>
            </a:r>
          </a:p>
        </p:txBody>
      </p:sp>
      <p:sp>
        <p:nvSpPr>
          <p:cNvPr id="5123" name="Content Placeholder 2"/>
          <p:cNvSpPr>
            <a:spLocks noGrp="1"/>
          </p:cNvSpPr>
          <p:nvPr>
            <p:ph idx="1"/>
          </p:nvPr>
        </p:nvSpPr>
        <p:spPr>
          <a:xfrm>
            <a:off x="242263" y="1419622"/>
            <a:ext cx="8642350" cy="3357563"/>
          </a:xfrm>
        </p:spPr>
        <p:txBody>
          <a:bodyPr/>
          <a:lstStyle/>
          <a:p>
            <a:r>
              <a:rPr lang="en-GB" sz="2400" b="1" dirty="0">
                <a:ea typeface="ＭＳ Ｐゴシック" pitchFamily="34" charset="-128"/>
              </a:rPr>
              <a:t>Entity: </a:t>
            </a:r>
            <a:r>
              <a:rPr lang="en-GB" sz="2400" dirty="0">
                <a:ea typeface="ＭＳ Ｐゴシック" pitchFamily="34" charset="-128"/>
              </a:rPr>
              <a:t>Small Firm</a:t>
            </a:r>
          </a:p>
          <a:p>
            <a:endParaRPr lang="en-GB" sz="2400" dirty="0">
              <a:ea typeface="ＭＳ Ｐゴシック" pitchFamily="34" charset="-128"/>
            </a:endParaRPr>
          </a:p>
          <a:p>
            <a:r>
              <a:rPr lang="en-GB" sz="2400" b="1" dirty="0">
                <a:ea typeface="ＭＳ Ｐゴシック" pitchFamily="34" charset="-128"/>
              </a:rPr>
              <a:t>Type of attack: </a:t>
            </a:r>
            <a:r>
              <a:rPr lang="en-GB" sz="2400" dirty="0">
                <a:ea typeface="ＭＳ Ｐゴシック" pitchFamily="34" charset="-128"/>
              </a:rPr>
              <a:t>Email Modification Fraud                </a:t>
            </a:r>
          </a:p>
          <a:p>
            <a:endParaRPr lang="en-GB" sz="2400" b="1" dirty="0">
              <a:ea typeface="ＭＳ Ｐゴシック" pitchFamily="34" charset="-128"/>
            </a:endParaRPr>
          </a:p>
          <a:p>
            <a:r>
              <a:rPr lang="en-GB" sz="2400" b="1" dirty="0">
                <a:ea typeface="ＭＳ Ｐゴシック" pitchFamily="34" charset="-128"/>
              </a:rPr>
              <a:t>Funds transferred: </a:t>
            </a:r>
            <a:r>
              <a:rPr lang="en-GB" sz="2400" dirty="0">
                <a:ea typeface="ＭＳ Ｐゴシック" pitchFamily="34" charset="-128"/>
              </a:rPr>
              <a:t>£400k                      </a:t>
            </a:r>
          </a:p>
          <a:p>
            <a:endParaRPr lang="en-GB" sz="2400" b="1" dirty="0">
              <a:ea typeface="ＭＳ Ｐゴシック" pitchFamily="34" charset="-128"/>
            </a:endParaRPr>
          </a:p>
          <a:p>
            <a:r>
              <a:rPr lang="en-GB" sz="2400" b="1" dirty="0">
                <a:ea typeface="ＭＳ Ｐゴシック" pitchFamily="34" charset="-128"/>
              </a:rPr>
              <a:t>Firm losses: </a:t>
            </a:r>
            <a:r>
              <a:rPr lang="en-GB" sz="2400" dirty="0">
                <a:ea typeface="ＭＳ Ｐゴシック" pitchFamily="34" charset="-128"/>
              </a:rPr>
              <a:t>£5k Excess, £900 compensation</a:t>
            </a:r>
          </a:p>
          <a:p>
            <a:pPr marL="0" indent="0">
              <a:buNone/>
            </a:pPr>
            <a:endParaRPr lang="en-GB" dirty="0">
              <a:ea typeface="ＭＳ Ｐゴシック" pitchFamily="34" charset="-128"/>
            </a:endParaRPr>
          </a:p>
          <a:p>
            <a:endParaRPr lang="en-US" dirty="0">
              <a:ea typeface="ＭＳ Ｐゴシック" pitchFamily="34" charset="-128"/>
            </a:endParaRPr>
          </a:p>
        </p:txBody>
      </p:sp>
      <p:pic>
        <p:nvPicPr>
          <p:cNvPr id="4" name="Graphic 3" descr="Coins">
            <a:extLst>
              <a:ext uri="{FF2B5EF4-FFF2-40B4-BE49-F238E27FC236}">
                <a16:creationId xmlns:a16="http://schemas.microsoft.com/office/drawing/2014/main" id="{0573FBD8-A6F4-4097-A639-14A71149E5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3890" y="3974513"/>
            <a:ext cx="813792" cy="726033"/>
          </a:xfrm>
          <a:prstGeom prst="rect">
            <a:avLst/>
          </a:prstGeom>
        </p:spPr>
      </p:pic>
      <p:pic>
        <p:nvPicPr>
          <p:cNvPr id="6" name="Graphic 5" descr="Email">
            <a:extLst>
              <a:ext uri="{FF2B5EF4-FFF2-40B4-BE49-F238E27FC236}">
                <a16:creationId xmlns:a16="http://schemas.microsoft.com/office/drawing/2014/main" id="{09AFF4F3-0DC3-44B9-8DB3-8C44BF625F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035352" y="2083684"/>
            <a:ext cx="705000" cy="705000"/>
          </a:xfrm>
          <a:prstGeom prst="rect">
            <a:avLst/>
          </a:prstGeom>
        </p:spPr>
      </p:pic>
      <p:pic>
        <p:nvPicPr>
          <p:cNvPr id="3" name="Graphic 2" descr="Users">
            <a:extLst>
              <a:ext uri="{FF2B5EF4-FFF2-40B4-BE49-F238E27FC236}">
                <a16:creationId xmlns:a16="http://schemas.microsoft.com/office/drawing/2014/main" id="{965AC80F-926A-4723-A681-E4E03C3CFD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043947" y="1310640"/>
            <a:ext cx="696405" cy="696405"/>
          </a:xfrm>
          <a:prstGeom prst="rect">
            <a:avLst/>
          </a:prstGeom>
        </p:spPr>
      </p:pic>
      <p:pic>
        <p:nvPicPr>
          <p:cNvPr id="10" name="Graphic 9" descr="Money">
            <a:extLst>
              <a:ext uri="{FF2B5EF4-FFF2-40B4-BE49-F238E27FC236}">
                <a16:creationId xmlns:a16="http://schemas.microsoft.com/office/drawing/2014/main" id="{C21131F8-D5C1-412E-9775-80CD3FB7FE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51028" y="3030744"/>
            <a:ext cx="816654" cy="696406"/>
          </a:xfrm>
          <a:prstGeom prst="rect">
            <a:avLst/>
          </a:prstGeom>
        </p:spPr>
      </p:pic>
      <p:pic>
        <p:nvPicPr>
          <p:cNvPr id="8" name="Picture 12" descr="image007">
            <a:extLst>
              <a:ext uri="{FF2B5EF4-FFF2-40B4-BE49-F238E27FC236}">
                <a16:creationId xmlns:a16="http://schemas.microsoft.com/office/drawing/2014/main" id="{93C1C6FC-BB4A-4DD6-8876-192D1948F14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1027" y="104387"/>
            <a:ext cx="2100275" cy="91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97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and mitigation</a:t>
            </a:r>
          </a:p>
        </p:txBody>
      </p:sp>
      <p:sp>
        <p:nvSpPr>
          <p:cNvPr id="3" name="Content Placeholder 2"/>
          <p:cNvSpPr>
            <a:spLocks noGrp="1"/>
          </p:cNvSpPr>
          <p:nvPr>
            <p:ph idx="1"/>
          </p:nvPr>
        </p:nvSpPr>
        <p:spPr>
          <a:xfrm>
            <a:off x="250825" y="1052513"/>
            <a:ext cx="8642350" cy="3672407"/>
          </a:xfrm>
        </p:spPr>
        <p:txBody>
          <a:bodyPr/>
          <a:lstStyle/>
          <a:p>
            <a:endParaRPr lang="en-US" dirty="0"/>
          </a:p>
          <a:p>
            <a:r>
              <a:rPr lang="en-US" sz="2400" dirty="0"/>
              <a:t>Time and effort dealing with an investigation</a:t>
            </a:r>
          </a:p>
          <a:p>
            <a:endParaRPr lang="en-US" sz="2400" dirty="0"/>
          </a:p>
          <a:p>
            <a:r>
              <a:rPr lang="en-US" sz="2400" dirty="0"/>
              <a:t>Cash flow issues</a:t>
            </a:r>
          </a:p>
          <a:p>
            <a:endParaRPr lang="en-US" sz="2400" dirty="0"/>
          </a:p>
          <a:p>
            <a:r>
              <a:rPr lang="en-GB" sz="2400" dirty="0"/>
              <a:t>Complaint, compensation and bad publicity</a:t>
            </a:r>
          </a:p>
          <a:p>
            <a:endParaRPr lang="en-GB" sz="2400" dirty="0"/>
          </a:p>
          <a:p>
            <a:r>
              <a:rPr lang="en-GB" sz="2400" dirty="0"/>
              <a:t>New payment procedures</a:t>
            </a:r>
          </a:p>
          <a:p>
            <a:endParaRPr lang="en-GB" dirty="0"/>
          </a:p>
        </p:txBody>
      </p:sp>
      <p:pic>
        <p:nvPicPr>
          <p:cNvPr id="10" name="Graphic 9" descr="Stopwatch">
            <a:extLst>
              <a:ext uri="{FF2B5EF4-FFF2-40B4-BE49-F238E27FC236}">
                <a16:creationId xmlns:a16="http://schemas.microsoft.com/office/drawing/2014/main" id="{21F904D6-BA50-4D2D-9C39-4582FA7166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9879" y="1341116"/>
            <a:ext cx="914400" cy="720080"/>
          </a:xfrm>
          <a:prstGeom prst="rect">
            <a:avLst/>
          </a:prstGeom>
        </p:spPr>
      </p:pic>
      <p:pic>
        <p:nvPicPr>
          <p:cNvPr id="12" name="Graphic 11" descr="Money">
            <a:extLst>
              <a:ext uri="{FF2B5EF4-FFF2-40B4-BE49-F238E27FC236}">
                <a16:creationId xmlns:a16="http://schemas.microsoft.com/office/drawing/2014/main" id="{09E0325C-27B1-4122-96E6-9CE2C8E0C8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5119" y="2211710"/>
            <a:ext cx="799560" cy="720080"/>
          </a:xfrm>
          <a:prstGeom prst="rect">
            <a:avLst/>
          </a:prstGeom>
        </p:spPr>
      </p:pic>
      <p:pic>
        <p:nvPicPr>
          <p:cNvPr id="14" name="Graphic 13" descr="Open envelope">
            <a:extLst>
              <a:ext uri="{FF2B5EF4-FFF2-40B4-BE49-F238E27FC236}">
                <a16:creationId xmlns:a16="http://schemas.microsoft.com/office/drawing/2014/main" id="{5F512ABD-E450-4AF7-9C66-8B7D494630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531125" y="3097300"/>
            <a:ext cx="648072" cy="648072"/>
          </a:xfrm>
          <a:prstGeom prst="rect">
            <a:avLst/>
          </a:prstGeom>
        </p:spPr>
      </p:pic>
      <p:pic>
        <p:nvPicPr>
          <p:cNvPr id="5" name="Graphic 4" descr="Questions">
            <a:extLst>
              <a:ext uri="{FF2B5EF4-FFF2-40B4-BE49-F238E27FC236}">
                <a16:creationId xmlns:a16="http://schemas.microsoft.com/office/drawing/2014/main" id="{D76215E9-D26F-4302-9045-78FEBA2161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91977" y="4076848"/>
            <a:ext cx="769193" cy="648072"/>
          </a:xfrm>
          <a:prstGeom prst="rect">
            <a:avLst/>
          </a:prstGeom>
        </p:spPr>
      </p:pic>
    </p:spTree>
    <p:extLst>
      <p:ext uri="{BB962C8B-B14F-4D97-AF65-F5344CB8AC3E}">
        <p14:creationId xmlns:p14="http://schemas.microsoft.com/office/powerpoint/2010/main" val="350325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195263"/>
            <a:ext cx="4895850" cy="857250"/>
          </a:xfrm>
        </p:spPr>
        <p:txBody>
          <a:bodyPr/>
          <a:lstStyle/>
          <a:p>
            <a:r>
              <a:rPr lang="en-GB" b="1" dirty="0">
                <a:ea typeface="ＭＳ Ｐゴシック" pitchFamily="34" charset="-128"/>
              </a:rPr>
              <a:t>Case study 2</a:t>
            </a:r>
            <a:endParaRPr lang="en-GB" dirty="0">
              <a:ea typeface="ＭＳ Ｐゴシック" pitchFamily="34" charset="-128"/>
            </a:endParaRPr>
          </a:p>
        </p:txBody>
      </p:sp>
      <p:sp>
        <p:nvSpPr>
          <p:cNvPr id="4099" name="Rectangle 3"/>
          <p:cNvSpPr>
            <a:spLocks noGrp="1" noChangeArrowheads="1"/>
          </p:cNvSpPr>
          <p:nvPr>
            <p:ph idx="1"/>
          </p:nvPr>
        </p:nvSpPr>
        <p:spPr>
          <a:xfrm>
            <a:off x="611188" y="1131590"/>
            <a:ext cx="7583487" cy="3756323"/>
          </a:xfrm>
        </p:spPr>
        <p:txBody>
          <a:bodyPr/>
          <a:lstStyle/>
          <a:p>
            <a:pPr eaLnBrk="1" hangingPunct="1"/>
            <a:endParaRPr lang="en-GB" sz="2400" b="1" dirty="0">
              <a:ea typeface="ＭＳ Ｐゴシック" pitchFamily="34" charset="-128"/>
            </a:endParaRPr>
          </a:p>
          <a:p>
            <a:pPr eaLnBrk="1" hangingPunct="1"/>
            <a:r>
              <a:rPr lang="en-GB" sz="2400" b="1" dirty="0">
                <a:ea typeface="ＭＳ Ｐゴシック" pitchFamily="34" charset="-128"/>
              </a:rPr>
              <a:t>Entity:</a:t>
            </a:r>
            <a:r>
              <a:rPr lang="en-GB" sz="2400" dirty="0">
                <a:ea typeface="ＭＳ Ｐゴシック" pitchFamily="34" charset="-128"/>
              </a:rPr>
              <a:t> A Large Firm (Turnover:&gt;£5m)</a:t>
            </a:r>
          </a:p>
          <a:p>
            <a:pPr eaLnBrk="1" hangingPunct="1"/>
            <a:endParaRPr lang="en-GB" sz="2400" dirty="0">
              <a:ea typeface="ＭＳ Ｐゴシック" pitchFamily="34" charset="-128"/>
            </a:endParaRPr>
          </a:p>
          <a:p>
            <a:pPr eaLnBrk="1" hangingPunct="1"/>
            <a:r>
              <a:rPr lang="en-GB" sz="2400" b="1" dirty="0">
                <a:ea typeface="ＭＳ Ｐゴシック" pitchFamily="34" charset="-128"/>
              </a:rPr>
              <a:t>Type of Attack: </a:t>
            </a:r>
            <a:r>
              <a:rPr lang="en-GB" sz="2400" dirty="0">
                <a:ea typeface="ＭＳ Ｐゴシック" pitchFamily="34" charset="-128"/>
              </a:rPr>
              <a:t>Ransomware</a:t>
            </a:r>
          </a:p>
          <a:p>
            <a:pPr eaLnBrk="1" hangingPunct="1"/>
            <a:endParaRPr lang="en-GB" sz="2400" b="1" dirty="0">
              <a:ea typeface="ＭＳ Ｐゴシック" pitchFamily="34" charset="-128"/>
            </a:endParaRPr>
          </a:p>
          <a:p>
            <a:pPr eaLnBrk="1" hangingPunct="1"/>
            <a:r>
              <a:rPr lang="en-GB" sz="2400" b="1" dirty="0">
                <a:ea typeface="ＭＳ Ｐゴシック" pitchFamily="34" charset="-128"/>
              </a:rPr>
              <a:t>Cost of Overall Mitigation: </a:t>
            </a:r>
            <a:r>
              <a:rPr lang="en-GB" sz="2400" dirty="0">
                <a:ea typeface="ＭＳ Ｐゴシック" pitchFamily="34" charset="-128"/>
              </a:rPr>
              <a:t>£50-60k</a:t>
            </a:r>
          </a:p>
          <a:p>
            <a:pPr eaLnBrk="1" hangingPunct="1"/>
            <a:endParaRPr lang="en-GB" sz="2400" dirty="0">
              <a:ea typeface="ＭＳ Ｐゴシック" pitchFamily="34" charset="-128"/>
            </a:endParaRPr>
          </a:p>
        </p:txBody>
      </p:sp>
      <p:pic>
        <p:nvPicPr>
          <p:cNvPr id="3" name="Graphic 2" descr="City">
            <a:extLst>
              <a:ext uri="{FF2B5EF4-FFF2-40B4-BE49-F238E27FC236}">
                <a16:creationId xmlns:a16="http://schemas.microsoft.com/office/drawing/2014/main" id="{ABB3235C-A7F2-4F68-8C3B-F4AC2AE2C6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42214" y="1483574"/>
            <a:ext cx="727915" cy="727915"/>
          </a:xfrm>
          <a:prstGeom prst="rect">
            <a:avLst/>
          </a:prstGeom>
        </p:spPr>
      </p:pic>
      <p:pic>
        <p:nvPicPr>
          <p:cNvPr id="5" name="Graphic 4" descr="Internet">
            <a:extLst>
              <a:ext uri="{FF2B5EF4-FFF2-40B4-BE49-F238E27FC236}">
                <a16:creationId xmlns:a16="http://schemas.microsoft.com/office/drawing/2014/main" id="{B44240D6-C7FD-4AF9-8AC6-061BFA0188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94284" y="2366289"/>
            <a:ext cx="914400" cy="792088"/>
          </a:xfrm>
          <a:prstGeom prst="rect">
            <a:avLst/>
          </a:prstGeom>
        </p:spPr>
      </p:pic>
      <p:pic>
        <p:nvPicPr>
          <p:cNvPr id="9" name="Graphic 8" descr="Group brainstorm">
            <a:extLst>
              <a:ext uri="{FF2B5EF4-FFF2-40B4-BE49-F238E27FC236}">
                <a16:creationId xmlns:a16="http://schemas.microsoft.com/office/drawing/2014/main" id="{32A12A3C-01D6-41C8-AE4D-9ABFEAD9A5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44588" y="3158377"/>
            <a:ext cx="914400" cy="81422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and mitigation</a:t>
            </a:r>
          </a:p>
        </p:txBody>
      </p:sp>
      <p:sp>
        <p:nvSpPr>
          <p:cNvPr id="3" name="Content Placeholder 2"/>
          <p:cNvSpPr>
            <a:spLocks noGrp="1"/>
          </p:cNvSpPr>
          <p:nvPr>
            <p:ph idx="1"/>
          </p:nvPr>
        </p:nvSpPr>
        <p:spPr>
          <a:xfrm>
            <a:off x="250825" y="1203599"/>
            <a:ext cx="8642350" cy="3744638"/>
          </a:xfrm>
        </p:spPr>
        <p:txBody>
          <a:bodyPr/>
          <a:lstStyle/>
          <a:p>
            <a:endParaRPr lang="en-US" sz="2400" dirty="0"/>
          </a:p>
          <a:p>
            <a:r>
              <a:rPr lang="en-US" sz="2400" dirty="0"/>
              <a:t>Firm Closure for 2 weeks  </a:t>
            </a:r>
          </a:p>
          <a:p>
            <a:endParaRPr lang="en-US" sz="2400" dirty="0"/>
          </a:p>
          <a:p>
            <a:r>
              <a:rPr lang="en-US" sz="2400" dirty="0"/>
              <a:t>Up to £150k in lost revenue</a:t>
            </a:r>
          </a:p>
          <a:p>
            <a:endParaRPr lang="en-US" sz="2400" dirty="0"/>
          </a:p>
          <a:p>
            <a:r>
              <a:rPr lang="en-US" sz="2400" dirty="0"/>
              <a:t>Emotional toll on staff</a:t>
            </a:r>
          </a:p>
          <a:p>
            <a:endParaRPr lang="en-US" sz="2400" dirty="0"/>
          </a:p>
          <a:p>
            <a:r>
              <a:rPr lang="en-US" sz="2400" dirty="0"/>
              <a:t>Improved systems and training procedures </a:t>
            </a:r>
          </a:p>
          <a:p>
            <a:endParaRPr lang="en-GB" dirty="0"/>
          </a:p>
        </p:txBody>
      </p:sp>
      <p:pic>
        <p:nvPicPr>
          <p:cNvPr id="10" name="Graphic 9" descr="Stopwatch">
            <a:extLst>
              <a:ext uri="{FF2B5EF4-FFF2-40B4-BE49-F238E27FC236}">
                <a16:creationId xmlns:a16="http://schemas.microsoft.com/office/drawing/2014/main" id="{21F904D6-BA50-4D2D-9C39-4582FA7166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1185" y="1472989"/>
            <a:ext cx="914400" cy="720080"/>
          </a:xfrm>
          <a:prstGeom prst="rect">
            <a:avLst/>
          </a:prstGeom>
        </p:spPr>
      </p:pic>
      <p:pic>
        <p:nvPicPr>
          <p:cNvPr id="12" name="Graphic 11" descr="Money">
            <a:extLst>
              <a:ext uri="{FF2B5EF4-FFF2-40B4-BE49-F238E27FC236}">
                <a16:creationId xmlns:a16="http://schemas.microsoft.com/office/drawing/2014/main" id="{09E0325C-27B1-4122-96E6-9CE2C8E0C8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25248" y="2315101"/>
            <a:ext cx="853735" cy="672307"/>
          </a:xfrm>
          <a:prstGeom prst="rect">
            <a:avLst/>
          </a:prstGeom>
        </p:spPr>
      </p:pic>
      <p:pic>
        <p:nvPicPr>
          <p:cNvPr id="14" name="Graphic 13" descr="Brain in head">
            <a:extLst>
              <a:ext uri="{FF2B5EF4-FFF2-40B4-BE49-F238E27FC236}">
                <a16:creationId xmlns:a16="http://schemas.microsoft.com/office/drawing/2014/main" id="{5F512ABD-E450-4AF7-9C66-8B7D494630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5248" y="3231472"/>
            <a:ext cx="843782" cy="648072"/>
          </a:xfrm>
          <a:prstGeom prst="rect">
            <a:avLst/>
          </a:prstGeom>
        </p:spPr>
      </p:pic>
      <p:pic>
        <p:nvPicPr>
          <p:cNvPr id="16" name="Graphic 15" descr="Lock">
            <a:extLst>
              <a:ext uri="{FF2B5EF4-FFF2-40B4-BE49-F238E27FC236}">
                <a16:creationId xmlns:a16="http://schemas.microsoft.com/office/drawing/2014/main" id="{862AA1A4-E6F1-49CE-910E-9D61F1DE61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25248" y="4200536"/>
            <a:ext cx="843782" cy="747701"/>
          </a:xfrm>
          <a:prstGeom prst="rect">
            <a:avLst/>
          </a:prstGeom>
        </p:spPr>
      </p:pic>
    </p:spTree>
    <p:extLst>
      <p:ext uri="{BB962C8B-B14F-4D97-AF65-F5344CB8AC3E}">
        <p14:creationId xmlns:p14="http://schemas.microsoft.com/office/powerpoint/2010/main" val="348771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8F791DF0-0554-4158-8A10-4BFA4C18B074}"/>
              </a:ext>
            </a:extLst>
          </p:cNvPr>
          <p:cNvSpPr>
            <a:spLocks noGrp="1" noChangeArrowheads="1"/>
          </p:cNvSpPr>
          <p:nvPr>
            <p:ph idx="1"/>
          </p:nvPr>
        </p:nvSpPr>
        <p:spPr/>
        <p:txBody>
          <a:bodyPr/>
          <a:lstStyle/>
          <a:p>
            <a:pPr marL="0" lvl="0" indent="0" algn="l">
              <a:buNone/>
            </a:pPr>
            <a:endParaRPr lang="en-US" sz="2400" b="1" dirty="0"/>
          </a:p>
          <a:p>
            <a:pPr marL="0" lvl="0" indent="0" algn="l">
              <a:buNone/>
            </a:pPr>
            <a:endParaRPr lang="en-US" sz="2400" b="1" dirty="0"/>
          </a:p>
          <a:p>
            <a:pPr marL="0" lvl="0" indent="0" algn="l">
              <a:buNone/>
            </a:pPr>
            <a:r>
              <a:rPr lang="en-US" b="1" dirty="0"/>
              <a:t>Michelle Rosen</a:t>
            </a:r>
          </a:p>
          <a:p>
            <a:pPr marL="0" lvl="0" indent="0" algn="l">
              <a:buNone/>
            </a:pPr>
            <a:r>
              <a:rPr lang="en-US" dirty="0"/>
              <a:t>Partner and Compliance Officer, Brightstone Law</a:t>
            </a:r>
          </a:p>
          <a:p>
            <a:pPr lvl="0" algn="l"/>
            <a:endParaRPr lang="en-GB" sz="2400" dirty="0"/>
          </a:p>
        </p:txBody>
      </p:sp>
    </p:spTree>
    <p:extLst>
      <p:ext uri="{BB962C8B-B14F-4D97-AF65-F5344CB8AC3E}">
        <p14:creationId xmlns:p14="http://schemas.microsoft.com/office/powerpoint/2010/main" val="36456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a:t>DLA Piper International</a:t>
            </a:r>
          </a:p>
        </p:txBody>
      </p:sp>
    </p:spTree>
    <p:extLst>
      <p:ext uri="{BB962C8B-B14F-4D97-AF65-F5344CB8AC3E}">
        <p14:creationId xmlns:p14="http://schemas.microsoft.com/office/powerpoint/2010/main" val="2239855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xfrm>
            <a:off x="386954" y="276225"/>
            <a:ext cx="5539978" cy="433388"/>
          </a:xfrm>
        </p:spPr>
        <p:txBody>
          <a:bodyPr/>
          <a:lstStyle/>
          <a:p>
            <a:r>
              <a:rPr lang="en-GB" altLang="en-US"/>
              <a:t>Security Awareness Roadmap</a:t>
            </a:r>
          </a:p>
        </p:txBody>
      </p:sp>
      <p:sp>
        <p:nvSpPr>
          <p:cNvPr id="4" name="Slide Number Placeholder 3"/>
          <p:cNvSpPr>
            <a:spLocks noGrp="1"/>
          </p:cNvSpPr>
          <p:nvPr>
            <p:ph type="sldNum" sz="quarter" idx="4294967295"/>
          </p:nvPr>
        </p:nvSpPr>
        <p:spPr>
          <a:xfrm>
            <a:off x="8757049" y="4947598"/>
            <a:ext cx="386951" cy="195902"/>
          </a:xfrm>
          <a:prstGeom prst="rect">
            <a:avLst/>
          </a:prstGeom>
        </p:spPr>
        <p:txBody>
          <a:bodyPr vert="horz" lIns="0" tIns="0" rIns="0" bIns="0" rtlCol="0" anchor="ctr"/>
          <a:lstStyle>
            <a:defPPr>
              <a:defRPr lang="en-GB"/>
            </a:defPPr>
            <a:lvl1pPr algn="ctr" rtl="0" fontAlgn="base">
              <a:spcBef>
                <a:spcPct val="0"/>
              </a:spcBef>
              <a:spcAft>
                <a:spcPct val="0"/>
              </a:spcAft>
              <a:defRPr sz="750" b="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defTabSz="685800" fontAlgn="auto">
              <a:spcBef>
                <a:spcPts val="0"/>
              </a:spcBef>
              <a:spcAft>
                <a:spcPts val="0"/>
              </a:spcAft>
              <a:defRPr/>
            </a:pPr>
            <a:fld id="{F9591D4C-BB8F-AE46-BE73-C616F30BBC5B}" type="slidenum">
              <a:rPr lang="en-US" smtClean="0"/>
              <a:pPr defTabSz="685800" fontAlgn="auto">
                <a:spcBef>
                  <a:spcPts val="0"/>
                </a:spcBef>
                <a:spcAft>
                  <a:spcPts val="0"/>
                </a:spcAft>
                <a:defRPr/>
              </a:pPr>
              <a:t>19</a:t>
            </a:fld>
            <a:endParaRPr lang="en-US">
              <a:solidFill>
                <a:srgbClr val="182440"/>
              </a:solidFill>
              <a:latin typeface="Arial" panose="020B0604020202020204"/>
              <a:ea typeface="+mn-ea"/>
            </a:endParaRPr>
          </a:p>
        </p:txBody>
      </p:sp>
      <p:pic>
        <p:nvPicPr>
          <p:cNvPr id="43012" name="Picture 2" descr="Laptop_S_0383"/>
          <p:cNvPicPr>
            <a:picLocks noGrp="1" noChangeAspect="1" noChangeArrowheads="1"/>
          </p:cNvPicPr>
          <p:nvPr>
            <p:ph type="pic" sz="quarter" idx="18"/>
          </p:nvPr>
        </p:nvPicPr>
        <p:blipFill>
          <a:blip r:embed="rId3"/>
          <a:srcRect l="31430" r="31430"/>
          <a:stretch>
            <a:fillRect/>
          </a:stretch>
        </p:blipFill>
        <p:spPr>
          <a:xfrm>
            <a:off x="6394848" y="1"/>
            <a:ext cx="2749153" cy="4936331"/>
          </a:xfrm>
          <a:noFill/>
          <a:extLst>
            <a:ext uri="{909E8E84-426E-40DD-AFC4-6F175D3DCCD1}">
              <a14:hiddenFill xmlns:a14="http://schemas.microsoft.com/office/drawing/2010/main">
                <a:solidFill>
                  <a:srgbClr val="FFFFFF"/>
                </a:solidFill>
              </a14:hiddenFill>
            </a:ext>
          </a:extLst>
        </p:spPr>
      </p:pic>
      <p:graphicFrame>
        <p:nvGraphicFramePr>
          <p:cNvPr id="15" name="Content Placeholder 14"/>
          <p:cNvGraphicFramePr>
            <a:graphicFrameLocks noGrp="1"/>
          </p:cNvGraphicFramePr>
          <p:nvPr>
            <p:ph sz="quarter" idx="19"/>
          </p:nvPr>
        </p:nvGraphicFramePr>
        <p:xfrm>
          <a:off x="82770" y="851338"/>
          <a:ext cx="6311498" cy="3880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3016" name="TextBox 1"/>
          <p:cNvSpPr txBox="1">
            <a:spLocks noChangeArrowheads="1"/>
          </p:cNvSpPr>
          <p:nvPr/>
        </p:nvSpPr>
        <p:spPr>
          <a:xfrm>
            <a:off x="1464469" y="3442006"/>
            <a:ext cx="110132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eaLnBrk="1" fontAlgn="auto" hangingPunct="1">
              <a:spcBef>
                <a:spcPts val="0"/>
              </a:spcBef>
              <a:spcAft>
                <a:spcPts val="0"/>
              </a:spcAft>
            </a:pPr>
            <a:r>
              <a:rPr lang="en-GB" altLang="en-US" sz="1050">
                <a:solidFill>
                  <a:srgbClr val="FFC000"/>
                </a:solidFill>
                <a:ea typeface="+mn-ea"/>
              </a:rPr>
              <a:t>(Criminals don't care about checkboxes)</a:t>
            </a:r>
          </a:p>
        </p:txBody>
      </p:sp>
    </p:spTree>
    <p:extLst>
      <p:ext uri="{BB962C8B-B14F-4D97-AF65-F5344CB8AC3E}">
        <p14:creationId xmlns:p14="http://schemas.microsoft.com/office/powerpoint/2010/main" val="126235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9C21DC-89A3-4B95-BBC1-53BEA68E5814}"/>
              </a:ext>
            </a:extLst>
          </p:cNvPr>
          <p:cNvSpPr>
            <a:spLocks noGrp="1"/>
          </p:cNvSpPr>
          <p:nvPr>
            <p:ph type="title"/>
          </p:nvPr>
        </p:nvSpPr>
        <p:spPr>
          <a:xfrm>
            <a:off x="250824" y="195263"/>
            <a:ext cx="6121375" cy="857250"/>
          </a:xfrm>
        </p:spPr>
        <p:txBody>
          <a:bodyPr/>
          <a:lstStyle/>
          <a:p>
            <a:r>
              <a:rPr lang="en-GB" dirty="0"/>
              <a:t>What are we going to cover?</a:t>
            </a:r>
          </a:p>
        </p:txBody>
      </p:sp>
      <p:sp>
        <p:nvSpPr>
          <p:cNvPr id="5" name="Rectangle 5">
            <a:extLst>
              <a:ext uri="{FF2B5EF4-FFF2-40B4-BE49-F238E27FC236}">
                <a16:creationId xmlns:a16="http://schemas.microsoft.com/office/drawing/2014/main" id="{8F791DF0-0554-4158-8A10-4BFA4C18B074}"/>
              </a:ext>
            </a:extLst>
          </p:cNvPr>
          <p:cNvSpPr>
            <a:spLocks noGrp="1" noChangeArrowheads="1"/>
          </p:cNvSpPr>
          <p:nvPr>
            <p:ph idx="1"/>
          </p:nvPr>
        </p:nvSpPr>
        <p:spPr/>
        <p:txBody>
          <a:bodyPr/>
          <a:lstStyle/>
          <a:p>
            <a:r>
              <a:rPr lang="en-GB" altLang="en-US" sz="2400" dirty="0">
                <a:latin typeface="Arial" panose="020B0604020202020204" pitchFamily="34" charset="0"/>
                <a:ea typeface="ＭＳ Ｐゴシック" pitchFamily="34" charset="-128"/>
                <a:cs typeface="Arial" panose="020B0604020202020204" pitchFamily="34" charset="0"/>
              </a:rPr>
              <a:t>Quick cybercrime quiz </a:t>
            </a:r>
          </a:p>
          <a:p>
            <a:r>
              <a:rPr lang="en-GB" altLang="en-US" sz="2400" dirty="0">
                <a:latin typeface="Arial" panose="020B0604020202020204" pitchFamily="34" charset="0"/>
                <a:ea typeface="ＭＳ Ｐゴシック" pitchFamily="34" charset="-128"/>
                <a:cs typeface="Arial" panose="020B0604020202020204" pitchFamily="34" charset="0"/>
              </a:rPr>
              <a:t>Developing situation</a:t>
            </a:r>
          </a:p>
          <a:p>
            <a:r>
              <a:rPr lang="en-GB" altLang="en-US" sz="2400" dirty="0">
                <a:latin typeface="Arial" panose="020B0604020202020204" pitchFamily="34" charset="0"/>
                <a:ea typeface="ＭＳ Ｐゴシック" pitchFamily="34" charset="-128"/>
                <a:cs typeface="Arial" panose="020B0604020202020204" pitchFamily="34" charset="0"/>
              </a:rPr>
              <a:t>Preview of our thematic project findings</a:t>
            </a:r>
          </a:p>
          <a:p>
            <a:r>
              <a:rPr lang="en-GB" altLang="en-US" sz="2400" dirty="0">
                <a:latin typeface="Arial" panose="020B0604020202020204" pitchFamily="34" charset="0"/>
                <a:ea typeface="ＭＳ Ｐゴシック" pitchFamily="34" charset="-128"/>
                <a:cs typeface="Arial" panose="020B0604020202020204" pitchFamily="34" charset="0"/>
              </a:rPr>
              <a:t>Firm experiences</a:t>
            </a:r>
          </a:p>
          <a:p>
            <a:r>
              <a:rPr lang="en-GB" altLang="en-US" sz="2400" dirty="0">
                <a:latin typeface="Arial" panose="020B0604020202020204" pitchFamily="34" charset="0"/>
                <a:ea typeface="ＭＳ Ｐゴシック" pitchFamily="34" charset="-128"/>
                <a:cs typeface="Arial" panose="020B0604020202020204" pitchFamily="34" charset="0"/>
              </a:rPr>
              <a:t>Future developments</a:t>
            </a:r>
          </a:p>
          <a:p>
            <a:r>
              <a:rPr lang="en-GB" altLang="en-US" sz="2400" dirty="0">
                <a:latin typeface="Arial" panose="020B0604020202020204" pitchFamily="34" charset="0"/>
                <a:ea typeface="ＭＳ Ｐゴシック" pitchFamily="34" charset="-128"/>
                <a:cs typeface="Arial" panose="020B0604020202020204" pitchFamily="34" charset="0"/>
              </a:rPr>
              <a:t>Quiz answers</a:t>
            </a:r>
          </a:p>
          <a:p>
            <a:r>
              <a:rPr lang="en-GB" altLang="en-US" sz="2400" dirty="0">
                <a:latin typeface="Arial" panose="020B0604020202020204" pitchFamily="34" charset="0"/>
                <a:ea typeface="ＭＳ Ｐゴシック" pitchFamily="34" charset="-128"/>
                <a:cs typeface="Arial" panose="020B0604020202020204" pitchFamily="34" charset="0"/>
              </a:rPr>
              <a:t>Top tips</a:t>
            </a:r>
          </a:p>
          <a:p>
            <a:pPr marL="514350" indent="-514350" algn="l">
              <a:buFont typeface="+mj-lt"/>
              <a:buAutoNum type="arabicPeriod"/>
            </a:pPr>
            <a:endParaRPr lang="en-GB" altLang="en-US" dirty="0">
              <a:latin typeface="Arial" panose="020B0604020202020204" pitchFamily="34" charset="0"/>
              <a:ea typeface="ＭＳ Ｐゴシック" pitchFamily="34" charset="-128"/>
              <a:cs typeface="Arial" panose="020B0604020202020204" pitchFamily="34" charset="0"/>
            </a:endParaRPr>
          </a:p>
          <a:p>
            <a:pPr marL="457200" indent="-457200" algn="l">
              <a:buFont typeface="Arial" panose="020B0604020202020204" pitchFamily="34" charset="0"/>
              <a:buChar char="•"/>
            </a:pPr>
            <a:endParaRPr lang="en-GB" altLang="en-US" dirty="0">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8"/>
          </p:nvPr>
        </p:nvPicPr>
        <p:blipFill>
          <a:blip r:embed="rId3"/>
          <a:srcRect/>
          <a:stretch>
            <a:fillRect/>
          </a:stretch>
        </p:blipFill>
        <p:spPr>
          <a:xfrm>
            <a:off x="1475656" y="267494"/>
            <a:ext cx="6097131" cy="4097272"/>
          </a:xfrm>
        </p:spPr>
      </p:pic>
      <p:sp>
        <p:nvSpPr>
          <p:cNvPr id="3" name="Slide Number Placeholder 2"/>
          <p:cNvSpPr>
            <a:spLocks noGrp="1"/>
          </p:cNvSpPr>
          <p:nvPr>
            <p:ph type="sldNum" sz="quarter" idx="12"/>
          </p:nvPr>
        </p:nvSpPr>
        <p:spPr/>
        <p:txBody>
          <a:bodyPr/>
          <a:lstStyle/>
          <a:p>
            <a:pPr defTabSz="685800" fontAlgn="auto">
              <a:spcBef>
                <a:spcPts val="0"/>
              </a:spcBef>
              <a:spcAft>
                <a:spcPts val="0"/>
              </a:spcAft>
            </a:pPr>
            <a:fld id="{F9591D4C-BB8F-AE46-BE73-C616F30BBC5B}" type="slidenum">
              <a:rPr lang="en-US">
                <a:solidFill>
                  <a:srgbClr val="FFFFFF"/>
                </a:solidFill>
                <a:latin typeface="Arial" panose="020B0604020202020204"/>
                <a:ea typeface="+mn-ea"/>
              </a:rPr>
              <a:pPr defTabSz="685800" fontAlgn="auto">
                <a:spcBef>
                  <a:spcPts val="0"/>
                </a:spcBef>
                <a:spcAft>
                  <a:spcPts val="0"/>
                </a:spcAft>
              </a:pPr>
              <a:t>20</a:t>
            </a:fld>
            <a:endParaRPr lang="en-US">
              <a:solidFill>
                <a:srgbClr val="FFFFFF"/>
              </a:solidFill>
              <a:latin typeface="Arial" panose="020B0604020202020204"/>
              <a:ea typeface="+mn-ea"/>
            </a:endParaRPr>
          </a:p>
        </p:txBody>
      </p:sp>
    </p:spTree>
    <p:extLst>
      <p:ext uri="{BB962C8B-B14F-4D97-AF65-F5344CB8AC3E}">
        <p14:creationId xmlns:p14="http://schemas.microsoft.com/office/powerpoint/2010/main" val="2588805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8"/>
          <p:cNvSpPr>
            <a:spLocks noGrp="1"/>
          </p:cNvSpPr>
          <p:nvPr>
            <p:ph type="title"/>
          </p:nvPr>
        </p:nvSpPr>
        <p:spPr>
          <a:xfrm>
            <a:off x="386954" y="276225"/>
            <a:ext cx="5539978" cy="433388"/>
          </a:xfrm>
        </p:spPr>
        <p:txBody>
          <a:bodyPr/>
          <a:lstStyle/>
          <a:p>
            <a:r>
              <a:rPr lang="en-GB" altLang="en-US"/>
              <a:t>Layers of defence</a:t>
            </a:r>
          </a:p>
        </p:txBody>
      </p:sp>
      <p:pic>
        <p:nvPicPr>
          <p:cNvPr id="40963" name="Picture Placeholder 5"/>
          <p:cNvPicPr>
            <a:picLocks noGrp="1" noChangeAspect="1"/>
          </p:cNvPicPr>
          <p:nvPr>
            <p:ph type="pic" sz="quarter" idx="18"/>
          </p:nvPr>
        </p:nvPicPr>
        <p:blipFill>
          <a:blip r:embed="rId3"/>
          <a:srcRect l="34337" r="34337"/>
          <a:stretch>
            <a:fillRect/>
          </a:stretch>
        </p:blipFill>
        <p:spPr>
          <a:xfrm>
            <a:off x="6394848" y="1"/>
            <a:ext cx="2749153" cy="4936331"/>
          </a:xfrm>
        </p:spPr>
      </p:pic>
      <p:graphicFrame>
        <p:nvGraphicFramePr>
          <p:cNvPr id="8" name="Content Placeholder 7"/>
          <p:cNvGraphicFramePr>
            <a:graphicFrameLocks noGrp="1"/>
          </p:cNvGraphicFramePr>
          <p:nvPr>
            <p:ph sz="quarter" idx="19"/>
          </p:nvPr>
        </p:nvGraphicFramePr>
        <p:xfrm>
          <a:off x="386953" y="776635"/>
          <a:ext cx="5639912" cy="39549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p:cNvSpPr>
            <a:spLocks noGrp="1"/>
          </p:cNvSpPr>
          <p:nvPr>
            <p:ph type="sldNum" sz="quarter" idx="4294967295"/>
          </p:nvPr>
        </p:nvSpPr>
        <p:spPr>
          <a:xfrm>
            <a:off x="8757049" y="4947598"/>
            <a:ext cx="386951" cy="195902"/>
          </a:xfrm>
          <a:prstGeom prst="rect">
            <a:avLst/>
          </a:prstGeom>
        </p:spPr>
        <p:txBody>
          <a:bodyPr vert="horz" lIns="0" tIns="0" rIns="0" bIns="0" rtlCol="0" anchor="ctr"/>
          <a:lstStyle>
            <a:defPPr>
              <a:defRPr lang="en-GB"/>
            </a:defPPr>
            <a:lvl1pPr algn="ctr" rtl="0" fontAlgn="base">
              <a:spcBef>
                <a:spcPct val="0"/>
              </a:spcBef>
              <a:spcAft>
                <a:spcPct val="0"/>
              </a:spcAft>
              <a:defRPr sz="750" b="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defTabSz="685800" fontAlgn="auto">
              <a:spcBef>
                <a:spcPts val="0"/>
              </a:spcBef>
              <a:spcAft>
                <a:spcPts val="0"/>
              </a:spcAft>
              <a:defRPr/>
            </a:pPr>
            <a:fld id="{F9591D4C-BB8F-AE46-BE73-C616F30BBC5B}" type="slidenum">
              <a:rPr lang="en-US" smtClean="0"/>
              <a:pPr defTabSz="685800" fontAlgn="auto">
                <a:spcBef>
                  <a:spcPts val="0"/>
                </a:spcBef>
                <a:spcAft>
                  <a:spcPts val="0"/>
                </a:spcAft>
                <a:defRPr/>
              </a:pPr>
              <a:t>21</a:t>
            </a:fld>
            <a:endParaRPr lang="en-US">
              <a:solidFill>
                <a:srgbClr val="182440"/>
              </a:solidFill>
              <a:latin typeface="Arial" panose="020B0604020202020204"/>
              <a:ea typeface="+mn-ea"/>
            </a:endParaRPr>
          </a:p>
        </p:txBody>
      </p:sp>
    </p:spTree>
    <p:extLst>
      <p:ext uri="{BB962C8B-B14F-4D97-AF65-F5344CB8AC3E}">
        <p14:creationId xmlns:p14="http://schemas.microsoft.com/office/powerpoint/2010/main" val="2433324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5"/>
          <p:cNvSpPr>
            <a:spLocks noGrp="1"/>
          </p:cNvSpPr>
          <p:nvPr>
            <p:ph sz="quarter" idx="19"/>
          </p:nvPr>
        </p:nvSpPr>
        <p:spPr>
          <a:xfrm>
            <a:off x="222647" y="179785"/>
            <a:ext cx="6034088" cy="4551759"/>
          </a:xfrm>
        </p:spPr>
        <p:txBody>
          <a:bodyPr wrap="square" numCol="1" anchor="ctr" anchorCtr="0" compatLnSpc="1">
            <a:prstTxWarp prst="textNoShape">
              <a:avLst/>
            </a:prstTxWarp>
          </a:bodyPr>
          <a:lstStyle/>
          <a:p>
            <a:pPr marL="0" indent="0" algn="ctr">
              <a:spcBef>
                <a:spcPts val="1800"/>
              </a:spcBef>
              <a:spcAft>
                <a:spcPts val="1800"/>
              </a:spcAft>
              <a:buNone/>
            </a:pPr>
            <a:r>
              <a:rPr lang="en-GB" altLang="en-US" sz="4950" b="1" dirty="0">
                <a:solidFill>
                  <a:srgbClr val="FFC000"/>
                </a:solidFill>
                <a:latin typeface="Cambria" pitchFamily="18" charset="0"/>
              </a:rPr>
              <a:t>human firewall</a:t>
            </a:r>
          </a:p>
        </p:txBody>
      </p:sp>
      <p:sp>
        <p:nvSpPr>
          <p:cNvPr id="7" name="Slide Number Placeholder 6"/>
          <p:cNvSpPr>
            <a:spLocks noGrp="1"/>
          </p:cNvSpPr>
          <p:nvPr>
            <p:ph type="sldNum" sz="quarter" idx="4294967295"/>
          </p:nvPr>
        </p:nvSpPr>
        <p:spPr>
          <a:xfrm>
            <a:off x="8757049" y="4947598"/>
            <a:ext cx="386951" cy="195902"/>
          </a:xfrm>
          <a:prstGeom prst="rect">
            <a:avLst/>
          </a:prstGeom>
        </p:spPr>
        <p:txBody>
          <a:bodyPr vert="horz" lIns="0" tIns="0" rIns="0" bIns="0" rtlCol="0" anchor="ctr"/>
          <a:lstStyle>
            <a:defPPr>
              <a:defRPr lang="en-GB"/>
            </a:defPPr>
            <a:lvl1pPr algn="ctr" rtl="0" fontAlgn="base">
              <a:spcBef>
                <a:spcPct val="0"/>
              </a:spcBef>
              <a:spcAft>
                <a:spcPct val="0"/>
              </a:spcAft>
              <a:defRPr sz="750" b="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defTabSz="685800" fontAlgn="auto">
              <a:spcBef>
                <a:spcPts val="0"/>
              </a:spcBef>
              <a:spcAft>
                <a:spcPts val="0"/>
              </a:spcAft>
              <a:defRPr/>
            </a:pPr>
            <a:fld id="{F9591D4C-BB8F-AE46-BE73-C616F30BBC5B}" type="slidenum">
              <a:rPr lang="en-US" smtClean="0"/>
              <a:pPr defTabSz="685800" fontAlgn="auto">
                <a:spcBef>
                  <a:spcPts val="0"/>
                </a:spcBef>
                <a:spcAft>
                  <a:spcPts val="0"/>
                </a:spcAft>
                <a:defRPr/>
              </a:pPr>
              <a:t>22</a:t>
            </a:fld>
            <a:endParaRPr lang="en-US">
              <a:solidFill>
                <a:srgbClr val="182440"/>
              </a:solidFill>
              <a:latin typeface="Arial" panose="020B0604020202020204"/>
              <a:ea typeface="+mn-ea"/>
            </a:endParaRPr>
          </a:p>
        </p:txBody>
      </p:sp>
      <p:pic>
        <p:nvPicPr>
          <p:cNvPr id="43012" name="Picture Placeholder 13"/>
          <p:cNvPicPr>
            <a:picLocks noGrp="1" noChangeAspect="1"/>
          </p:cNvPicPr>
          <p:nvPr>
            <p:ph type="pic" sz="quarter" idx="18"/>
          </p:nvPr>
        </p:nvPicPr>
        <p:blipFill>
          <a:blip r:embed="rId3"/>
          <a:srcRect l="34337" r="34337"/>
          <a:stretch>
            <a:fillRect/>
          </a:stretch>
        </p:blipFill>
        <p:spPr>
          <a:xfrm>
            <a:off x="6394848" y="1"/>
            <a:ext cx="2749153" cy="4936331"/>
          </a:xfrm>
        </p:spPr>
      </p:pic>
    </p:spTree>
    <p:extLst>
      <p:ext uri="{BB962C8B-B14F-4D97-AF65-F5344CB8AC3E}">
        <p14:creationId xmlns:p14="http://schemas.microsoft.com/office/powerpoint/2010/main" val="401344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3"/>
          <a:srcRect/>
          <a:stretch>
            <a:fillRect/>
          </a:stretch>
        </p:blipFill>
        <p:spPr>
          <a:xfrm>
            <a:off x="1433513" y="3400426"/>
            <a:ext cx="6385322" cy="141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p:cNvPicPr>
            <a:picLocks noChangeAspect="1" noChangeArrowheads="1"/>
          </p:cNvPicPr>
          <p:nvPr/>
        </p:nvPicPr>
        <p:blipFill>
          <a:blip r:embed="rId4"/>
          <a:srcRect/>
          <a:stretch>
            <a:fillRect/>
          </a:stretch>
        </p:blipFill>
        <p:spPr>
          <a:xfrm>
            <a:off x="0" y="0"/>
            <a:ext cx="9126141"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641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757049" y="4947598"/>
            <a:ext cx="386951" cy="195902"/>
          </a:xfrm>
          <a:prstGeom prst="rect">
            <a:avLst/>
          </a:prstGeom>
        </p:spPr>
        <p:txBody>
          <a:bodyPr vert="horz" lIns="0" tIns="0" rIns="0" bIns="0" rtlCol="0" anchor="ctr"/>
          <a:lstStyle>
            <a:defPPr>
              <a:defRPr lang="en-GB"/>
            </a:defPPr>
            <a:lvl1pPr algn="ctr" rtl="0" fontAlgn="base">
              <a:spcBef>
                <a:spcPct val="0"/>
              </a:spcBef>
              <a:spcAft>
                <a:spcPct val="0"/>
              </a:spcAft>
              <a:defRPr sz="750" b="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defTabSz="685800" fontAlgn="auto">
              <a:spcBef>
                <a:spcPts val="0"/>
              </a:spcBef>
              <a:spcAft>
                <a:spcPts val="0"/>
              </a:spcAft>
              <a:defRPr/>
            </a:pPr>
            <a:fld id="{F9591D4C-BB8F-AE46-BE73-C616F30BBC5B}" type="slidenum">
              <a:rPr lang="en-US" smtClean="0"/>
              <a:pPr defTabSz="685800" fontAlgn="auto">
                <a:spcBef>
                  <a:spcPts val="0"/>
                </a:spcBef>
                <a:spcAft>
                  <a:spcPts val="0"/>
                </a:spcAft>
                <a:defRPr/>
              </a:pPr>
              <a:t>24</a:t>
            </a:fld>
            <a:endParaRPr lang="en-US">
              <a:solidFill>
                <a:srgbClr val="182440"/>
              </a:solidFill>
              <a:latin typeface="Arial" panose="020B0604020202020204"/>
              <a:ea typeface="+mn-ea"/>
            </a:endParaRPr>
          </a:p>
        </p:txBody>
      </p:sp>
      <p:pic>
        <p:nvPicPr>
          <p:cNvPr id="47107" name="Picture 2"/>
          <p:cNvPicPr>
            <a:picLocks noGrp="1" noChangeAspect="1" noChangeArrowheads="1"/>
          </p:cNvPicPr>
          <p:nvPr>
            <p:ph sz="quarter" idx="18"/>
          </p:nvPr>
        </p:nvPicPr>
        <p:blipFill>
          <a:blip r:embed="rId3"/>
          <a:srcRect/>
          <a:stretch>
            <a:fillRect/>
          </a:stretch>
        </p:blipFill>
        <p:spPr>
          <a:xfrm>
            <a:off x="416719" y="944166"/>
            <a:ext cx="5910263" cy="33194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8" name="Picture 3"/>
          <p:cNvPicPr>
            <a:picLocks noChangeAspect="1" noChangeArrowheads="1"/>
          </p:cNvPicPr>
          <p:nvPr/>
        </p:nvPicPr>
        <p:blipFill>
          <a:blip r:embed="rId4"/>
          <a:srcRect/>
          <a:stretch>
            <a:fillRect/>
          </a:stretch>
        </p:blipFill>
        <p:spPr>
          <a:xfrm>
            <a:off x="6719888" y="944166"/>
            <a:ext cx="1899047" cy="334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247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fontAlgn="auto">
              <a:spcBef>
                <a:spcPts val="0"/>
              </a:spcBef>
              <a:spcAft>
                <a:spcPts val="0"/>
              </a:spcAft>
            </a:pPr>
            <a:fld id="{F9591D4C-BB8F-AE46-BE73-C616F30BBC5B}" type="slidenum">
              <a:rPr lang="en-US">
                <a:solidFill>
                  <a:srgbClr val="182440"/>
                </a:solidFill>
                <a:latin typeface="Arial" panose="020B0604020202020204"/>
                <a:ea typeface="+mn-ea"/>
              </a:rPr>
              <a:pPr defTabSz="685800" fontAlgn="auto">
                <a:spcBef>
                  <a:spcPts val="0"/>
                </a:spcBef>
                <a:spcAft>
                  <a:spcPts val="0"/>
                </a:spcAft>
              </a:pPr>
              <a:t>25</a:t>
            </a:fld>
            <a:endParaRPr lang="en-US">
              <a:solidFill>
                <a:srgbClr val="182440"/>
              </a:solidFill>
              <a:latin typeface="Arial" panose="020B0604020202020204"/>
              <a:ea typeface="+mn-ea"/>
            </a:endParaRPr>
          </a:p>
        </p:txBody>
      </p:sp>
      <p:sp>
        <p:nvSpPr>
          <p:cNvPr id="5" name="Title 4"/>
          <p:cNvSpPr>
            <a:spLocks noGrp="1"/>
          </p:cNvSpPr>
          <p:nvPr>
            <p:ph type="title"/>
          </p:nvPr>
        </p:nvSpPr>
        <p:spPr/>
        <p:txBody>
          <a:bodyPr/>
          <a:lstStyle/>
          <a:p>
            <a:r>
              <a:rPr lang="en-GB" sz="4950" b="1" dirty="0">
                <a:solidFill>
                  <a:srgbClr val="FFC000"/>
                </a:solidFill>
                <a:ea typeface="+mn-ea"/>
                <a:cs typeface="+mn-cs"/>
              </a:rPr>
              <a:t>Takeaways</a:t>
            </a:r>
          </a:p>
        </p:txBody>
      </p:sp>
      <p:sp>
        <p:nvSpPr>
          <p:cNvPr id="6" name="Content Placeholder 5"/>
          <p:cNvSpPr>
            <a:spLocks noGrp="1"/>
          </p:cNvSpPr>
          <p:nvPr>
            <p:ph sz="quarter" idx="18"/>
          </p:nvPr>
        </p:nvSpPr>
        <p:spPr>
          <a:xfrm>
            <a:off x="1296329" y="1176486"/>
            <a:ext cx="7460718" cy="3319916"/>
          </a:xfrm>
        </p:spPr>
        <p:txBody>
          <a:bodyPr anchor="t"/>
          <a:lstStyle/>
          <a:p>
            <a:pPr marL="0" indent="0">
              <a:lnSpc>
                <a:spcPct val="250000"/>
              </a:lnSpc>
              <a:buNone/>
            </a:pPr>
            <a:r>
              <a:rPr lang="en-GB" sz="2700" dirty="0"/>
              <a:t>People are your first and last line of defence</a:t>
            </a:r>
          </a:p>
          <a:p>
            <a:pPr marL="0" indent="0">
              <a:lnSpc>
                <a:spcPct val="250000"/>
              </a:lnSpc>
              <a:buNone/>
            </a:pPr>
            <a:r>
              <a:rPr lang="en-GB" sz="2700" dirty="0"/>
              <a:t>Talk to them in a language they can relate to</a:t>
            </a:r>
          </a:p>
          <a:p>
            <a:pPr marL="0" indent="0">
              <a:lnSpc>
                <a:spcPct val="250000"/>
              </a:lnSpc>
              <a:buNone/>
            </a:pPr>
            <a:r>
              <a:rPr lang="en-GB" sz="2700" dirty="0"/>
              <a:t>Show your staff how to take responsibility</a:t>
            </a:r>
          </a:p>
        </p:txBody>
      </p:sp>
      <p:pic>
        <p:nvPicPr>
          <p:cNvPr id="1027" name="Picture 3" descr="C:\Users\vandenj\Desktop\To be filed oct 19\Iconography\PNG\PNG\Communication_People_White.png"/>
          <p:cNvPicPr>
            <a:picLocks noChangeAspect="1" noChangeArrowheads="1"/>
          </p:cNvPicPr>
          <p:nvPr/>
        </p:nvPicPr>
        <p:blipFill>
          <a:blip r:embed="rId3"/>
          <a:srcRect/>
          <a:stretch>
            <a:fillRect/>
          </a:stretch>
        </p:blipFill>
        <p:spPr>
          <a:xfrm>
            <a:off x="327944" y="2571750"/>
            <a:ext cx="810815" cy="8120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andenj\Desktop\To be filed oct 19\Iconography\PNG\PNG\Alert_White.png"/>
          <p:cNvPicPr>
            <a:picLocks noChangeAspect="1" noChangeArrowheads="1"/>
          </p:cNvPicPr>
          <p:nvPr/>
        </p:nvPicPr>
        <p:blipFill>
          <a:blip r:embed="rId4"/>
          <a:srcRect/>
          <a:stretch>
            <a:fillRect/>
          </a:stretch>
        </p:blipFill>
        <p:spPr>
          <a:xfrm>
            <a:off x="334963" y="1385927"/>
            <a:ext cx="810815" cy="8108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andenj\Desktop\To be filed oct 19\Iconography\PNG\PNG\Collaboration_White.png"/>
          <p:cNvPicPr>
            <a:picLocks noChangeAspect="1" noChangeArrowheads="1"/>
          </p:cNvPicPr>
          <p:nvPr/>
        </p:nvPicPr>
        <p:blipFill>
          <a:blip r:embed="rId5"/>
          <a:srcRect/>
          <a:stretch>
            <a:fillRect/>
          </a:stretch>
        </p:blipFill>
        <p:spPr>
          <a:xfrm>
            <a:off x="360240" y="3684396"/>
            <a:ext cx="812006" cy="81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822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57557F7-2222-4AF1-98D1-8E5E319022D0}"/>
              </a:ext>
            </a:extLst>
          </p:cNvPr>
          <p:cNvSpPr>
            <a:spLocks noGrp="1" noChangeArrowheads="1"/>
          </p:cNvSpPr>
          <p:nvPr>
            <p:ph type="title"/>
          </p:nvPr>
        </p:nvSpPr>
        <p:spPr>
          <a:xfrm>
            <a:off x="251520" y="15094"/>
            <a:ext cx="6480720" cy="972480"/>
          </a:xfrm>
        </p:spPr>
        <p:txBody>
          <a:bodyPr/>
          <a:lstStyle/>
          <a:p>
            <a:pPr eaLnBrk="1" hangingPunct="1"/>
            <a:r>
              <a:rPr lang="en-GB" sz="2800" dirty="0">
                <a:ea typeface="ＭＳ Ｐゴシック" pitchFamily="34" charset="-128"/>
              </a:rPr>
              <a:t>Responding to the threat</a:t>
            </a:r>
          </a:p>
        </p:txBody>
      </p:sp>
      <p:sp>
        <p:nvSpPr>
          <p:cNvPr id="5" name="TextBox 4">
            <a:extLst>
              <a:ext uri="{FF2B5EF4-FFF2-40B4-BE49-F238E27FC236}">
                <a16:creationId xmlns:a16="http://schemas.microsoft.com/office/drawing/2014/main" id="{B06F4E84-AC9B-4B48-95CC-A81A8CD8CE39}"/>
              </a:ext>
            </a:extLst>
          </p:cNvPr>
          <p:cNvSpPr txBox="1"/>
          <p:nvPr/>
        </p:nvSpPr>
        <p:spPr>
          <a:xfrm>
            <a:off x="251520" y="3013089"/>
            <a:ext cx="1728192" cy="1631216"/>
          </a:xfrm>
          <a:prstGeom prst="rect">
            <a:avLst/>
          </a:prstGeom>
          <a:noFill/>
        </p:spPr>
        <p:txBody>
          <a:bodyPr wrap="square" rtlCol="0">
            <a:spAutoFit/>
          </a:bodyPr>
          <a:lstStyle/>
          <a:p>
            <a:r>
              <a:rPr lang="en-GB" sz="2000" dirty="0"/>
              <a:t>Enforcement Strategy – taking a proportionate approach</a:t>
            </a:r>
          </a:p>
        </p:txBody>
      </p:sp>
      <p:sp>
        <p:nvSpPr>
          <p:cNvPr id="10" name="Rectangle: Rounded Corners 9">
            <a:extLst>
              <a:ext uri="{FF2B5EF4-FFF2-40B4-BE49-F238E27FC236}">
                <a16:creationId xmlns:a16="http://schemas.microsoft.com/office/drawing/2014/main" id="{B84B5943-D7FF-4312-99A5-70EFEFBB4AFE}"/>
              </a:ext>
            </a:extLst>
          </p:cNvPr>
          <p:cNvSpPr/>
          <p:nvPr/>
        </p:nvSpPr>
        <p:spPr bwMode="auto">
          <a:xfrm>
            <a:off x="251520" y="1131590"/>
            <a:ext cx="1944216" cy="3888432"/>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5" name="Rectangle: Rounded Corners 14">
            <a:extLst>
              <a:ext uri="{FF2B5EF4-FFF2-40B4-BE49-F238E27FC236}">
                <a16:creationId xmlns:a16="http://schemas.microsoft.com/office/drawing/2014/main" id="{82D36167-CD77-4FC4-8CA6-9F2B2EF88B1E}"/>
              </a:ext>
            </a:extLst>
          </p:cNvPr>
          <p:cNvSpPr/>
          <p:nvPr/>
        </p:nvSpPr>
        <p:spPr bwMode="auto">
          <a:xfrm>
            <a:off x="2446522" y="1131590"/>
            <a:ext cx="2150713" cy="3888432"/>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6" name="Rectangle: Rounded Corners 15">
            <a:extLst>
              <a:ext uri="{FF2B5EF4-FFF2-40B4-BE49-F238E27FC236}">
                <a16:creationId xmlns:a16="http://schemas.microsoft.com/office/drawing/2014/main" id="{047FA909-F5A4-4C2B-8802-457EAA2D39C4}"/>
              </a:ext>
            </a:extLst>
          </p:cNvPr>
          <p:cNvSpPr/>
          <p:nvPr/>
        </p:nvSpPr>
        <p:spPr bwMode="auto">
          <a:xfrm>
            <a:off x="4751939" y="1131590"/>
            <a:ext cx="1980301" cy="3888432"/>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AE14CB6D-F2B9-4001-8870-B8A1BDFC67D3}"/>
              </a:ext>
            </a:extLst>
          </p:cNvPr>
          <p:cNvSpPr txBox="1"/>
          <p:nvPr/>
        </p:nvSpPr>
        <p:spPr>
          <a:xfrm>
            <a:off x="4848021" y="2869445"/>
            <a:ext cx="1784721" cy="1077218"/>
          </a:xfrm>
          <a:prstGeom prst="rect">
            <a:avLst/>
          </a:prstGeom>
          <a:noFill/>
        </p:spPr>
        <p:txBody>
          <a:bodyPr wrap="square" rtlCol="0">
            <a:spAutoFit/>
          </a:bodyPr>
          <a:lstStyle/>
          <a:p>
            <a:pPr algn="l"/>
            <a:endParaRPr lang="en-GB" dirty="0"/>
          </a:p>
          <a:p>
            <a:r>
              <a:rPr lang="en-GB" sz="2000" dirty="0"/>
              <a:t>Our published papers</a:t>
            </a:r>
          </a:p>
        </p:txBody>
      </p:sp>
      <p:sp>
        <p:nvSpPr>
          <p:cNvPr id="18" name="TextBox 17">
            <a:extLst>
              <a:ext uri="{FF2B5EF4-FFF2-40B4-BE49-F238E27FC236}">
                <a16:creationId xmlns:a16="http://schemas.microsoft.com/office/drawing/2014/main" id="{5FC0CA55-1A1A-4CE0-AC5E-DA9EA2904EDE}"/>
              </a:ext>
            </a:extLst>
          </p:cNvPr>
          <p:cNvSpPr txBox="1"/>
          <p:nvPr/>
        </p:nvSpPr>
        <p:spPr>
          <a:xfrm>
            <a:off x="2520811" y="2920755"/>
            <a:ext cx="2005550" cy="1692771"/>
          </a:xfrm>
          <a:prstGeom prst="rect">
            <a:avLst/>
          </a:prstGeom>
          <a:noFill/>
        </p:spPr>
        <p:txBody>
          <a:bodyPr wrap="square" rtlCol="0">
            <a:spAutoFit/>
          </a:bodyPr>
          <a:lstStyle/>
          <a:p>
            <a:pPr algn="l"/>
            <a:endParaRPr lang="en-GB" dirty="0"/>
          </a:p>
          <a:p>
            <a:r>
              <a:rPr lang="en-GB" sz="2000" dirty="0"/>
              <a:t>Using our Risk Outlook to get the best advice to you</a:t>
            </a:r>
          </a:p>
        </p:txBody>
      </p:sp>
      <p:pic>
        <p:nvPicPr>
          <p:cNvPr id="19" name="Picture 18" descr="A picture containing clothing&#10;&#10;Description automatically generated">
            <a:extLst>
              <a:ext uri="{FF2B5EF4-FFF2-40B4-BE49-F238E27FC236}">
                <a16:creationId xmlns:a16="http://schemas.microsoft.com/office/drawing/2014/main" id="{873ED28F-C1F4-4682-8060-C4EB399123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096" y="1466105"/>
            <a:ext cx="1137986" cy="1609701"/>
          </a:xfrm>
          <a:prstGeom prst="rect">
            <a:avLst/>
          </a:prstGeom>
        </p:spPr>
      </p:pic>
      <p:sp>
        <p:nvSpPr>
          <p:cNvPr id="14" name="Rectangle: Rounded Corners 13">
            <a:extLst>
              <a:ext uri="{FF2B5EF4-FFF2-40B4-BE49-F238E27FC236}">
                <a16:creationId xmlns:a16="http://schemas.microsoft.com/office/drawing/2014/main" id="{49B0ECD7-A2F4-41AB-AEEB-9F963AA289DA}"/>
              </a:ext>
            </a:extLst>
          </p:cNvPr>
          <p:cNvSpPr/>
          <p:nvPr/>
        </p:nvSpPr>
        <p:spPr bwMode="auto">
          <a:xfrm>
            <a:off x="6944701" y="1131590"/>
            <a:ext cx="1980301" cy="3888432"/>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pic>
        <p:nvPicPr>
          <p:cNvPr id="20" name="Graphic 10" descr="Cloud Computing">
            <a:extLst>
              <a:ext uri="{FF2B5EF4-FFF2-40B4-BE49-F238E27FC236}">
                <a16:creationId xmlns:a16="http://schemas.microsoft.com/office/drawing/2014/main" id="{AB164DC4-F153-4929-99E9-0F3FFBCE20E8}"/>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3397" y="1604324"/>
            <a:ext cx="1514545" cy="1471482"/>
          </a:xfrm>
          <a:prstGeom prst="rect">
            <a:avLst/>
          </a:prstGeom>
        </p:spPr>
      </p:pic>
      <p:sp>
        <p:nvSpPr>
          <p:cNvPr id="21" name="TextBox 20">
            <a:extLst>
              <a:ext uri="{FF2B5EF4-FFF2-40B4-BE49-F238E27FC236}">
                <a16:creationId xmlns:a16="http://schemas.microsoft.com/office/drawing/2014/main" id="{088DCC28-E458-4542-9025-72CA9DBCEA3F}"/>
              </a:ext>
            </a:extLst>
          </p:cNvPr>
          <p:cNvSpPr txBox="1"/>
          <p:nvPr/>
        </p:nvSpPr>
        <p:spPr>
          <a:xfrm>
            <a:off x="7040242" y="2880990"/>
            <a:ext cx="1784721" cy="1384995"/>
          </a:xfrm>
          <a:prstGeom prst="rect">
            <a:avLst/>
          </a:prstGeom>
          <a:noFill/>
        </p:spPr>
        <p:txBody>
          <a:bodyPr wrap="square" rtlCol="0">
            <a:spAutoFit/>
          </a:bodyPr>
          <a:lstStyle/>
          <a:p>
            <a:pPr algn="l"/>
            <a:endParaRPr lang="en-GB" dirty="0"/>
          </a:p>
          <a:p>
            <a:r>
              <a:rPr lang="en-GB" sz="2000" dirty="0"/>
              <a:t>Cybercrime</a:t>
            </a:r>
          </a:p>
          <a:p>
            <a:r>
              <a:rPr lang="en-GB" sz="2000" dirty="0"/>
              <a:t>thematic report</a:t>
            </a:r>
          </a:p>
        </p:txBody>
      </p:sp>
      <p:pic>
        <p:nvPicPr>
          <p:cNvPr id="3" name="Graphic 2" descr="Target">
            <a:extLst>
              <a:ext uri="{FF2B5EF4-FFF2-40B4-BE49-F238E27FC236}">
                <a16:creationId xmlns:a16="http://schemas.microsoft.com/office/drawing/2014/main" id="{B784ADB4-84F0-4134-893B-6262C051CE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058" y="1447449"/>
            <a:ext cx="1421624" cy="1421624"/>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1B4F9A96-72FB-4DAF-A47D-F260BBE27D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16850" y="1409356"/>
            <a:ext cx="1150059" cy="1626777"/>
          </a:xfrm>
          <a:prstGeom prst="rect">
            <a:avLst/>
          </a:prstGeom>
        </p:spPr>
      </p:pic>
    </p:spTree>
    <p:extLst>
      <p:ext uri="{BB962C8B-B14F-4D97-AF65-F5344CB8AC3E}">
        <p14:creationId xmlns:p14="http://schemas.microsoft.com/office/powerpoint/2010/main" val="4143190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57557F7-2222-4AF1-98D1-8E5E319022D0}"/>
              </a:ext>
            </a:extLst>
          </p:cNvPr>
          <p:cNvSpPr>
            <a:spLocks noGrp="1" noChangeArrowheads="1"/>
          </p:cNvSpPr>
          <p:nvPr>
            <p:ph type="title"/>
          </p:nvPr>
        </p:nvSpPr>
        <p:spPr>
          <a:xfrm>
            <a:off x="251520" y="15094"/>
            <a:ext cx="5904656" cy="972480"/>
          </a:xfrm>
        </p:spPr>
        <p:txBody>
          <a:bodyPr/>
          <a:lstStyle/>
          <a:p>
            <a:pPr eaLnBrk="1" hangingPunct="1"/>
            <a:r>
              <a:rPr lang="en-GB" sz="2800" dirty="0">
                <a:ea typeface="ＭＳ Ｐゴシック" pitchFamily="34" charset="-128"/>
              </a:rPr>
              <a:t>What is coming</a:t>
            </a:r>
          </a:p>
        </p:txBody>
      </p:sp>
      <p:sp>
        <p:nvSpPr>
          <p:cNvPr id="5" name="TextBox 4">
            <a:extLst>
              <a:ext uri="{FF2B5EF4-FFF2-40B4-BE49-F238E27FC236}">
                <a16:creationId xmlns:a16="http://schemas.microsoft.com/office/drawing/2014/main" id="{B06F4E84-AC9B-4B48-95CC-A81A8CD8CE39}"/>
              </a:ext>
            </a:extLst>
          </p:cNvPr>
          <p:cNvSpPr txBox="1"/>
          <p:nvPr/>
        </p:nvSpPr>
        <p:spPr>
          <a:xfrm>
            <a:off x="940519" y="3033774"/>
            <a:ext cx="2520117" cy="1200329"/>
          </a:xfrm>
          <a:prstGeom prst="rect">
            <a:avLst/>
          </a:prstGeom>
          <a:noFill/>
        </p:spPr>
        <p:txBody>
          <a:bodyPr wrap="square" rtlCol="0">
            <a:spAutoFit/>
          </a:bodyPr>
          <a:lstStyle/>
          <a:p>
            <a:r>
              <a:rPr lang="en-GB" dirty="0"/>
              <a:t>Confirmation of payee scheme from March 2020</a:t>
            </a:r>
          </a:p>
        </p:txBody>
      </p:sp>
      <p:sp>
        <p:nvSpPr>
          <p:cNvPr id="10" name="Rectangle: Rounded Corners 9">
            <a:extLst>
              <a:ext uri="{FF2B5EF4-FFF2-40B4-BE49-F238E27FC236}">
                <a16:creationId xmlns:a16="http://schemas.microsoft.com/office/drawing/2014/main" id="{B84B5943-D7FF-4312-99A5-70EFEFBB4AFE}"/>
              </a:ext>
            </a:extLst>
          </p:cNvPr>
          <p:cNvSpPr/>
          <p:nvPr/>
        </p:nvSpPr>
        <p:spPr bwMode="auto">
          <a:xfrm>
            <a:off x="940520" y="1152275"/>
            <a:ext cx="2520118" cy="3888432"/>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5" name="Rectangle: Rounded Corners 14">
            <a:extLst>
              <a:ext uri="{FF2B5EF4-FFF2-40B4-BE49-F238E27FC236}">
                <a16:creationId xmlns:a16="http://schemas.microsoft.com/office/drawing/2014/main" id="{82D36167-CD77-4FC4-8CA6-9F2B2EF88B1E}"/>
              </a:ext>
            </a:extLst>
          </p:cNvPr>
          <p:cNvSpPr/>
          <p:nvPr/>
        </p:nvSpPr>
        <p:spPr bwMode="auto">
          <a:xfrm>
            <a:off x="5436096" y="1152275"/>
            <a:ext cx="2520118" cy="3888432"/>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5FC0CA55-1A1A-4CE0-AC5E-DA9EA2904EDE}"/>
              </a:ext>
            </a:extLst>
          </p:cNvPr>
          <p:cNvSpPr txBox="1"/>
          <p:nvPr/>
        </p:nvSpPr>
        <p:spPr>
          <a:xfrm>
            <a:off x="5436097" y="2664443"/>
            <a:ext cx="2520118" cy="2308324"/>
          </a:xfrm>
          <a:prstGeom prst="rect">
            <a:avLst/>
          </a:prstGeom>
          <a:noFill/>
        </p:spPr>
        <p:txBody>
          <a:bodyPr wrap="square" rtlCol="0">
            <a:spAutoFit/>
          </a:bodyPr>
          <a:lstStyle/>
          <a:p>
            <a:pPr algn="l"/>
            <a:endParaRPr lang="en-GB" dirty="0"/>
          </a:p>
          <a:p>
            <a:r>
              <a:rPr lang="en-GB" dirty="0"/>
              <a:t>New Accounts Rules – easier to use third-party managed accounts</a:t>
            </a:r>
          </a:p>
        </p:txBody>
      </p:sp>
      <p:pic>
        <p:nvPicPr>
          <p:cNvPr id="20" name="Picture 19" descr="Pound">
            <a:extLst>
              <a:ext uri="{FF2B5EF4-FFF2-40B4-BE49-F238E27FC236}">
                <a16:creationId xmlns:a16="http://schemas.microsoft.com/office/drawing/2014/main" id="{74414C98-4B8D-4FEF-A3C4-08CD46728C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039839" y="1440307"/>
            <a:ext cx="1326975" cy="1326975"/>
          </a:xfrm>
          <a:prstGeom prst="rect">
            <a:avLst/>
          </a:prstGeom>
        </p:spPr>
      </p:pic>
      <p:pic>
        <p:nvPicPr>
          <p:cNvPr id="12" name="Graphic 11" descr="Open envelope">
            <a:extLst>
              <a:ext uri="{FF2B5EF4-FFF2-40B4-BE49-F238E27FC236}">
                <a16:creationId xmlns:a16="http://schemas.microsoft.com/office/drawing/2014/main" id="{510DC1F6-63CD-4AB5-A7A1-709B87344C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580558" y="1601162"/>
            <a:ext cx="1240038" cy="1240038"/>
          </a:xfrm>
          <a:prstGeom prst="rect">
            <a:avLst/>
          </a:prstGeom>
        </p:spPr>
      </p:pic>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1769D843-C147-4551-9E67-B09BC06AB675}"/>
                  </a:ext>
                </a:extLst>
              </p14:cNvPr>
              <p14:cNvContentPartPr/>
              <p14:nvPr/>
            </p14:nvContentPartPr>
            <p14:xfrm>
              <a:off x="1499657" y="1604061"/>
              <a:ext cx="1401840" cy="1401840"/>
            </p14:xfrm>
          </p:contentPart>
        </mc:Choice>
        <mc:Fallback xmlns="">
          <p:pic>
            <p:nvPicPr>
              <p:cNvPr id="6" name="Ink 5">
                <a:extLst>
                  <a:ext uri="{FF2B5EF4-FFF2-40B4-BE49-F238E27FC236}">
                    <a16:creationId xmlns:a16="http://schemas.microsoft.com/office/drawing/2014/main" id="{1769D843-C147-4551-9E67-B09BC06AB675}"/>
                  </a:ext>
                </a:extLst>
              </p:cNvPr>
              <p:cNvPicPr/>
              <p:nvPr/>
            </p:nvPicPr>
            <p:blipFill>
              <a:blip r:embed="rId8"/>
              <a:stretch>
                <a:fillRect/>
              </a:stretch>
            </p:blipFill>
            <p:spPr>
              <a:xfrm>
                <a:off x="1481657" y="1586061"/>
                <a:ext cx="1437480" cy="1437480"/>
              </a:xfrm>
              <a:prstGeom prst="rect">
                <a:avLst/>
              </a:prstGeom>
            </p:spPr>
          </p:pic>
        </mc:Fallback>
      </mc:AlternateContent>
    </p:spTree>
    <p:extLst>
      <p:ext uri="{BB962C8B-B14F-4D97-AF65-F5344CB8AC3E}">
        <p14:creationId xmlns:p14="http://schemas.microsoft.com/office/powerpoint/2010/main" val="203411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57557F7-2222-4AF1-98D1-8E5E319022D0}"/>
              </a:ext>
            </a:extLst>
          </p:cNvPr>
          <p:cNvSpPr>
            <a:spLocks noGrp="1" noChangeArrowheads="1"/>
          </p:cNvSpPr>
          <p:nvPr>
            <p:ph type="title"/>
          </p:nvPr>
        </p:nvSpPr>
        <p:spPr>
          <a:xfrm>
            <a:off x="251520" y="15094"/>
            <a:ext cx="5904656" cy="972480"/>
          </a:xfrm>
        </p:spPr>
        <p:txBody>
          <a:bodyPr/>
          <a:lstStyle/>
          <a:p>
            <a:pPr eaLnBrk="1" hangingPunct="1"/>
            <a:r>
              <a:rPr lang="en-GB" sz="2800" dirty="0">
                <a:ea typeface="ＭＳ Ｐゴシック" pitchFamily="34" charset="-128"/>
              </a:rPr>
              <a:t>Five things to consider</a:t>
            </a:r>
          </a:p>
        </p:txBody>
      </p:sp>
      <p:sp>
        <p:nvSpPr>
          <p:cNvPr id="18" name="TextBox 17">
            <a:extLst>
              <a:ext uri="{FF2B5EF4-FFF2-40B4-BE49-F238E27FC236}">
                <a16:creationId xmlns:a16="http://schemas.microsoft.com/office/drawing/2014/main" id="{5FC0CA55-1A1A-4CE0-AC5E-DA9EA2904EDE}"/>
              </a:ext>
            </a:extLst>
          </p:cNvPr>
          <p:cNvSpPr txBox="1"/>
          <p:nvPr/>
        </p:nvSpPr>
        <p:spPr>
          <a:xfrm>
            <a:off x="611560" y="1149643"/>
            <a:ext cx="8208912" cy="3662541"/>
          </a:xfrm>
          <a:prstGeom prst="rect">
            <a:avLst/>
          </a:prstGeom>
          <a:noFill/>
        </p:spPr>
        <p:txBody>
          <a:bodyPr wrap="square" rtlCol="0">
            <a:spAutoFit/>
          </a:bodyPr>
          <a:lstStyle/>
          <a:p>
            <a:pPr marL="457200" indent="-457200" algn="l" eaLnBrk="0" hangingPunct="0">
              <a:spcBef>
                <a:spcPct val="20000"/>
              </a:spcBef>
              <a:buClr>
                <a:srgbClr val="9E1B34"/>
              </a:buClr>
              <a:buFont typeface="+mj-lt"/>
              <a:buAutoNum type="arabicPeriod"/>
            </a:pPr>
            <a:r>
              <a:rPr lang="en-GB" sz="2000" dirty="0">
                <a:solidFill>
                  <a:srgbClr val="262626"/>
                </a:solidFill>
                <a:latin typeface="+mn-lt"/>
              </a:rPr>
              <a:t>Do you have a no blame culture? A swift response to a cybercrime attack could be crucial</a:t>
            </a:r>
          </a:p>
          <a:p>
            <a:pPr marL="457200" indent="-457200" algn="l" eaLnBrk="0" hangingPunct="0">
              <a:spcBef>
                <a:spcPct val="20000"/>
              </a:spcBef>
              <a:buClr>
                <a:srgbClr val="9E1B34"/>
              </a:buClr>
              <a:buFont typeface="+mj-lt"/>
              <a:buAutoNum type="arabicPeriod"/>
            </a:pPr>
            <a:endParaRPr lang="en-GB" sz="2000" dirty="0">
              <a:solidFill>
                <a:srgbClr val="262626"/>
              </a:solidFill>
              <a:latin typeface="+mn-lt"/>
            </a:endParaRPr>
          </a:p>
          <a:p>
            <a:pPr marL="457200" indent="-457200" algn="l" eaLnBrk="0" hangingPunct="0">
              <a:spcBef>
                <a:spcPct val="20000"/>
              </a:spcBef>
              <a:buClr>
                <a:srgbClr val="9E1B34"/>
              </a:buClr>
              <a:buFont typeface="+mj-lt"/>
              <a:buAutoNum type="arabicPeriod"/>
            </a:pPr>
            <a:r>
              <a:rPr lang="en-GB" sz="2000" dirty="0">
                <a:solidFill>
                  <a:srgbClr val="262626"/>
                </a:solidFill>
                <a:latin typeface="+mn-lt"/>
              </a:rPr>
              <a:t>People are the key – support your staff</a:t>
            </a:r>
          </a:p>
          <a:p>
            <a:pPr marL="457200" indent="-457200" algn="l" eaLnBrk="0" hangingPunct="0">
              <a:spcBef>
                <a:spcPct val="20000"/>
              </a:spcBef>
              <a:buClr>
                <a:srgbClr val="9E1B34"/>
              </a:buClr>
              <a:buFont typeface="+mj-lt"/>
              <a:buAutoNum type="arabicPeriod"/>
            </a:pPr>
            <a:endParaRPr lang="en-GB" sz="2000" dirty="0">
              <a:solidFill>
                <a:srgbClr val="262626"/>
              </a:solidFill>
              <a:latin typeface="+mn-lt"/>
            </a:endParaRPr>
          </a:p>
          <a:p>
            <a:pPr marL="457200" indent="-457200" algn="l" eaLnBrk="0" hangingPunct="0">
              <a:spcBef>
                <a:spcPct val="20000"/>
              </a:spcBef>
              <a:buClr>
                <a:srgbClr val="9E1B34"/>
              </a:buClr>
              <a:buFont typeface="+mj-lt"/>
              <a:buAutoNum type="arabicPeriod"/>
            </a:pPr>
            <a:r>
              <a:rPr lang="en-GB" sz="2000" dirty="0">
                <a:solidFill>
                  <a:srgbClr val="262626"/>
                </a:solidFill>
                <a:latin typeface="+mn-lt"/>
              </a:rPr>
              <a:t>Monitor attacks – record, analyse, respond</a:t>
            </a:r>
          </a:p>
          <a:p>
            <a:pPr marL="457200" indent="-457200" algn="l" eaLnBrk="0" hangingPunct="0">
              <a:spcBef>
                <a:spcPct val="20000"/>
              </a:spcBef>
              <a:buClr>
                <a:srgbClr val="9E1B34"/>
              </a:buClr>
              <a:buFont typeface="+mj-lt"/>
              <a:buAutoNum type="arabicPeriod"/>
            </a:pPr>
            <a:endParaRPr lang="en-GB" sz="2000" dirty="0">
              <a:solidFill>
                <a:srgbClr val="262626"/>
              </a:solidFill>
              <a:latin typeface="+mn-lt"/>
            </a:endParaRPr>
          </a:p>
          <a:p>
            <a:pPr marL="457200" indent="-457200" algn="l" eaLnBrk="0" hangingPunct="0">
              <a:spcBef>
                <a:spcPct val="20000"/>
              </a:spcBef>
              <a:buClr>
                <a:srgbClr val="9E1B34"/>
              </a:buClr>
              <a:buFont typeface="+mj-lt"/>
              <a:buAutoNum type="arabicPeriod"/>
            </a:pPr>
            <a:r>
              <a:rPr lang="en-GB" sz="2000" dirty="0">
                <a:solidFill>
                  <a:srgbClr val="262626"/>
                </a:solidFill>
                <a:latin typeface="+mn-lt"/>
              </a:rPr>
              <a:t>Look at the Cyber Essentials website - </a:t>
            </a:r>
            <a:r>
              <a:rPr lang="en-GB" sz="2000" dirty="0">
                <a:solidFill>
                  <a:schemeClr val="accent6">
                    <a:lumMod val="60000"/>
                    <a:lumOff val="40000"/>
                  </a:schemeClr>
                </a:solidFill>
                <a:latin typeface="+mn-lt"/>
                <a:hlinkClick r:id="rId3">
                  <a:extLst>
                    <a:ext uri="{A12FA001-AC4F-418D-AE19-62706E023703}">
                      <ahyp:hlinkClr xmlns:ahyp="http://schemas.microsoft.com/office/drawing/2018/hyperlinkcolor" val="tx"/>
                    </a:ext>
                  </a:extLst>
                </a:hlinkClick>
              </a:rPr>
              <a:t>cyberessentialsonline.co.uk</a:t>
            </a:r>
            <a:r>
              <a:rPr lang="en-GB" sz="2000" dirty="0">
                <a:solidFill>
                  <a:schemeClr val="accent6">
                    <a:lumMod val="60000"/>
                    <a:lumOff val="40000"/>
                  </a:schemeClr>
                </a:solidFill>
                <a:latin typeface="+mn-lt"/>
              </a:rPr>
              <a:t> </a:t>
            </a:r>
          </a:p>
          <a:p>
            <a:pPr marL="457200" indent="-457200" algn="l" eaLnBrk="0" hangingPunct="0">
              <a:spcBef>
                <a:spcPct val="20000"/>
              </a:spcBef>
              <a:buClr>
                <a:srgbClr val="9E1B34"/>
              </a:buClr>
              <a:buFont typeface="+mj-lt"/>
              <a:buAutoNum type="arabicPeriod"/>
            </a:pPr>
            <a:endParaRPr lang="en-GB" sz="2000" dirty="0">
              <a:solidFill>
                <a:srgbClr val="262626"/>
              </a:solidFill>
              <a:latin typeface="+mn-lt"/>
            </a:endParaRPr>
          </a:p>
          <a:p>
            <a:pPr marL="457200" indent="-457200" algn="l" eaLnBrk="0" hangingPunct="0">
              <a:spcBef>
                <a:spcPct val="20000"/>
              </a:spcBef>
              <a:buClr>
                <a:srgbClr val="9E1B34"/>
              </a:buClr>
              <a:buFont typeface="+mj-lt"/>
              <a:buAutoNum type="arabicPeriod"/>
            </a:pPr>
            <a:r>
              <a:rPr lang="en-GB" sz="2000" dirty="0">
                <a:solidFill>
                  <a:srgbClr val="262626"/>
                </a:solidFill>
                <a:latin typeface="+mn-lt"/>
              </a:rPr>
              <a:t>Continue to review and adapt your policies and procedures</a:t>
            </a:r>
          </a:p>
        </p:txBody>
      </p:sp>
    </p:spTree>
    <p:extLst>
      <p:ext uri="{BB962C8B-B14F-4D97-AF65-F5344CB8AC3E}">
        <p14:creationId xmlns:p14="http://schemas.microsoft.com/office/powerpoint/2010/main" val="358956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786EB-AC2A-4EC2-BF12-AA92BAAA2767}"/>
              </a:ext>
            </a:extLst>
          </p:cNvPr>
          <p:cNvSpPr>
            <a:spLocks noGrp="1"/>
          </p:cNvSpPr>
          <p:nvPr>
            <p:ph type="title"/>
          </p:nvPr>
        </p:nvSpPr>
        <p:spPr/>
        <p:txBody>
          <a:bodyPr/>
          <a:lstStyle/>
          <a:p>
            <a:r>
              <a:rPr lang="en-GB" dirty="0"/>
              <a:t>The developing situation</a:t>
            </a:r>
            <a:br>
              <a:rPr lang="en-GB" dirty="0"/>
            </a:br>
            <a:endParaRPr lang="en-GB" dirty="0"/>
          </a:p>
        </p:txBody>
      </p:sp>
      <p:sp>
        <p:nvSpPr>
          <p:cNvPr id="5" name="Rectangle 5">
            <a:extLst>
              <a:ext uri="{FF2B5EF4-FFF2-40B4-BE49-F238E27FC236}">
                <a16:creationId xmlns:a16="http://schemas.microsoft.com/office/drawing/2014/main" id="{8F791DF0-0554-4158-8A10-4BFA4C18B074}"/>
              </a:ext>
            </a:extLst>
          </p:cNvPr>
          <p:cNvSpPr>
            <a:spLocks noGrp="1" noChangeArrowheads="1"/>
          </p:cNvSpPr>
          <p:nvPr>
            <p:ph idx="1"/>
          </p:nvPr>
        </p:nvSpPr>
        <p:spPr/>
        <p:txBody>
          <a:bodyPr/>
          <a:lstStyle/>
          <a:p>
            <a:pPr marL="457200" indent="-457200" algn="l">
              <a:buFont typeface="Arial" panose="020B0604020202020204" pitchFamily="34" charset="0"/>
              <a:buChar char="•"/>
            </a:pPr>
            <a:r>
              <a:rPr lang="en-GB" altLang="en-US" sz="2400" dirty="0">
                <a:latin typeface="Arial" panose="020B0604020202020204" pitchFamily="34" charset="0"/>
                <a:ea typeface="ＭＳ Ｐゴシック" pitchFamily="34" charset="-128"/>
                <a:cs typeface="Arial" panose="020B0604020202020204" pitchFamily="34" charset="0"/>
              </a:rPr>
              <a:t>What has changed</a:t>
            </a:r>
          </a:p>
          <a:p>
            <a:pPr marL="457200" indent="-457200" algn="l">
              <a:buFont typeface="Arial" panose="020B0604020202020204" pitchFamily="34" charset="0"/>
              <a:buChar char="•"/>
            </a:pPr>
            <a:endParaRPr lang="en-GB" altLang="en-US" sz="2400" dirty="0">
              <a:latin typeface="Arial" panose="020B0604020202020204" pitchFamily="34" charset="0"/>
              <a:ea typeface="ＭＳ Ｐゴシック" pitchFamily="34" charset="-128"/>
              <a:cs typeface="Arial" panose="020B0604020202020204" pitchFamily="34" charset="0"/>
            </a:endParaRPr>
          </a:p>
          <a:p>
            <a:pPr marL="457200" indent="-457200" algn="l">
              <a:buFont typeface="Arial" panose="020B0604020202020204" pitchFamily="34" charset="0"/>
              <a:buChar char="•"/>
            </a:pPr>
            <a:r>
              <a:rPr lang="en-GB" altLang="en-US" sz="2400" dirty="0">
                <a:latin typeface="Arial" panose="020B0604020202020204" pitchFamily="34" charset="0"/>
                <a:ea typeface="ＭＳ Ｐゴシック" pitchFamily="34" charset="-128"/>
                <a:cs typeface="Arial" panose="020B0604020202020204" pitchFamily="34" charset="0"/>
              </a:rPr>
              <a:t>What is coming</a:t>
            </a:r>
          </a:p>
          <a:p>
            <a:pPr marL="457200" indent="-457200" algn="l">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altLang="en-US" sz="2400" dirty="0">
                <a:latin typeface="Arial" panose="020B0604020202020204" pitchFamily="34" charset="0"/>
                <a:ea typeface="ＭＳ Ｐゴシック" pitchFamily="34" charset="-128"/>
                <a:cs typeface="Arial" panose="020B0604020202020204" pitchFamily="34" charset="0"/>
              </a:rPr>
              <a:t>The latest advice</a:t>
            </a:r>
          </a:p>
        </p:txBody>
      </p:sp>
    </p:spTree>
    <p:extLst>
      <p:ext uri="{BB962C8B-B14F-4D97-AF65-F5344CB8AC3E}">
        <p14:creationId xmlns:p14="http://schemas.microsoft.com/office/powerpoint/2010/main" val="186083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57557F7-2222-4AF1-98D1-8E5E319022D0}"/>
              </a:ext>
            </a:extLst>
          </p:cNvPr>
          <p:cNvSpPr>
            <a:spLocks noGrp="1" noChangeArrowheads="1"/>
          </p:cNvSpPr>
          <p:nvPr>
            <p:ph type="title"/>
          </p:nvPr>
        </p:nvSpPr>
        <p:spPr>
          <a:xfrm>
            <a:off x="220473" y="51470"/>
            <a:ext cx="5904656" cy="720080"/>
          </a:xfrm>
        </p:spPr>
        <p:txBody>
          <a:bodyPr/>
          <a:lstStyle/>
          <a:p>
            <a:pPr eaLnBrk="1" hangingPunct="1"/>
            <a:r>
              <a:rPr lang="en-GB" sz="2800" dirty="0">
                <a:ea typeface="ＭＳ Ｐゴシック" pitchFamily="34" charset="-128"/>
              </a:rPr>
              <a:t>What has changed – the crimes</a:t>
            </a:r>
          </a:p>
        </p:txBody>
      </p:sp>
      <p:sp>
        <p:nvSpPr>
          <p:cNvPr id="5" name="TextBox 4">
            <a:extLst>
              <a:ext uri="{FF2B5EF4-FFF2-40B4-BE49-F238E27FC236}">
                <a16:creationId xmlns:a16="http://schemas.microsoft.com/office/drawing/2014/main" id="{B06F4E84-AC9B-4B48-95CC-A81A8CD8CE39}"/>
              </a:ext>
            </a:extLst>
          </p:cNvPr>
          <p:cNvSpPr txBox="1"/>
          <p:nvPr/>
        </p:nvSpPr>
        <p:spPr>
          <a:xfrm>
            <a:off x="225787" y="3013089"/>
            <a:ext cx="2545849" cy="1785104"/>
          </a:xfrm>
          <a:prstGeom prst="rect">
            <a:avLst/>
          </a:prstGeom>
          <a:noFill/>
        </p:spPr>
        <p:txBody>
          <a:bodyPr wrap="square" rtlCol="0">
            <a:spAutoFit/>
          </a:bodyPr>
          <a:lstStyle/>
          <a:p>
            <a:r>
              <a:rPr lang="en-GB" sz="2200" dirty="0"/>
              <a:t>Cybercrime is getting more sophisticated and can be hard to prevent</a:t>
            </a:r>
          </a:p>
        </p:txBody>
      </p:sp>
      <p:sp>
        <p:nvSpPr>
          <p:cNvPr id="10" name="Rectangle: Rounded Corners 9">
            <a:extLst>
              <a:ext uri="{FF2B5EF4-FFF2-40B4-BE49-F238E27FC236}">
                <a16:creationId xmlns:a16="http://schemas.microsoft.com/office/drawing/2014/main" id="{B84B5943-D7FF-4312-99A5-70EFEFBB4AFE}"/>
              </a:ext>
            </a:extLst>
          </p:cNvPr>
          <p:cNvSpPr/>
          <p:nvPr/>
        </p:nvSpPr>
        <p:spPr bwMode="auto">
          <a:xfrm>
            <a:off x="251520" y="1131590"/>
            <a:ext cx="2520118" cy="3888432"/>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5" name="Rectangle: Rounded Corners 14">
            <a:extLst>
              <a:ext uri="{FF2B5EF4-FFF2-40B4-BE49-F238E27FC236}">
                <a16:creationId xmlns:a16="http://schemas.microsoft.com/office/drawing/2014/main" id="{82D36167-CD77-4FC4-8CA6-9F2B2EF88B1E}"/>
              </a:ext>
            </a:extLst>
          </p:cNvPr>
          <p:cNvSpPr/>
          <p:nvPr/>
        </p:nvSpPr>
        <p:spPr bwMode="auto">
          <a:xfrm>
            <a:off x="3330578" y="1131590"/>
            <a:ext cx="2520118" cy="3888432"/>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6" name="Rectangle: Rounded Corners 15">
            <a:extLst>
              <a:ext uri="{FF2B5EF4-FFF2-40B4-BE49-F238E27FC236}">
                <a16:creationId xmlns:a16="http://schemas.microsoft.com/office/drawing/2014/main" id="{047FA909-F5A4-4C2B-8802-457EAA2D39C4}"/>
              </a:ext>
            </a:extLst>
          </p:cNvPr>
          <p:cNvSpPr/>
          <p:nvPr/>
        </p:nvSpPr>
        <p:spPr bwMode="auto">
          <a:xfrm>
            <a:off x="6365831" y="1131590"/>
            <a:ext cx="2520118" cy="3888432"/>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AE14CB6D-F2B9-4001-8870-B8A1BDFC67D3}"/>
              </a:ext>
            </a:extLst>
          </p:cNvPr>
          <p:cNvSpPr txBox="1"/>
          <p:nvPr/>
        </p:nvSpPr>
        <p:spPr>
          <a:xfrm>
            <a:off x="6447366" y="2643757"/>
            <a:ext cx="2520119" cy="1815882"/>
          </a:xfrm>
          <a:prstGeom prst="rect">
            <a:avLst/>
          </a:prstGeom>
          <a:noFill/>
        </p:spPr>
        <p:txBody>
          <a:bodyPr wrap="square" rtlCol="0">
            <a:spAutoFit/>
          </a:bodyPr>
          <a:lstStyle/>
          <a:p>
            <a:pPr algn="l"/>
            <a:endParaRPr lang="en-GB" dirty="0"/>
          </a:p>
          <a:p>
            <a:r>
              <a:rPr lang="en-GB" sz="2200" dirty="0"/>
              <a:t>Residential conveyancing main target – but not the only one</a:t>
            </a:r>
          </a:p>
        </p:txBody>
      </p:sp>
      <p:sp>
        <p:nvSpPr>
          <p:cNvPr id="18" name="TextBox 17">
            <a:extLst>
              <a:ext uri="{FF2B5EF4-FFF2-40B4-BE49-F238E27FC236}">
                <a16:creationId xmlns:a16="http://schemas.microsoft.com/office/drawing/2014/main" id="{5FC0CA55-1A1A-4CE0-AC5E-DA9EA2904EDE}"/>
              </a:ext>
            </a:extLst>
          </p:cNvPr>
          <p:cNvSpPr txBox="1"/>
          <p:nvPr/>
        </p:nvSpPr>
        <p:spPr>
          <a:xfrm>
            <a:off x="3356311" y="2643757"/>
            <a:ext cx="2520118" cy="2185214"/>
          </a:xfrm>
          <a:prstGeom prst="rect">
            <a:avLst/>
          </a:prstGeom>
          <a:noFill/>
        </p:spPr>
        <p:txBody>
          <a:bodyPr wrap="square" rtlCol="0">
            <a:spAutoFit/>
          </a:bodyPr>
          <a:lstStyle/>
          <a:p>
            <a:pPr algn="l"/>
            <a:endParaRPr lang="en-GB" dirty="0"/>
          </a:p>
          <a:p>
            <a:r>
              <a:rPr lang="en-GB" sz="2200" dirty="0"/>
              <a:t>Half of all reports are email modification frauds – a decline</a:t>
            </a:r>
          </a:p>
          <a:p>
            <a:endParaRPr lang="en-GB" dirty="0"/>
          </a:p>
        </p:txBody>
      </p:sp>
      <p:pic>
        <p:nvPicPr>
          <p:cNvPr id="20" name="Picture 19" descr="House">
            <a:extLst>
              <a:ext uri="{FF2B5EF4-FFF2-40B4-BE49-F238E27FC236}">
                <a16:creationId xmlns:a16="http://schemas.microsoft.com/office/drawing/2014/main" id="{74414C98-4B8D-4FEF-A3C4-08CD46728C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17791" y="1555687"/>
            <a:ext cx="1326975" cy="1326975"/>
          </a:xfrm>
          <a:prstGeom prst="rect">
            <a:avLst/>
          </a:prstGeom>
        </p:spPr>
      </p:pic>
      <p:pic>
        <p:nvPicPr>
          <p:cNvPr id="23" name="Graphic 22" descr="Open envelope">
            <a:extLst>
              <a:ext uri="{FF2B5EF4-FFF2-40B4-BE49-F238E27FC236}">
                <a16:creationId xmlns:a16="http://schemas.microsoft.com/office/drawing/2014/main" id="{E1224D59-1FB1-4ABD-8CF3-65DCDD4BAB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995006" y="1555687"/>
            <a:ext cx="1240038" cy="1240038"/>
          </a:xfrm>
          <a:prstGeom prst="rect">
            <a:avLst/>
          </a:prstGeom>
        </p:spPr>
      </p:pic>
      <p:pic>
        <p:nvPicPr>
          <p:cNvPr id="14" name="Graphic 13" descr="Warning">
            <a:extLst>
              <a:ext uri="{FF2B5EF4-FFF2-40B4-BE49-F238E27FC236}">
                <a16:creationId xmlns:a16="http://schemas.microsoft.com/office/drawing/2014/main" id="{E66BE501-1E7F-4148-BB90-30474B97C9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7653" y="1555687"/>
            <a:ext cx="1240038" cy="12400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57557F7-2222-4AF1-98D1-8E5E319022D0}"/>
              </a:ext>
            </a:extLst>
          </p:cNvPr>
          <p:cNvSpPr>
            <a:spLocks noGrp="1" noChangeArrowheads="1"/>
          </p:cNvSpPr>
          <p:nvPr>
            <p:ph type="title"/>
          </p:nvPr>
        </p:nvSpPr>
        <p:spPr>
          <a:xfrm>
            <a:off x="251520" y="-92546"/>
            <a:ext cx="6480720" cy="972480"/>
          </a:xfrm>
        </p:spPr>
        <p:txBody>
          <a:bodyPr/>
          <a:lstStyle/>
          <a:p>
            <a:pPr eaLnBrk="1" hangingPunct="1"/>
            <a:r>
              <a:rPr lang="en-GB" sz="2800" dirty="0">
                <a:ea typeface="ＭＳ Ｐゴシック" pitchFamily="34" charset="-128"/>
              </a:rPr>
              <a:t>What has changed – the consequences</a:t>
            </a:r>
          </a:p>
        </p:txBody>
      </p:sp>
      <p:sp>
        <p:nvSpPr>
          <p:cNvPr id="5" name="TextBox 4">
            <a:extLst>
              <a:ext uri="{FF2B5EF4-FFF2-40B4-BE49-F238E27FC236}">
                <a16:creationId xmlns:a16="http://schemas.microsoft.com/office/drawing/2014/main" id="{B06F4E84-AC9B-4B48-95CC-A81A8CD8CE39}"/>
              </a:ext>
            </a:extLst>
          </p:cNvPr>
          <p:cNvSpPr txBox="1"/>
          <p:nvPr/>
        </p:nvSpPr>
        <p:spPr>
          <a:xfrm>
            <a:off x="251519" y="3013089"/>
            <a:ext cx="2520117" cy="1446550"/>
          </a:xfrm>
          <a:prstGeom prst="rect">
            <a:avLst/>
          </a:prstGeom>
          <a:noFill/>
        </p:spPr>
        <p:txBody>
          <a:bodyPr wrap="square" rtlCol="0">
            <a:spAutoFit/>
          </a:bodyPr>
          <a:lstStyle/>
          <a:p>
            <a:r>
              <a:rPr lang="en-GB" sz="2200" dirty="0"/>
              <a:t>Average loss of £60,000 client money for successful attacks</a:t>
            </a:r>
          </a:p>
        </p:txBody>
      </p:sp>
      <p:sp>
        <p:nvSpPr>
          <p:cNvPr id="10" name="Rectangle: Rounded Corners 9">
            <a:extLst>
              <a:ext uri="{FF2B5EF4-FFF2-40B4-BE49-F238E27FC236}">
                <a16:creationId xmlns:a16="http://schemas.microsoft.com/office/drawing/2014/main" id="{B84B5943-D7FF-4312-99A5-70EFEFBB4AFE}"/>
              </a:ext>
            </a:extLst>
          </p:cNvPr>
          <p:cNvSpPr/>
          <p:nvPr/>
        </p:nvSpPr>
        <p:spPr bwMode="auto">
          <a:xfrm>
            <a:off x="251520" y="1131590"/>
            <a:ext cx="2520118" cy="3888432"/>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5" name="Rectangle: Rounded Corners 14">
            <a:extLst>
              <a:ext uri="{FF2B5EF4-FFF2-40B4-BE49-F238E27FC236}">
                <a16:creationId xmlns:a16="http://schemas.microsoft.com/office/drawing/2014/main" id="{82D36167-CD77-4FC4-8CA6-9F2B2EF88B1E}"/>
              </a:ext>
            </a:extLst>
          </p:cNvPr>
          <p:cNvSpPr/>
          <p:nvPr/>
        </p:nvSpPr>
        <p:spPr bwMode="auto">
          <a:xfrm>
            <a:off x="3330578" y="1131590"/>
            <a:ext cx="2520118" cy="3888432"/>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6" name="Rectangle: Rounded Corners 15">
            <a:extLst>
              <a:ext uri="{FF2B5EF4-FFF2-40B4-BE49-F238E27FC236}">
                <a16:creationId xmlns:a16="http://schemas.microsoft.com/office/drawing/2014/main" id="{047FA909-F5A4-4C2B-8802-457EAA2D39C4}"/>
              </a:ext>
            </a:extLst>
          </p:cNvPr>
          <p:cNvSpPr/>
          <p:nvPr/>
        </p:nvSpPr>
        <p:spPr bwMode="auto">
          <a:xfrm>
            <a:off x="6365831" y="1131590"/>
            <a:ext cx="2520118" cy="3888432"/>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AE14CB6D-F2B9-4001-8870-B8A1BDFC67D3}"/>
              </a:ext>
            </a:extLst>
          </p:cNvPr>
          <p:cNvSpPr txBox="1"/>
          <p:nvPr/>
        </p:nvSpPr>
        <p:spPr>
          <a:xfrm>
            <a:off x="6447367" y="2643756"/>
            <a:ext cx="2373106" cy="1477328"/>
          </a:xfrm>
          <a:prstGeom prst="rect">
            <a:avLst/>
          </a:prstGeom>
          <a:noFill/>
        </p:spPr>
        <p:txBody>
          <a:bodyPr wrap="square" rtlCol="0">
            <a:spAutoFit/>
          </a:bodyPr>
          <a:lstStyle/>
          <a:p>
            <a:pPr algn="l"/>
            <a:endParaRPr lang="en-GB" dirty="0"/>
          </a:p>
          <a:p>
            <a:r>
              <a:rPr lang="en-GB" sz="2200" dirty="0"/>
              <a:t>Costs to firms £4k+ per attack, </a:t>
            </a:r>
          </a:p>
          <a:p>
            <a:r>
              <a:rPr lang="en-GB" sz="2200" dirty="0"/>
              <a:t>£22k+ for larger</a:t>
            </a:r>
          </a:p>
        </p:txBody>
      </p:sp>
      <p:sp>
        <p:nvSpPr>
          <p:cNvPr id="18" name="TextBox 17">
            <a:extLst>
              <a:ext uri="{FF2B5EF4-FFF2-40B4-BE49-F238E27FC236}">
                <a16:creationId xmlns:a16="http://schemas.microsoft.com/office/drawing/2014/main" id="{5FC0CA55-1A1A-4CE0-AC5E-DA9EA2904EDE}"/>
              </a:ext>
            </a:extLst>
          </p:cNvPr>
          <p:cNvSpPr txBox="1"/>
          <p:nvPr/>
        </p:nvSpPr>
        <p:spPr>
          <a:xfrm>
            <a:off x="3356311" y="2643757"/>
            <a:ext cx="2520118" cy="1477328"/>
          </a:xfrm>
          <a:prstGeom prst="rect">
            <a:avLst/>
          </a:prstGeom>
          <a:noFill/>
        </p:spPr>
        <p:txBody>
          <a:bodyPr wrap="square" rtlCol="0">
            <a:spAutoFit/>
          </a:bodyPr>
          <a:lstStyle/>
          <a:p>
            <a:pPr algn="l"/>
            <a:endParaRPr lang="en-GB" dirty="0"/>
          </a:p>
          <a:p>
            <a:r>
              <a:rPr lang="en-GB" sz="2200" dirty="0"/>
              <a:t>Losses are not just financial for victims</a:t>
            </a:r>
          </a:p>
        </p:txBody>
      </p:sp>
      <p:pic>
        <p:nvPicPr>
          <p:cNvPr id="20" name="Picture 19" descr="Pound">
            <a:extLst>
              <a:ext uri="{FF2B5EF4-FFF2-40B4-BE49-F238E27FC236}">
                <a16:creationId xmlns:a16="http://schemas.microsoft.com/office/drawing/2014/main" id="{74414C98-4B8D-4FEF-A3C4-08CD46728C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94413" y="1531875"/>
            <a:ext cx="1326975" cy="1326975"/>
          </a:xfrm>
          <a:prstGeom prst="rect">
            <a:avLst/>
          </a:prstGeom>
        </p:spPr>
      </p:pic>
      <p:pic>
        <p:nvPicPr>
          <p:cNvPr id="23" name="Graphic 22" descr="Meeting">
            <a:extLst>
              <a:ext uri="{FF2B5EF4-FFF2-40B4-BE49-F238E27FC236}">
                <a16:creationId xmlns:a16="http://schemas.microsoft.com/office/drawing/2014/main" id="{E1224D59-1FB1-4ABD-8CF3-65DCDD4BAB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066660" y="1558582"/>
            <a:ext cx="1240038" cy="1240038"/>
          </a:xfrm>
          <a:prstGeom prst="rect">
            <a:avLst/>
          </a:prstGeom>
        </p:spPr>
      </p:pic>
      <p:pic>
        <p:nvPicPr>
          <p:cNvPr id="14" name="Graphic 13" descr="Confused person">
            <a:extLst>
              <a:ext uri="{FF2B5EF4-FFF2-40B4-BE49-F238E27FC236}">
                <a16:creationId xmlns:a16="http://schemas.microsoft.com/office/drawing/2014/main" id="{E66BE501-1E7F-4148-BB90-30474B97C9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003506" y="1602303"/>
            <a:ext cx="1240038" cy="1240038"/>
          </a:xfrm>
          <a:prstGeom prst="rect">
            <a:avLst/>
          </a:prstGeom>
        </p:spPr>
      </p:pic>
    </p:spTree>
    <p:extLst>
      <p:ext uri="{BB962C8B-B14F-4D97-AF65-F5344CB8AC3E}">
        <p14:creationId xmlns:p14="http://schemas.microsoft.com/office/powerpoint/2010/main" val="24958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CB6C-9C85-40A1-B63A-D425192BE8C1}"/>
              </a:ext>
            </a:extLst>
          </p:cNvPr>
          <p:cNvSpPr>
            <a:spLocks noGrp="1"/>
          </p:cNvSpPr>
          <p:nvPr>
            <p:ph type="title"/>
          </p:nvPr>
        </p:nvSpPr>
        <p:spPr>
          <a:xfrm>
            <a:off x="323528" y="-92546"/>
            <a:ext cx="7886700" cy="994173"/>
          </a:xfrm>
        </p:spPr>
        <p:txBody>
          <a:bodyPr vert="horz" lIns="91440" tIns="45720" rIns="91440" bIns="45720" rtlCol="0">
            <a:normAutofit/>
          </a:bodyPr>
          <a:lstStyle/>
          <a:p>
            <a:r>
              <a:rPr lang="en-US" kern="1200" dirty="0">
                <a:solidFill>
                  <a:schemeClr val="bg1"/>
                </a:solidFill>
                <a:latin typeface="+mj-lt"/>
                <a:ea typeface="+mj-ea"/>
                <a:cs typeface="+mj-cs"/>
              </a:rPr>
              <a:t>Thematic visits</a:t>
            </a:r>
          </a:p>
        </p:txBody>
      </p:sp>
      <p:sp>
        <p:nvSpPr>
          <p:cNvPr id="27" name="Content Placeholder 15">
            <a:extLst>
              <a:ext uri="{FF2B5EF4-FFF2-40B4-BE49-F238E27FC236}">
                <a16:creationId xmlns:a16="http://schemas.microsoft.com/office/drawing/2014/main" id="{D41A2CB1-FD29-4CE6-8F85-22B347089392}"/>
              </a:ext>
            </a:extLst>
          </p:cNvPr>
          <p:cNvSpPr>
            <a:spLocks noGrp="1"/>
          </p:cNvSpPr>
          <p:nvPr>
            <p:ph idx="1"/>
          </p:nvPr>
        </p:nvSpPr>
        <p:spPr>
          <a:xfrm>
            <a:off x="4860032" y="1428209"/>
            <a:ext cx="4032448" cy="3087757"/>
          </a:xfrm>
        </p:spPr>
        <p:txBody>
          <a:bodyPr>
            <a:normAutofit/>
          </a:bodyPr>
          <a:lstStyle/>
          <a:p>
            <a:endParaRPr lang="en-US" sz="1800" dirty="0"/>
          </a:p>
          <a:p>
            <a:endParaRPr lang="en-US" sz="1800" dirty="0"/>
          </a:p>
          <a:p>
            <a:r>
              <a:rPr lang="en-US" sz="2400" dirty="0"/>
              <a:t>Visited 40 firms to understand the impact of a cybercrime attack.</a:t>
            </a:r>
          </a:p>
          <a:p>
            <a:endParaRPr lang="en-US" sz="1800" dirty="0"/>
          </a:p>
          <a:p>
            <a:endParaRPr lang="en-US" sz="1800" dirty="0"/>
          </a:p>
          <a:p>
            <a:endParaRPr lang="en-GB" sz="1800" dirty="0"/>
          </a:p>
          <a:p>
            <a:endParaRPr lang="en-GB" sz="1800" dirty="0"/>
          </a:p>
          <a:p>
            <a:endParaRPr lang="en-US" sz="1800" dirty="0"/>
          </a:p>
          <a:p>
            <a:endParaRPr lang="en-US" sz="1800" dirty="0"/>
          </a:p>
        </p:txBody>
      </p:sp>
      <p:pic>
        <p:nvPicPr>
          <p:cNvPr id="5" name="Content Placeholder 4" descr="A picture containing computer&#10;&#10;Description automatically generated">
            <a:extLst>
              <a:ext uri="{FF2B5EF4-FFF2-40B4-BE49-F238E27FC236}">
                <a16:creationId xmlns:a16="http://schemas.microsoft.com/office/drawing/2014/main" id="{69924C1F-EDDE-4E2D-8CAE-28334076EE6F}"/>
              </a:ext>
            </a:extLst>
          </p:cNvPr>
          <p:cNvPicPr>
            <a:picLocks noChangeAspect="1"/>
          </p:cNvPicPr>
          <p:nvPr/>
        </p:nvPicPr>
        <p:blipFill rotWithShape="1">
          <a:blip r:embed="rId3">
            <a:extLst>
              <a:ext uri="{28A0092B-C50C-407E-A947-70E740481C1C}">
                <a14:useLocalDpi xmlns:a14="http://schemas.microsoft.com/office/drawing/2010/main" val="0"/>
              </a:ext>
            </a:extLst>
          </a:blip>
          <a:srcRect l="5523" r="5524" b="-1"/>
          <a:stretch/>
        </p:blipFill>
        <p:spPr>
          <a:xfrm>
            <a:off x="251520" y="1428210"/>
            <a:ext cx="4320480" cy="3204511"/>
          </a:xfrm>
          <a:prstGeom prst="rect">
            <a:avLst/>
          </a:prstGeom>
        </p:spPr>
      </p:pic>
    </p:spTree>
    <p:extLst>
      <p:ext uri="{BB962C8B-B14F-4D97-AF65-F5344CB8AC3E}">
        <p14:creationId xmlns:p14="http://schemas.microsoft.com/office/powerpoint/2010/main" val="259823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7430-7F11-4D22-A9D4-0D6515A286EE}"/>
              </a:ext>
            </a:extLst>
          </p:cNvPr>
          <p:cNvSpPr>
            <a:spLocks noGrp="1"/>
          </p:cNvSpPr>
          <p:nvPr>
            <p:ph type="title"/>
          </p:nvPr>
        </p:nvSpPr>
        <p:spPr>
          <a:xfrm>
            <a:off x="1200675" y="1524715"/>
            <a:ext cx="1774098" cy="614987"/>
          </a:xfrm>
        </p:spPr>
        <p:txBody>
          <a:bodyPr vert="horz" lIns="91440" tIns="45720" rIns="91440" bIns="45720" rtlCol="0" anchor="b">
            <a:noAutofit/>
          </a:bodyPr>
          <a:lstStyle/>
          <a:p>
            <a:pPr algn="ctr" defTabSz="914400">
              <a:lnSpc>
                <a:spcPct val="90000"/>
              </a:lnSpc>
            </a:pPr>
            <a:r>
              <a:rPr lang="en-US" sz="3600" dirty="0">
                <a:latin typeface="+mn-lt"/>
                <a:ea typeface="+mn-ea"/>
                <a:cs typeface="+mn-cs"/>
              </a:rPr>
              <a:t>Attacks</a:t>
            </a:r>
          </a:p>
        </p:txBody>
      </p:sp>
      <p:sp>
        <p:nvSpPr>
          <p:cNvPr id="3" name="Rectangle 2">
            <a:extLst>
              <a:ext uri="{FF2B5EF4-FFF2-40B4-BE49-F238E27FC236}">
                <a16:creationId xmlns:a16="http://schemas.microsoft.com/office/drawing/2014/main" id="{24572D32-94CC-4DD6-85E0-765A900948A5}"/>
              </a:ext>
            </a:extLst>
          </p:cNvPr>
          <p:cNvSpPr/>
          <p:nvPr/>
        </p:nvSpPr>
        <p:spPr>
          <a:xfrm>
            <a:off x="251521" y="1491630"/>
            <a:ext cx="8424936" cy="3600400"/>
          </a:xfrm>
          <a:prstGeom prst="rect">
            <a:avLst/>
          </a:prstGeom>
        </p:spPr>
        <p:txBody>
          <a:bodyPr vert="horz" lIns="91440" tIns="45720" rIns="91440" bIns="45720" rtlCol="0">
            <a:normAutofit/>
          </a:bodyPr>
          <a:lstStyle/>
          <a:p>
            <a:pPr marL="457200" indent="-457200" algn="l" eaLnBrk="0" hangingPunct="0">
              <a:lnSpc>
                <a:spcPct val="90000"/>
              </a:lnSpc>
              <a:spcBef>
                <a:spcPct val="20000"/>
              </a:spcBef>
              <a:buClr>
                <a:srgbClr val="9E1B34"/>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During visits firms identified more cyber attacks and confirmed they did not adequately record them</a:t>
            </a:r>
          </a:p>
          <a:p>
            <a:pPr marL="457200" indent="-457200" algn="l" eaLnBrk="0" hangingPunct="0">
              <a:lnSpc>
                <a:spcPct val="90000"/>
              </a:lnSpc>
              <a:spcBef>
                <a:spcPct val="20000"/>
              </a:spcBef>
              <a:buClr>
                <a:srgbClr val="9E1B34"/>
              </a:buClr>
              <a:buFont typeface="Arial" panose="020B0604020202020204" pitchFamily="34" charset="0"/>
              <a:buChar char="•"/>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eaLnBrk="0" hangingPunct="0">
              <a:lnSpc>
                <a:spcPct val="90000"/>
              </a:lnSpc>
              <a:spcBef>
                <a:spcPct val="20000"/>
              </a:spcBef>
              <a:buClr>
                <a:srgbClr val="9E1B34"/>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2 firms had more than 100 cyber attacks every year</a:t>
            </a:r>
          </a:p>
          <a:p>
            <a:pPr marL="457200" indent="-457200" algn="l" eaLnBrk="0" hangingPunct="0">
              <a:lnSpc>
                <a:spcPct val="90000"/>
              </a:lnSpc>
              <a:spcBef>
                <a:spcPct val="20000"/>
              </a:spcBef>
              <a:buClr>
                <a:srgbClr val="9E1B34"/>
              </a:buClr>
              <a:buFont typeface="Arial" panose="020B0604020202020204" pitchFamily="34" charset="0"/>
              <a:buChar char="•"/>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457200" lvl="0" indent="-457200" algn="l" eaLnBrk="0" hangingPunct="0">
              <a:lnSpc>
                <a:spcPct val="90000"/>
              </a:lnSpc>
              <a:spcBef>
                <a:spcPct val="20000"/>
              </a:spcBef>
              <a:buClr>
                <a:srgbClr val="9E1B34"/>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31 firms were successfully targeted by fraudsters between 2016 and 2019</a:t>
            </a:r>
          </a:p>
          <a:p>
            <a:pPr marL="457200" lvl="0" indent="-457200" algn="l" eaLnBrk="0" hangingPunct="0">
              <a:lnSpc>
                <a:spcPct val="90000"/>
              </a:lnSpc>
              <a:spcBef>
                <a:spcPct val="20000"/>
              </a:spcBef>
              <a:buClr>
                <a:srgbClr val="9E1B34"/>
              </a:buClr>
              <a:buFont typeface="Arial" panose="020B0604020202020204" pitchFamily="34" charset="0"/>
              <a:buChar char="•"/>
            </a:pPr>
            <a:endParaRPr lang="en-US" sz="3300"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eaLnBrk="0" hangingPunct="0">
              <a:lnSpc>
                <a:spcPct val="90000"/>
              </a:lnSpc>
              <a:spcBef>
                <a:spcPct val="20000"/>
              </a:spcBef>
              <a:buClr>
                <a:srgbClr val="9E1B34"/>
              </a:buClr>
              <a:buFont typeface="Arial" panose="020B0604020202020204" pitchFamily="34" charset="0"/>
              <a:buChar char="•"/>
            </a:pPr>
            <a:endParaRPr lang="en-US" sz="3300" dirty="0">
              <a:solidFill>
                <a:schemeClr val="tx1">
                  <a:lumMod val="85000"/>
                  <a:lumOff val="15000"/>
                </a:schemeClr>
              </a:solidFill>
              <a:latin typeface="Arial" panose="020B0604020202020204" pitchFamily="34" charset="0"/>
              <a:cs typeface="Arial" panose="020B0604020202020204" pitchFamily="34" charset="0"/>
            </a:endParaRPr>
          </a:p>
          <a:p>
            <a:pPr marL="457200" lvl="0" indent="-457200" algn="l" eaLnBrk="0" hangingPunct="0">
              <a:lnSpc>
                <a:spcPct val="90000"/>
              </a:lnSpc>
              <a:spcBef>
                <a:spcPct val="20000"/>
              </a:spcBef>
              <a:buClr>
                <a:srgbClr val="9E1B34"/>
              </a:buClr>
              <a:buFont typeface="Arial" panose="020B0604020202020204" pitchFamily="34" charset="0"/>
              <a:buChar char="•"/>
            </a:pPr>
            <a:endParaRPr lang="en-US" sz="3300"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eaLnBrk="0" hangingPunct="0">
              <a:lnSpc>
                <a:spcPct val="90000"/>
              </a:lnSpc>
              <a:spcBef>
                <a:spcPct val="20000"/>
              </a:spcBef>
              <a:buClr>
                <a:srgbClr val="9E1B34"/>
              </a:buClr>
              <a:buFont typeface="Arial" panose="020B0604020202020204" pitchFamily="34" charset="0"/>
              <a:buChar char="•"/>
            </a:pPr>
            <a:endParaRPr lang="en-US" sz="3300" dirty="0">
              <a:solidFill>
                <a:schemeClr val="tx1">
                  <a:lumMod val="85000"/>
                  <a:lumOff val="15000"/>
                </a:schemeClr>
              </a:solidFill>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endParaRPr lang="en-US" dirty="0">
              <a:latin typeface="+mn-lt"/>
              <a:ea typeface="+mn-ea"/>
            </a:endParaRPr>
          </a:p>
          <a:p>
            <a:pPr marL="342900" indent="-228600">
              <a:lnSpc>
                <a:spcPct val="90000"/>
              </a:lnSpc>
              <a:spcAft>
                <a:spcPts val="600"/>
              </a:spcAft>
              <a:buFont typeface="Arial" panose="020B0604020202020204" pitchFamily="34" charset="0"/>
              <a:buChar char="•"/>
            </a:pPr>
            <a:endParaRPr lang="en-US" sz="1500" dirty="0">
              <a:latin typeface="+mn-lt"/>
              <a:ea typeface="+mn-ea"/>
            </a:endParaRPr>
          </a:p>
          <a:p>
            <a:pPr marL="342900" indent="-228600">
              <a:lnSpc>
                <a:spcPct val="90000"/>
              </a:lnSpc>
              <a:spcAft>
                <a:spcPts val="600"/>
              </a:spcAft>
              <a:buFont typeface="Arial" panose="020B0604020202020204" pitchFamily="34" charset="0"/>
              <a:buChar char="•"/>
            </a:pPr>
            <a:endParaRPr lang="en-US" sz="1500" dirty="0"/>
          </a:p>
          <a:p>
            <a:pPr marL="342900" lvl="0" indent="-228600" algn="l">
              <a:lnSpc>
                <a:spcPct val="90000"/>
              </a:lnSpc>
              <a:spcAft>
                <a:spcPts val="600"/>
              </a:spcAft>
              <a:buFont typeface="Arial" panose="020B0604020202020204" pitchFamily="34" charset="0"/>
              <a:buChar char="•"/>
            </a:pPr>
            <a:endParaRPr lang="en-US" sz="1500" dirty="0">
              <a:latin typeface="+mn-lt"/>
              <a:ea typeface="+mn-ea"/>
            </a:endParaRPr>
          </a:p>
          <a:p>
            <a:pPr marL="114300" lvl="0" algn="l">
              <a:lnSpc>
                <a:spcPct val="90000"/>
              </a:lnSpc>
              <a:spcAft>
                <a:spcPts val="600"/>
              </a:spcAft>
            </a:pPr>
            <a:endParaRPr lang="en-US" sz="1500" dirty="0">
              <a:latin typeface="+mn-lt"/>
              <a:ea typeface="+mn-ea"/>
            </a:endParaRPr>
          </a:p>
          <a:p>
            <a:pPr marL="342900" indent="-228600" algn="l">
              <a:lnSpc>
                <a:spcPct val="90000"/>
              </a:lnSpc>
              <a:spcAft>
                <a:spcPts val="600"/>
              </a:spcAft>
              <a:buFont typeface="Arial" panose="020B0604020202020204" pitchFamily="34" charset="0"/>
              <a:buChar char="•"/>
            </a:pPr>
            <a:endParaRPr lang="en-US" sz="1500" dirty="0">
              <a:latin typeface="+mn-lt"/>
              <a:ea typeface="+mn-ea"/>
            </a:endParaRPr>
          </a:p>
          <a:p>
            <a:pPr marL="342900" indent="-228600" algn="l">
              <a:lnSpc>
                <a:spcPct val="90000"/>
              </a:lnSpc>
              <a:spcAft>
                <a:spcPts val="600"/>
              </a:spcAft>
              <a:buFont typeface="Arial" panose="020B0604020202020204" pitchFamily="34" charset="0"/>
              <a:buChar char="•"/>
            </a:pPr>
            <a:endParaRPr lang="en-US" sz="1500" dirty="0">
              <a:latin typeface="+mn-lt"/>
              <a:ea typeface="+mn-ea"/>
            </a:endParaRPr>
          </a:p>
        </p:txBody>
      </p:sp>
      <p:sp>
        <p:nvSpPr>
          <p:cNvPr id="6" name="Rectangle 5">
            <a:extLst>
              <a:ext uri="{FF2B5EF4-FFF2-40B4-BE49-F238E27FC236}">
                <a16:creationId xmlns:a16="http://schemas.microsoft.com/office/drawing/2014/main" id="{199F136A-2D95-41A3-A25C-85DDCFAC6086}"/>
              </a:ext>
            </a:extLst>
          </p:cNvPr>
          <p:cNvSpPr/>
          <p:nvPr/>
        </p:nvSpPr>
        <p:spPr>
          <a:xfrm>
            <a:off x="323528" y="195486"/>
            <a:ext cx="4896544" cy="538609"/>
          </a:xfrm>
          <a:prstGeom prst="rect">
            <a:avLst/>
          </a:prstGeom>
        </p:spPr>
        <p:txBody>
          <a:bodyPr wrap="square">
            <a:spAutoFit/>
          </a:bodyPr>
          <a:lstStyle/>
          <a:p>
            <a:pPr algn="l"/>
            <a:r>
              <a:rPr lang="en-US" sz="2900" dirty="0">
                <a:solidFill>
                  <a:schemeClr val="bg1"/>
                </a:solidFill>
                <a:latin typeface="+mj-lt"/>
                <a:ea typeface="ＭＳ Ｐゴシック" charset="0"/>
              </a:rPr>
              <a:t>Visits results - cyber attacks</a:t>
            </a:r>
            <a:endParaRPr lang="en-GB" sz="2900" dirty="0">
              <a:solidFill>
                <a:schemeClr val="bg1"/>
              </a:solidFill>
              <a:latin typeface="+mj-lt"/>
              <a:ea typeface="ＭＳ Ｐゴシック" charset="0"/>
            </a:endParaRPr>
          </a:p>
        </p:txBody>
      </p:sp>
    </p:spTree>
    <p:extLst>
      <p:ext uri="{BB962C8B-B14F-4D97-AF65-F5344CB8AC3E}">
        <p14:creationId xmlns:p14="http://schemas.microsoft.com/office/powerpoint/2010/main" val="2459069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58F6C-490E-4797-8964-9E39E719FF3C}"/>
              </a:ext>
            </a:extLst>
          </p:cNvPr>
          <p:cNvSpPr>
            <a:spLocks noGrp="1"/>
          </p:cNvSpPr>
          <p:nvPr>
            <p:ph type="title"/>
          </p:nvPr>
        </p:nvSpPr>
        <p:spPr>
          <a:xfrm>
            <a:off x="323528" y="123478"/>
            <a:ext cx="7702210" cy="707887"/>
          </a:xfrm>
        </p:spPr>
        <p:txBody>
          <a:bodyPr vert="horz" lIns="91440" tIns="45720" rIns="91440" bIns="45720" rtlCol="0" anchor="ctr">
            <a:normAutofit/>
          </a:bodyPr>
          <a:lstStyle/>
          <a:p>
            <a:pPr defTabSz="914400"/>
            <a:r>
              <a:rPr lang="en-US" sz="2900" dirty="0">
                <a:solidFill>
                  <a:schemeClr val="bg1"/>
                </a:solidFill>
                <a:ea typeface="ＭＳ Ｐゴシック" charset="0"/>
                <a:cs typeface="+mn-cs"/>
              </a:rPr>
              <a:t>Visits results - financial </a:t>
            </a:r>
            <a:r>
              <a:rPr lang="en-US" sz="2900" dirty="0">
                <a:cs typeface="+mn-cs"/>
              </a:rPr>
              <a:t>i</a:t>
            </a:r>
            <a:r>
              <a:rPr lang="en-US" sz="2900" dirty="0">
                <a:solidFill>
                  <a:schemeClr val="bg1"/>
                </a:solidFill>
                <a:ea typeface="ＭＳ Ｐゴシック" charset="0"/>
                <a:cs typeface="+mn-cs"/>
              </a:rPr>
              <a:t>mpact</a:t>
            </a:r>
          </a:p>
        </p:txBody>
      </p:sp>
      <p:sp>
        <p:nvSpPr>
          <p:cNvPr id="3" name="Rectangle 2">
            <a:extLst>
              <a:ext uri="{FF2B5EF4-FFF2-40B4-BE49-F238E27FC236}">
                <a16:creationId xmlns:a16="http://schemas.microsoft.com/office/drawing/2014/main" id="{E42EE6B0-C517-4752-83D0-178CF2D771DF}"/>
              </a:ext>
            </a:extLst>
          </p:cNvPr>
          <p:cNvSpPr/>
          <p:nvPr/>
        </p:nvSpPr>
        <p:spPr>
          <a:xfrm>
            <a:off x="287524" y="1777921"/>
            <a:ext cx="8568951" cy="2448272"/>
          </a:xfrm>
          <a:prstGeom prst="rect">
            <a:avLst/>
          </a:prstGeom>
        </p:spPr>
        <p:txBody>
          <a:bodyPr vert="horz" lIns="91440" tIns="45720" rIns="91440" bIns="45720" rtlCol="0">
            <a:normAutofit fontScale="70000" lnSpcReduction="20000"/>
          </a:bodyPr>
          <a:lstStyle/>
          <a:p>
            <a:pPr marL="571500" lvl="1">
              <a:lnSpc>
                <a:spcPct val="90000"/>
              </a:lnSpc>
            </a:pPr>
            <a:endParaRPr lang="en-US" sz="2900" dirty="0"/>
          </a:p>
          <a:p>
            <a:pPr marL="457200" indent="-457200" algn="l" eaLnBrk="0" hangingPunct="0">
              <a:lnSpc>
                <a:spcPct val="90000"/>
              </a:lnSpc>
              <a:spcBef>
                <a:spcPct val="20000"/>
              </a:spcBef>
              <a:buClr>
                <a:srgbClr val="9E1B34"/>
              </a:buClr>
              <a:buFont typeface="Arial" panose="020B0604020202020204" pitchFamily="34" charset="0"/>
              <a:buChar char="•"/>
            </a:pPr>
            <a:r>
              <a:rPr lang="en-US" sz="3800" dirty="0">
                <a:solidFill>
                  <a:schemeClr val="tx1">
                    <a:lumMod val="85000"/>
                    <a:lumOff val="15000"/>
                  </a:schemeClr>
                </a:solidFill>
                <a:latin typeface="Arial" panose="020B0604020202020204" pitchFamily="34" charset="0"/>
                <a:cs typeface="Arial" panose="020B0604020202020204" pitchFamily="34" charset="0"/>
              </a:rPr>
              <a:t>Stolen client money amounted to £4m+ in 23 firms </a:t>
            </a:r>
          </a:p>
          <a:p>
            <a:pPr marL="457200" indent="-457200" algn="l" eaLnBrk="0" hangingPunct="0">
              <a:lnSpc>
                <a:spcPct val="90000"/>
              </a:lnSpc>
              <a:spcBef>
                <a:spcPct val="20000"/>
              </a:spcBef>
              <a:buClr>
                <a:srgbClr val="9E1B34"/>
              </a:buClr>
              <a:buFont typeface="Arial" panose="020B0604020202020204" pitchFamily="34" charset="0"/>
              <a:buChar char="•"/>
            </a:pPr>
            <a:endParaRPr lang="en-US" sz="3800" dirty="0">
              <a:solidFill>
                <a:schemeClr val="tx1">
                  <a:lumMod val="85000"/>
                  <a:lumOff val="15000"/>
                </a:schemeClr>
              </a:solidFill>
              <a:latin typeface="Arial" panose="020B0604020202020204" pitchFamily="34" charset="0"/>
              <a:cs typeface="Arial" panose="020B0604020202020204" pitchFamily="34" charset="0"/>
            </a:endParaRPr>
          </a:p>
          <a:p>
            <a:pPr marL="457200" lvl="0" indent="-457200" algn="l" eaLnBrk="0" hangingPunct="0">
              <a:lnSpc>
                <a:spcPct val="90000"/>
              </a:lnSpc>
              <a:spcBef>
                <a:spcPct val="20000"/>
              </a:spcBef>
              <a:buClr>
                <a:srgbClr val="9E1B34"/>
              </a:buClr>
              <a:buFont typeface="Arial" panose="020B0604020202020204" pitchFamily="34" charset="0"/>
              <a:buChar char="•"/>
            </a:pPr>
            <a:r>
              <a:rPr lang="en-US" sz="3800" dirty="0">
                <a:solidFill>
                  <a:schemeClr val="tx1">
                    <a:lumMod val="85000"/>
                    <a:lumOff val="15000"/>
                  </a:schemeClr>
                </a:solidFill>
                <a:latin typeface="Arial" panose="020B0604020202020204" pitchFamily="34" charset="0"/>
                <a:cs typeface="Arial" panose="020B0604020202020204" pitchFamily="34" charset="0"/>
              </a:rPr>
              <a:t>£3.67m paid out by insurers on behalf of 16 firms</a:t>
            </a:r>
          </a:p>
          <a:p>
            <a:pPr marL="457200" lvl="0" indent="-457200" algn="l" eaLnBrk="0" hangingPunct="0">
              <a:lnSpc>
                <a:spcPct val="90000"/>
              </a:lnSpc>
              <a:spcBef>
                <a:spcPct val="20000"/>
              </a:spcBef>
              <a:buClr>
                <a:srgbClr val="9E1B34"/>
              </a:buClr>
              <a:buFont typeface="Arial" panose="020B0604020202020204" pitchFamily="34" charset="0"/>
              <a:buChar char="•"/>
            </a:pPr>
            <a:endParaRPr lang="en-US" sz="3800" dirty="0">
              <a:solidFill>
                <a:schemeClr val="tx1">
                  <a:lumMod val="85000"/>
                  <a:lumOff val="15000"/>
                </a:schemeClr>
              </a:solidFill>
              <a:latin typeface="Arial" panose="020B0604020202020204" pitchFamily="34" charset="0"/>
              <a:cs typeface="Arial" panose="020B0604020202020204" pitchFamily="34" charset="0"/>
            </a:endParaRPr>
          </a:p>
          <a:p>
            <a:pPr marL="457200" lvl="0" indent="-457200" algn="l" eaLnBrk="0" hangingPunct="0">
              <a:lnSpc>
                <a:spcPct val="90000"/>
              </a:lnSpc>
              <a:spcBef>
                <a:spcPct val="20000"/>
              </a:spcBef>
              <a:buClr>
                <a:srgbClr val="9E1B34"/>
              </a:buClr>
              <a:buFont typeface="Arial" panose="020B0604020202020204" pitchFamily="34" charset="0"/>
              <a:buChar char="•"/>
            </a:pPr>
            <a:r>
              <a:rPr lang="en-US" sz="3800" dirty="0">
                <a:solidFill>
                  <a:schemeClr val="tx1">
                    <a:lumMod val="85000"/>
                    <a:lumOff val="15000"/>
                  </a:schemeClr>
                </a:solidFill>
                <a:latin typeface="Arial" panose="020B0604020202020204" pitchFamily="34" charset="0"/>
                <a:cs typeface="Arial" panose="020B0604020202020204" pitchFamily="34" charset="0"/>
              </a:rPr>
              <a:t>Almost £400k paid by 18 firms</a:t>
            </a:r>
          </a:p>
          <a:p>
            <a:pPr marL="342900" lvl="0" indent="-228600">
              <a:lnSpc>
                <a:spcPct val="110000"/>
              </a:lnSpc>
              <a:spcAft>
                <a:spcPts val="600"/>
              </a:spcAft>
              <a:buFont typeface="Arial" panose="020B0604020202020204" pitchFamily="34" charset="0"/>
              <a:buChar char="•"/>
            </a:pPr>
            <a:endParaRPr lang="en-US" sz="2900" dirty="0"/>
          </a:p>
          <a:p>
            <a:pPr indent="-228600">
              <a:lnSpc>
                <a:spcPct val="90000"/>
              </a:lnSpc>
              <a:spcAft>
                <a:spcPts val="800"/>
              </a:spcAft>
              <a:buFont typeface="Arial" panose="020B0604020202020204" pitchFamily="34" charset="0"/>
              <a:buChar char="•"/>
            </a:pPr>
            <a:endParaRPr lang="en-US" sz="1700" dirty="0">
              <a:effectLst/>
            </a:endParaRPr>
          </a:p>
        </p:txBody>
      </p:sp>
      <p:sp>
        <p:nvSpPr>
          <p:cNvPr id="6" name="Rectangle 5">
            <a:extLst>
              <a:ext uri="{FF2B5EF4-FFF2-40B4-BE49-F238E27FC236}">
                <a16:creationId xmlns:a16="http://schemas.microsoft.com/office/drawing/2014/main" id="{5F70E2EB-39EF-479A-AA97-B203B07B3C37}"/>
              </a:ext>
            </a:extLst>
          </p:cNvPr>
          <p:cNvSpPr/>
          <p:nvPr/>
        </p:nvSpPr>
        <p:spPr>
          <a:xfrm>
            <a:off x="683568" y="1139711"/>
            <a:ext cx="1023037" cy="461665"/>
          </a:xfrm>
          <a:prstGeom prst="rect">
            <a:avLst/>
          </a:prstGeom>
        </p:spPr>
        <p:txBody>
          <a:bodyPr wrap="none">
            <a:spAutoFit/>
          </a:bodyPr>
          <a:lstStyle/>
          <a:p>
            <a:pPr>
              <a:spcAft>
                <a:spcPts val="600"/>
              </a:spcAft>
            </a:pPr>
            <a:r>
              <a:rPr lang="en-GB" b="1" dirty="0"/>
              <a:t>Firms</a:t>
            </a:r>
          </a:p>
        </p:txBody>
      </p:sp>
    </p:spTree>
    <p:extLst>
      <p:ext uri="{BB962C8B-B14F-4D97-AF65-F5344CB8AC3E}">
        <p14:creationId xmlns:p14="http://schemas.microsoft.com/office/powerpoint/2010/main" val="269154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6FA1-F091-46E5-A8EB-981DA108DA94}"/>
              </a:ext>
            </a:extLst>
          </p:cNvPr>
          <p:cNvSpPr>
            <a:spLocks noGrp="1"/>
          </p:cNvSpPr>
          <p:nvPr>
            <p:ph type="title"/>
          </p:nvPr>
        </p:nvSpPr>
        <p:spPr>
          <a:xfrm>
            <a:off x="251520" y="297387"/>
            <a:ext cx="7941325" cy="423170"/>
          </a:xfrm>
        </p:spPr>
        <p:txBody>
          <a:bodyPr vert="horz" lIns="91440" tIns="45720" rIns="91440" bIns="45720" rtlCol="0" anchor="b">
            <a:normAutofit fontScale="90000"/>
          </a:bodyPr>
          <a:lstStyle/>
          <a:p>
            <a:pPr>
              <a:lnSpc>
                <a:spcPct val="90000"/>
              </a:lnSpc>
            </a:pPr>
            <a:br>
              <a:rPr lang="en-US" sz="4400" dirty="0"/>
            </a:br>
            <a:br>
              <a:rPr lang="en-US" sz="4400" dirty="0"/>
            </a:br>
            <a:br>
              <a:rPr lang="en-US" sz="4400" dirty="0"/>
            </a:br>
            <a:br>
              <a:rPr lang="en-US" sz="4400" dirty="0"/>
            </a:br>
            <a:br>
              <a:rPr lang="en-US" sz="4400" dirty="0"/>
            </a:br>
            <a:br>
              <a:rPr lang="en-US" sz="4400" dirty="0"/>
            </a:br>
            <a:endParaRPr lang="en-US" dirty="0">
              <a:solidFill>
                <a:schemeClr val="bg1"/>
              </a:solidFill>
            </a:endParaRPr>
          </a:p>
        </p:txBody>
      </p:sp>
      <p:sp>
        <p:nvSpPr>
          <p:cNvPr id="3" name="Rectangle 2">
            <a:extLst>
              <a:ext uri="{FF2B5EF4-FFF2-40B4-BE49-F238E27FC236}">
                <a16:creationId xmlns:a16="http://schemas.microsoft.com/office/drawing/2014/main" id="{6D9F11A9-FCCD-4677-9EF8-65D7537566C5}"/>
              </a:ext>
            </a:extLst>
          </p:cNvPr>
          <p:cNvSpPr/>
          <p:nvPr/>
        </p:nvSpPr>
        <p:spPr>
          <a:xfrm>
            <a:off x="251520" y="1491630"/>
            <a:ext cx="8712968" cy="3240360"/>
          </a:xfrm>
          <a:prstGeom prst="rect">
            <a:avLst/>
          </a:prstGeom>
        </p:spPr>
        <p:txBody>
          <a:bodyPr vert="horz" lIns="91440" tIns="45720" rIns="91440" bIns="45720" rtlCol="0">
            <a:normAutofit/>
          </a:bodyPr>
          <a:lstStyle/>
          <a:p>
            <a:pPr marL="457200" indent="-457200" algn="l" eaLnBrk="0" hangingPunct="0">
              <a:lnSpc>
                <a:spcPct val="90000"/>
              </a:lnSpc>
              <a:spcBef>
                <a:spcPct val="20000"/>
              </a:spcBef>
              <a:buClr>
                <a:srgbClr val="9E1B34"/>
              </a:buClr>
              <a:buFont typeface="Arial" panose="020B0604020202020204" pitchFamily="34" charset="0"/>
              <a:buChar char="•"/>
            </a:pPr>
            <a:endParaRPr lang="en-US" sz="3000" dirty="0">
              <a:solidFill>
                <a:schemeClr val="tx1">
                  <a:lumMod val="85000"/>
                  <a:lumOff val="15000"/>
                </a:schemeClr>
              </a:solidFill>
              <a:latin typeface="Arial" panose="020B0604020202020204" pitchFamily="34" charset="0"/>
              <a:cs typeface="Arial" panose="020B0604020202020204" pitchFamily="34" charset="0"/>
            </a:endParaRPr>
          </a:p>
          <a:p>
            <a:pPr marL="457200" lvl="0" indent="-457200" algn="l" eaLnBrk="0" hangingPunct="0">
              <a:lnSpc>
                <a:spcPct val="90000"/>
              </a:lnSpc>
              <a:spcBef>
                <a:spcPct val="20000"/>
              </a:spcBef>
              <a:buClr>
                <a:srgbClr val="9E1B34"/>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Firms told us </a:t>
            </a:r>
            <a:r>
              <a:rPr lang="en-GB" dirty="0">
                <a:solidFill>
                  <a:schemeClr val="tx1">
                    <a:lumMod val="85000"/>
                    <a:lumOff val="15000"/>
                  </a:schemeClr>
                </a:solidFill>
                <a:latin typeface="Arial" panose="020B0604020202020204" pitchFamily="34" charset="0"/>
                <a:cs typeface="Arial" panose="020B0604020202020204" pitchFamily="34" charset="0"/>
              </a:rPr>
              <a:t>people were their main vulnerability when it comes to cyber security</a:t>
            </a:r>
          </a:p>
          <a:p>
            <a:pPr marL="457200" lvl="0" indent="-457200" algn="l" eaLnBrk="0" hangingPunct="0">
              <a:lnSpc>
                <a:spcPct val="90000"/>
              </a:lnSpc>
              <a:spcBef>
                <a:spcPct val="20000"/>
              </a:spcBef>
              <a:buClr>
                <a:srgbClr val="9E1B34"/>
              </a:buClr>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eaLnBrk="0" hangingPunct="0">
              <a:lnSpc>
                <a:spcPct val="90000"/>
              </a:lnSpc>
              <a:spcBef>
                <a:spcPct val="20000"/>
              </a:spcBef>
              <a:buClr>
                <a:srgbClr val="9E1B34"/>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11 firms had inadequate policies</a:t>
            </a:r>
          </a:p>
          <a:p>
            <a:pPr algn="l" eaLnBrk="0" hangingPunct="0">
              <a:lnSpc>
                <a:spcPct val="90000"/>
              </a:lnSpc>
              <a:spcBef>
                <a:spcPct val="20000"/>
              </a:spcBef>
              <a:buClr>
                <a:srgbClr val="9E1B34"/>
              </a:buClr>
            </a:pPr>
            <a:r>
              <a:rPr lang="en-US" dirty="0">
                <a:solidFill>
                  <a:schemeClr val="tx1">
                    <a:lumMod val="85000"/>
                    <a:lumOff val="15000"/>
                  </a:schemeClr>
                </a:solidFill>
                <a:latin typeface="Arial" panose="020B0604020202020204" pitchFamily="34" charset="0"/>
                <a:cs typeface="Arial" panose="020B0604020202020204" pitchFamily="34" charset="0"/>
              </a:rPr>
              <a:t> </a:t>
            </a:r>
          </a:p>
          <a:p>
            <a:pPr marL="457200" indent="-457200" algn="l" eaLnBrk="0" hangingPunct="0">
              <a:lnSpc>
                <a:spcPct val="90000"/>
              </a:lnSpc>
              <a:spcBef>
                <a:spcPct val="20000"/>
              </a:spcBef>
              <a:buClr>
                <a:srgbClr val="9E1B34"/>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10 firms had inadequate controls</a:t>
            </a:r>
          </a:p>
          <a:p>
            <a:pPr marL="457200" indent="-457200" algn="l" eaLnBrk="0" hangingPunct="0">
              <a:lnSpc>
                <a:spcPct val="90000"/>
              </a:lnSpc>
              <a:spcBef>
                <a:spcPct val="20000"/>
              </a:spcBef>
              <a:buClr>
                <a:srgbClr val="9E1B34"/>
              </a:buClr>
              <a:buFont typeface="Arial" panose="020B0604020202020204" pitchFamily="34" charset="0"/>
              <a:buChar char="•"/>
            </a:pPr>
            <a:endParaRPr lang="en-US" sz="3000"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eaLnBrk="0" hangingPunct="0">
              <a:lnSpc>
                <a:spcPct val="90000"/>
              </a:lnSpc>
              <a:spcBef>
                <a:spcPct val="20000"/>
              </a:spcBef>
              <a:buClr>
                <a:srgbClr val="9E1B34"/>
              </a:buClr>
              <a:buFont typeface="Arial" panose="020B0604020202020204" pitchFamily="34" charset="0"/>
              <a:buChar char="•"/>
            </a:pPr>
            <a:endParaRPr lang="en-US" sz="3000" dirty="0">
              <a:solidFill>
                <a:schemeClr val="tx1">
                  <a:lumMod val="85000"/>
                  <a:lumOff val="15000"/>
                </a:schemeClr>
              </a:solidFill>
              <a:latin typeface="Arial" panose="020B0604020202020204" pitchFamily="34" charset="0"/>
              <a:cs typeface="Arial" panose="020B0604020202020204" pitchFamily="34" charset="0"/>
            </a:endParaRPr>
          </a:p>
          <a:p>
            <a:pPr marL="457200" lvl="0" indent="-457200" algn="l" eaLnBrk="0" hangingPunct="0">
              <a:lnSpc>
                <a:spcPct val="90000"/>
              </a:lnSpc>
              <a:spcBef>
                <a:spcPct val="20000"/>
              </a:spcBef>
              <a:buClr>
                <a:srgbClr val="9E1B34"/>
              </a:buClr>
              <a:buFont typeface="Arial" panose="020B0604020202020204" pitchFamily="34" charset="0"/>
              <a:buChar char="•"/>
            </a:pPr>
            <a:endParaRPr lang="en-US" sz="3000" dirty="0">
              <a:solidFill>
                <a:schemeClr val="tx1">
                  <a:lumMod val="85000"/>
                  <a:lumOff val="15000"/>
                </a:schemeClr>
              </a:solidFill>
              <a:latin typeface="Arial" panose="020B0604020202020204" pitchFamily="34" charset="0"/>
              <a:cs typeface="Arial" panose="020B0604020202020204" pitchFamily="34" charset="0"/>
            </a:endParaRPr>
          </a:p>
          <a:p>
            <a:pPr marL="342900" indent="-228600" algn="l">
              <a:lnSpc>
                <a:spcPct val="90000"/>
              </a:lnSpc>
              <a:spcAft>
                <a:spcPts val="600"/>
              </a:spcAft>
              <a:buFont typeface="Arial" panose="020B0604020202020204" pitchFamily="34" charset="0"/>
              <a:buChar char="•"/>
            </a:pPr>
            <a:endParaRPr lang="en-US" sz="1500" dirty="0">
              <a:latin typeface="+mn-lt"/>
              <a:ea typeface="+mn-ea"/>
            </a:endParaRPr>
          </a:p>
        </p:txBody>
      </p:sp>
      <p:sp>
        <p:nvSpPr>
          <p:cNvPr id="6" name="TextBox 5">
            <a:extLst>
              <a:ext uri="{FF2B5EF4-FFF2-40B4-BE49-F238E27FC236}">
                <a16:creationId xmlns:a16="http://schemas.microsoft.com/office/drawing/2014/main" id="{09FC6E12-3FC8-4857-89BD-FD1C914D1FF2}"/>
              </a:ext>
            </a:extLst>
          </p:cNvPr>
          <p:cNvSpPr txBox="1"/>
          <p:nvPr/>
        </p:nvSpPr>
        <p:spPr>
          <a:xfrm>
            <a:off x="179512" y="1168464"/>
            <a:ext cx="2196085" cy="461665"/>
          </a:xfrm>
          <a:prstGeom prst="rect">
            <a:avLst/>
          </a:prstGeom>
          <a:noFill/>
        </p:spPr>
        <p:txBody>
          <a:bodyPr wrap="square" rtlCol="0">
            <a:spAutoFit/>
          </a:bodyPr>
          <a:lstStyle/>
          <a:p>
            <a:pPr algn="ctr"/>
            <a:r>
              <a:rPr lang="en-GB" b="1" dirty="0"/>
              <a:t>People</a:t>
            </a:r>
          </a:p>
        </p:txBody>
      </p:sp>
      <p:sp>
        <p:nvSpPr>
          <p:cNvPr id="4" name="Rectangle 3">
            <a:extLst>
              <a:ext uri="{FF2B5EF4-FFF2-40B4-BE49-F238E27FC236}">
                <a16:creationId xmlns:a16="http://schemas.microsoft.com/office/drawing/2014/main" id="{74125CE9-1F5B-4EBC-87FB-3FCE4C6791BA}"/>
              </a:ext>
            </a:extLst>
          </p:cNvPr>
          <p:cNvSpPr/>
          <p:nvPr/>
        </p:nvSpPr>
        <p:spPr>
          <a:xfrm>
            <a:off x="214769" y="198968"/>
            <a:ext cx="5778826" cy="538609"/>
          </a:xfrm>
          <a:prstGeom prst="rect">
            <a:avLst/>
          </a:prstGeom>
        </p:spPr>
        <p:txBody>
          <a:bodyPr wrap="none">
            <a:spAutoFit/>
          </a:bodyPr>
          <a:lstStyle/>
          <a:p>
            <a:r>
              <a:rPr lang="en-US" sz="2900" dirty="0">
                <a:solidFill>
                  <a:schemeClr val="bg1"/>
                </a:solidFill>
                <a:latin typeface="+mj-lt"/>
                <a:ea typeface="ＭＳ Ｐゴシック" charset="0"/>
              </a:rPr>
              <a:t>Visit results - people and policies</a:t>
            </a:r>
            <a:endParaRPr lang="en-GB" sz="2900" dirty="0">
              <a:solidFill>
                <a:schemeClr val="bg1"/>
              </a:solidFill>
              <a:latin typeface="+mj-lt"/>
              <a:ea typeface="ＭＳ Ｐゴシック" charset="0"/>
            </a:endParaRPr>
          </a:p>
        </p:txBody>
      </p:sp>
    </p:spTree>
    <p:extLst>
      <p:ext uri="{BB962C8B-B14F-4D97-AF65-F5344CB8AC3E}">
        <p14:creationId xmlns:p14="http://schemas.microsoft.com/office/powerpoint/2010/main" val="3442676864"/>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612</TotalTime>
  <Words>2102</Words>
  <Application>Microsoft Office PowerPoint</Application>
  <PresentationFormat>On-screen Show (16:9)</PresentationFormat>
  <Paragraphs>428</Paragraphs>
  <Slides>28</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Cambria</vt:lpstr>
      <vt:lpstr>Default Design</vt:lpstr>
      <vt:lpstr>Cybercrime – protecting your firm</vt:lpstr>
      <vt:lpstr>What are we going to cover?</vt:lpstr>
      <vt:lpstr>The developing situation </vt:lpstr>
      <vt:lpstr>What has changed – the crimes</vt:lpstr>
      <vt:lpstr>What has changed – the consequences</vt:lpstr>
      <vt:lpstr>Thematic visits</vt:lpstr>
      <vt:lpstr>Attacks</vt:lpstr>
      <vt:lpstr>Visits results - financial impact</vt:lpstr>
      <vt:lpstr>      </vt:lpstr>
      <vt:lpstr>Mitigation </vt:lpstr>
      <vt:lpstr>Mitigation </vt:lpstr>
      <vt:lpstr>Thematic visits</vt:lpstr>
      <vt:lpstr>Case study 1</vt:lpstr>
      <vt:lpstr>Impact and mitigation</vt:lpstr>
      <vt:lpstr>Case study 2</vt:lpstr>
      <vt:lpstr>Impact and mitigation</vt:lpstr>
      <vt:lpstr>PowerPoint Presentation</vt:lpstr>
      <vt:lpstr>DLA Piper International</vt:lpstr>
      <vt:lpstr>Security Awareness Roadmap</vt:lpstr>
      <vt:lpstr>PowerPoint Presentation</vt:lpstr>
      <vt:lpstr>Layers of defence</vt:lpstr>
      <vt:lpstr>PowerPoint Presentation</vt:lpstr>
      <vt:lpstr>PowerPoint Presentation</vt:lpstr>
      <vt:lpstr>PowerPoint Presentation</vt:lpstr>
      <vt:lpstr>Takeaways</vt:lpstr>
      <vt:lpstr>Responding to the threat</vt:lpstr>
      <vt:lpstr>What is coming</vt:lpstr>
      <vt:lpstr>Five things to consider</vt:lpstr>
    </vt:vector>
  </TitlesOfParts>
  <Company>LAW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Leahair</dc:creator>
  <cp:lastModifiedBy>Matthew Maidment</cp:lastModifiedBy>
  <cp:revision>104</cp:revision>
  <dcterms:created xsi:type="dcterms:W3CDTF">2002-05-21T16:15:24Z</dcterms:created>
  <dcterms:modified xsi:type="dcterms:W3CDTF">2019-10-30T14:27:19Z</dcterms:modified>
</cp:coreProperties>
</file>