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1" r:id="rId5"/>
    <p:sldId id="260" r:id="rId6"/>
    <p:sldId id="270" r:id="rId7"/>
    <p:sldId id="265" r:id="rId8"/>
    <p:sldId id="269" r:id="rId9"/>
    <p:sldId id="266" r:id="rId10"/>
    <p:sldId id="267" r:id="rId11"/>
  </p:sldIdLst>
  <p:sldSz cx="9144000" cy="5143500" type="screen16x9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50" autoAdjust="0"/>
  </p:normalViewPr>
  <p:slideViewPr>
    <p:cSldViewPr>
      <p:cViewPr varScale="1">
        <p:scale>
          <a:sx n="53" d="100"/>
          <a:sy n="53" d="100"/>
        </p:scale>
        <p:origin x="44" y="268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12/15/2019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16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2E107-4A41-474D-B52F-74A02C6E0372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C11A7-5B7D-48DF-9DDA-9AF134D881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70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1C11A7-5B7D-48DF-9DDA-9AF134D881E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38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dirty="0"/>
              <a:t>Do you identify as a man or woman or in another way?</a:t>
            </a:r>
          </a:p>
          <a:p>
            <a:pPr lvl="0"/>
            <a:r>
              <a:rPr lang="en-GB" sz="1200" dirty="0"/>
              <a:t>Did you attend private or state school? </a:t>
            </a:r>
          </a:p>
          <a:p>
            <a:r>
              <a:rPr lang="en-GB" sz="1200" dirty="0"/>
              <a:t>Do you identify as white or as another ethnicity?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1C11A7-5B7D-48DF-9DDA-9AF134D881E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013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1C11A7-5B7D-48DF-9DDA-9AF134D881E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656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59632" y="1491630"/>
            <a:ext cx="6694488" cy="1101725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>
                <a:ea typeface="ＭＳ Ｐゴシック" pitchFamily="34" charset="-128"/>
              </a:rPr>
              <a:t>Diversity and fair assessment 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18444" y="2499742"/>
            <a:ext cx="7776864" cy="1314450"/>
          </a:xfrm>
        </p:spPr>
        <p:txBody>
          <a:bodyPr/>
          <a:lstStyle/>
          <a:p>
            <a:r>
              <a:rPr lang="en-GB" sz="1600" dirty="0">
                <a:solidFill>
                  <a:srgbClr val="262626"/>
                </a:solidFill>
                <a:ea typeface="ＭＳ Ｐゴシック" pitchFamily="34" charset="-128"/>
              </a:rPr>
              <a:t>Sian Hughes, Equality, Diversity and Inclusion Manager, SRA</a:t>
            </a:r>
          </a:p>
          <a:p>
            <a:r>
              <a:rPr lang="en-GB" sz="1600" dirty="0">
                <a:solidFill>
                  <a:srgbClr val="262626"/>
                </a:solidFill>
                <a:ea typeface="ＭＳ Ｐゴシック" pitchFamily="34" charset="-128"/>
              </a:rPr>
              <a:t>Fauzan Palekar, Director of SQE, Kaplan</a:t>
            </a:r>
          </a:p>
          <a:p>
            <a:r>
              <a:rPr lang="en-GB" sz="1600" dirty="0">
                <a:solidFill>
                  <a:srgbClr val="262626"/>
                </a:solidFill>
                <a:ea typeface="ＭＳ Ｐゴシック" pitchFamily="34" charset="-128"/>
              </a:rPr>
              <a:t>David Rosenbauer, Rosenbauer Consulting, EDI consultant and trainer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95263"/>
            <a:ext cx="4895850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Aims and 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258962"/>
            <a:ext cx="7632848" cy="3401020"/>
          </a:xfrm>
        </p:spPr>
        <p:txBody>
          <a:bodyPr/>
          <a:lstStyle/>
          <a:p>
            <a:r>
              <a:rPr lang="en-GB" sz="2200" dirty="0"/>
              <a:t>To share our approach to making sure the SQE assessment process is fair</a:t>
            </a:r>
          </a:p>
          <a:p>
            <a:endParaRPr lang="en-GB" sz="800" dirty="0"/>
          </a:p>
          <a:p>
            <a:r>
              <a:rPr lang="en-GB" sz="2200" dirty="0"/>
              <a:t>To discuss the challenges in making sure </a:t>
            </a:r>
            <a:r>
              <a:rPr lang="en-GB" sz="2200" dirty="0">
                <a:solidFill>
                  <a:schemeClr val="tx1"/>
                </a:solidFill>
              </a:rPr>
              <a:t>fairness and freedom from bias are embedded in professional assessment and reflect on how to achieve this</a:t>
            </a:r>
            <a:endParaRPr lang="en-GB" sz="2200" strike="sngStrike" dirty="0"/>
          </a:p>
          <a:p>
            <a:endParaRPr lang="en-GB" sz="800" dirty="0"/>
          </a:p>
          <a:p>
            <a:r>
              <a:rPr lang="en-GB" sz="2200" dirty="0"/>
              <a:t>To reflect on aspects of your own identity/diversity and relate this to the legal profession</a:t>
            </a:r>
          </a:p>
          <a:p>
            <a:pPr lvl="0"/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endParaRPr lang="en-GB" sz="2000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95486"/>
            <a:ext cx="6409407" cy="857250"/>
          </a:xfrm>
        </p:spPr>
        <p:txBody>
          <a:bodyPr/>
          <a:lstStyle/>
          <a:p>
            <a:r>
              <a:rPr lang="en-GB" dirty="0"/>
              <a:t>Exercise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19623"/>
            <a:ext cx="7056784" cy="1944216"/>
          </a:xfrm>
        </p:spPr>
        <p:txBody>
          <a:bodyPr/>
          <a:lstStyle/>
          <a:p>
            <a:pPr marL="0" lvl="0" indent="0">
              <a:buNone/>
            </a:pPr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9101E10-7806-4044-8A6D-15BD2B891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1347614"/>
            <a:ext cx="7632848" cy="3401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400">
                <a:solidFill>
                  <a:srgbClr val="262626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 sz="2200">
                <a:solidFill>
                  <a:srgbClr val="262626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000">
                <a:solidFill>
                  <a:srgbClr val="262626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>
                <a:solidFill>
                  <a:srgbClr val="262626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rgbClr val="262626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200" dirty="0"/>
              <a:t>An exercise to reflect </a:t>
            </a:r>
            <a:r>
              <a:rPr lang="en-GB" sz="2200" kern="0" dirty="0"/>
              <a:t>on your own identity and diversity and how this has impacted on your career and your life</a:t>
            </a:r>
          </a:p>
          <a:p>
            <a:endParaRPr lang="en-GB" sz="2200" kern="0" dirty="0"/>
          </a:p>
          <a:p>
            <a:r>
              <a:rPr lang="en-GB" sz="2200" dirty="0"/>
              <a:t>Which group do you belong to?</a:t>
            </a:r>
            <a:endParaRPr lang="en-GB" sz="2200" kern="0" dirty="0"/>
          </a:p>
          <a:p>
            <a:endParaRPr lang="en-GB" sz="2000" kern="0" dirty="0"/>
          </a:p>
          <a:p>
            <a:endParaRPr lang="en-GB" sz="2000" kern="0" dirty="0"/>
          </a:p>
          <a:p>
            <a:endParaRPr lang="en-GB" sz="2000" kern="0" dirty="0"/>
          </a:p>
          <a:p>
            <a:pPr marL="0" indent="0">
              <a:buFontTx/>
              <a:buNone/>
            </a:pPr>
            <a:endParaRPr lang="en-GB" sz="2000" kern="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1024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81706"/>
            <a:ext cx="6624736" cy="857250"/>
          </a:xfrm>
        </p:spPr>
        <p:txBody>
          <a:bodyPr/>
          <a:lstStyle/>
          <a:p>
            <a:r>
              <a:rPr lang="en-GB" dirty="0"/>
              <a:t>Group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5" y="1275606"/>
            <a:ext cx="8208913" cy="3357563"/>
          </a:xfrm>
        </p:spPr>
        <p:txBody>
          <a:bodyPr/>
          <a:lstStyle/>
          <a:p>
            <a:r>
              <a:rPr lang="en-GB" dirty="0"/>
              <a:t>What are the challenges in delivering assessments which are fair to all? </a:t>
            </a:r>
          </a:p>
          <a:p>
            <a:r>
              <a:rPr lang="en-GB" dirty="0"/>
              <a:t>How do you overcome these challenges?</a:t>
            </a:r>
          </a:p>
          <a:p>
            <a:pPr lvl="0"/>
            <a:r>
              <a:rPr lang="en-GB" dirty="0"/>
              <a:t>What do you currently have in place at your university or organisation to make </a:t>
            </a:r>
            <a:r>
              <a:rPr lang="en-GB" dirty="0">
                <a:solidFill>
                  <a:schemeClr val="tx1"/>
                </a:solidFill>
              </a:rPr>
              <a:t>sure fairness is embedded </a:t>
            </a:r>
            <a:r>
              <a:rPr lang="en-GB" dirty="0"/>
              <a:t>in your assessments?</a:t>
            </a:r>
          </a:p>
          <a:p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70024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23478"/>
            <a:ext cx="6985471" cy="857250"/>
          </a:xfrm>
        </p:spPr>
        <p:txBody>
          <a:bodyPr/>
          <a:lstStyle/>
          <a:p>
            <a:r>
              <a:rPr lang="en-GB" dirty="0"/>
              <a:t>Kaplan’s approach to fair assessment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Where we are now:</a:t>
            </a:r>
          </a:p>
          <a:p>
            <a:endParaRPr lang="en-GB" dirty="0"/>
          </a:p>
          <a:p>
            <a:r>
              <a:rPr lang="en-GB" dirty="0"/>
              <a:t>Considering the results from the ongoing pilots</a:t>
            </a:r>
          </a:p>
          <a:p>
            <a:r>
              <a:rPr lang="en-GB" dirty="0"/>
              <a:t>Thinking ahead about our training </a:t>
            </a:r>
            <a:r>
              <a:rPr lang="en-GB" dirty="0">
                <a:solidFill>
                  <a:schemeClr val="tx1"/>
                </a:solidFill>
              </a:rPr>
              <a:t>needs - appointment of an external equality, diversity and inclusion consultant</a:t>
            </a:r>
          </a:p>
          <a:p>
            <a:r>
              <a:rPr lang="en-GB" dirty="0">
                <a:solidFill>
                  <a:schemeClr val="tx1"/>
                </a:solidFill>
              </a:rPr>
              <a:t>Building on our experience from the Qualified Lawyer </a:t>
            </a:r>
            <a:r>
              <a:rPr lang="en-GB" dirty="0"/>
              <a:t>Transfer Scheme</a:t>
            </a:r>
          </a:p>
          <a:p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59476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23478"/>
            <a:ext cx="7056784" cy="857250"/>
          </a:xfrm>
        </p:spPr>
        <p:txBody>
          <a:bodyPr/>
          <a:lstStyle/>
          <a:p>
            <a:r>
              <a:rPr lang="en-GB" dirty="0"/>
              <a:t>Kaplan’s approach to fair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7614"/>
            <a:ext cx="8642350" cy="33575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Next steps: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Considering the context of scenarios and questions</a:t>
            </a:r>
          </a:p>
          <a:p>
            <a:r>
              <a:rPr lang="en-GB" dirty="0"/>
              <a:t>Preparing to recruit a diverse group of assessors</a:t>
            </a:r>
          </a:p>
          <a:p>
            <a:r>
              <a:rPr lang="en-GB" dirty="0"/>
              <a:t>Planning to deliver unconscious bias training</a:t>
            </a:r>
          </a:p>
          <a:p>
            <a:r>
              <a:rPr lang="en-GB" dirty="0"/>
              <a:t>Thinking about the provision of reasonable adjustments</a:t>
            </a:r>
          </a:p>
          <a:p>
            <a:r>
              <a:rPr lang="en-GB" dirty="0"/>
              <a:t>Putting in place arrangements for ongoing monitoring</a:t>
            </a:r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81144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3200" dirty="0"/>
          </a:p>
          <a:p>
            <a:pPr marL="0" indent="0" algn="ctr">
              <a:buNone/>
            </a:pPr>
            <a:endParaRPr lang="en-GB" sz="3200" dirty="0"/>
          </a:p>
          <a:p>
            <a:pPr marL="0" indent="0" algn="ctr">
              <a:buNone/>
            </a:pPr>
            <a:r>
              <a:rPr lang="en-GB" sz="3200" dirty="0"/>
              <a:t>Questions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18348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FD6189B35E45A52473BCEB7E328A" ma:contentTypeVersion="9" ma:contentTypeDescription="Create a new document." ma:contentTypeScope="" ma:versionID="4101394e0d217d323af1a7e05c621c14">
  <xsd:schema xmlns:xsd="http://www.w3.org/2001/XMLSchema" xmlns:xs="http://www.w3.org/2001/XMLSchema" xmlns:p="http://schemas.microsoft.com/office/2006/metadata/properties" xmlns:ns3="034f807c-094b-4332-935f-00b24bf8c526" xmlns:ns4="c93b9354-0d01-4804-bd3d-18adf0c4c298" targetNamespace="http://schemas.microsoft.com/office/2006/metadata/properties" ma:root="true" ma:fieldsID="793eba7425c3523cd54068557ffa8f70" ns3:_="" ns4:_="">
    <xsd:import namespace="034f807c-094b-4332-935f-00b24bf8c526"/>
    <xsd:import namespace="c93b9354-0d01-4804-bd3d-18adf0c4c2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4f807c-094b-4332-935f-00b24bf8c5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b9354-0d01-4804-bd3d-18adf0c4c2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41ECCD-C305-4D4D-ADE6-B0A9ACF86E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E7F8D4-B31F-4109-A992-E68E49B25519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034f807c-094b-4332-935f-00b24bf8c526"/>
    <ds:schemaRef ds:uri="http://purl.org/dc/elements/1.1/"/>
    <ds:schemaRef ds:uri="c93b9354-0d01-4804-bd3d-18adf0c4c298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3F4DEC5-99B6-4322-8FDD-497013BC53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4f807c-094b-4332-935f-00b24bf8c526"/>
    <ds:schemaRef ds:uri="c93b9354-0d01-4804-bd3d-18adf0c4c2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SRA Template</Template>
  <TotalTime>497</TotalTime>
  <Words>285</Words>
  <Application>Microsoft Office PowerPoint</Application>
  <PresentationFormat>On-screen Show (16:9)</PresentationFormat>
  <Paragraphs>53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Default Design</vt:lpstr>
      <vt:lpstr>Diversity and fair assessment </vt:lpstr>
      <vt:lpstr>Aims and objectives</vt:lpstr>
      <vt:lpstr>Exercise </vt:lpstr>
      <vt:lpstr>Group discussion</vt:lpstr>
      <vt:lpstr>Kaplan’s approach to fair assessment </vt:lpstr>
      <vt:lpstr>Kaplan’s approach to fair assessment</vt:lpstr>
      <vt:lpstr>PowerPoint Presentation</vt:lpstr>
    </vt:vector>
  </TitlesOfParts>
  <Company>LAW SOCIETY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- 32pt Arial</dc:title>
  <dc:creator>Sarah-Jane Dean</dc:creator>
  <cp:lastModifiedBy>Sian Hughes</cp:lastModifiedBy>
  <cp:revision>30</cp:revision>
  <dcterms:created xsi:type="dcterms:W3CDTF">2019-11-22T12:12:01Z</dcterms:created>
  <dcterms:modified xsi:type="dcterms:W3CDTF">2019-12-15T08:21:18Z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0x01010068B5FD6189B35E45A52473BCEB7E328A</vt:lpwstr>
  </property>
</Properties>
</file>