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301" r:id="rId5"/>
    <p:sldId id="260" r:id="rId6"/>
    <p:sldId id="263" r:id="rId7"/>
    <p:sldId id="262" r:id="rId8"/>
    <p:sldId id="294" r:id="rId9"/>
    <p:sldId id="299" r:id="rId10"/>
    <p:sldId id="261" r:id="rId11"/>
    <p:sldId id="265" r:id="rId12"/>
    <p:sldId id="290" r:id="rId13"/>
    <p:sldId id="291" r:id="rId14"/>
    <p:sldId id="292" r:id="rId15"/>
    <p:sldId id="295" r:id="rId16"/>
    <p:sldId id="296" r:id="rId17"/>
    <p:sldId id="297" r:id="rId18"/>
    <p:sldId id="298" r:id="rId19"/>
    <p:sldId id="293" r:id="rId20"/>
    <p:sldId id="300" r:id="rId21"/>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3158" autoAdjust="0"/>
  </p:normalViewPr>
  <p:slideViewPr>
    <p:cSldViewPr>
      <p:cViewPr varScale="1">
        <p:scale>
          <a:sx n="71" d="100"/>
          <a:sy n="71" d="100"/>
        </p:scale>
        <p:origin x="1771" y="58"/>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11/22/2020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D27676-55A6-4761-8608-57B6108CC803}" type="datetimeFigureOut">
              <a:rPr lang="en-GB" smtClean="0"/>
              <a:t>22/11/2020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4FE36F-B076-4CD3-BAFE-3C47D2FEAA34}" type="slidenum">
              <a:rPr lang="en-GB" smtClean="0"/>
              <a:t>‹#›</a:t>
            </a:fld>
            <a:endParaRPr lang="en-GB"/>
          </a:p>
        </p:txBody>
      </p:sp>
    </p:spTree>
    <p:extLst>
      <p:ext uri="{BB962C8B-B14F-4D97-AF65-F5344CB8AC3E}">
        <p14:creationId xmlns:p14="http://schemas.microsoft.com/office/powerpoint/2010/main" val="447013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what do you need to know to comply.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most important legislation is the money laundering, terrorist financing and transfer of funds (information on the payer) regulations 2017. we refer to them as the money laundering regulations. Not terribly helpful definitions from a legal perspective. Ongoing debate about whether all legal services should be in scope or whether it should just be transactional work. </a:t>
            </a:r>
          </a:p>
          <a:p>
            <a:endParaRPr lang="en-GB" dirty="0"/>
          </a:p>
          <a:p>
            <a:r>
              <a:rPr lang="en-GB" dirty="0"/>
              <a:t>Going to assume that if you’re attending this event you know whether or not you’re in scope of the money laundering regulations. The bigger question for firms in scope if what standards you apply to work outside of scope. </a:t>
            </a:r>
          </a:p>
          <a:p>
            <a:r>
              <a:rPr lang="en-GB" dirty="0"/>
              <a:t>See a number of approaches- out of scope remains out, some checks on work out of scope or AML checks applied across the board. No right or wrong approach here, depends on what works for your firm. </a:t>
            </a:r>
          </a:p>
          <a:p>
            <a:r>
              <a:rPr lang="en-GB" dirty="0"/>
              <a:t>would caution allowing clients to come in through unregulated services and then being able to access regulated services without CDD. </a:t>
            </a:r>
          </a:p>
          <a:p>
            <a:endParaRPr lang="en-GB" dirty="0"/>
          </a:p>
          <a:p>
            <a:r>
              <a:rPr lang="en-GB" dirty="0"/>
              <a:t>Two new roles set out in the 2017 money laundering regulations. MLRO – reporting function, MLCO – responsible for overall compliance.</a:t>
            </a:r>
          </a:p>
          <a:p>
            <a:r>
              <a:rPr lang="en-GB" dirty="0"/>
              <a:t>Two really important roles, see some cases where the MLCO isn’t aware they hold that position. Tone from the top v important.</a:t>
            </a:r>
          </a:p>
          <a:p>
            <a:r>
              <a:rPr lang="en-GB" dirty="0"/>
              <a:t>Really important roles, so important they are fully trained.</a:t>
            </a:r>
          </a:p>
          <a:p>
            <a:endParaRPr lang="en-GB" dirty="0"/>
          </a:p>
          <a:p>
            <a:r>
              <a:rPr lang="en-GB" dirty="0"/>
              <a:t>You need to know how many BOOMs you have within your firm. Again, definitions aren’t terribly helpful from a legal services perspective.. It’s your responsibility to make sure you know who your BOOMs are. Your BOOMs have to be approved by us to work in the firm. Currently have 25,000ish BOOMs. Haven’t done much work on this but suspect some firms don’t have all their BOOMs approved. Pay fees to OPBAS based on number of BOOMs. </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4</a:t>
            </a:fld>
            <a:endParaRPr lang="en-GB"/>
          </a:p>
        </p:txBody>
      </p:sp>
    </p:spTree>
    <p:extLst>
      <p:ext uri="{BB962C8B-B14F-4D97-AF65-F5344CB8AC3E}">
        <p14:creationId xmlns:p14="http://schemas.microsoft.com/office/powerpoint/2010/main" val="810251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There is no explicit requirement in the Regulations to check source of funds, except ‘where necessary’ under Regulation 28(11). We consider, however, that it is impossible for a firm to comply with its other obligations without knowing and evidencing this. For example, a solicitor could not be said to have properly assessed the risk of the matter under Regulations 28(12) and (13), or determining whether EDD is necessary under Regulations 33(1) and (6), without evidencing the source of funds. This is not limited to transactional matters – for example, a solicitor instructed to set up a trust would need the source of the settlor’s funds to properly assess the risk.</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14</a:t>
            </a:fld>
            <a:endParaRPr lang="en-GB"/>
          </a:p>
        </p:txBody>
      </p:sp>
    </p:spTree>
    <p:extLst>
      <p:ext uri="{BB962C8B-B14F-4D97-AF65-F5344CB8AC3E}">
        <p14:creationId xmlns:p14="http://schemas.microsoft.com/office/powerpoint/2010/main" val="341857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15</a:t>
            </a:fld>
            <a:endParaRPr lang="en-GB"/>
          </a:p>
        </p:txBody>
      </p:sp>
    </p:spTree>
    <p:extLst>
      <p:ext uri="{BB962C8B-B14F-4D97-AF65-F5344CB8AC3E}">
        <p14:creationId xmlns:p14="http://schemas.microsoft.com/office/powerpoint/2010/main" val="577843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Will need to make enquiries about parents source of those funds. Level of checks are dependent on their account. But ordinarily as a minimum would suggest obtaining bank statement and explanation from the parents. Your policy may also require you to ID&amp;V the parents. </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16</a:t>
            </a:fld>
            <a:endParaRPr lang="en-GB"/>
          </a:p>
        </p:txBody>
      </p:sp>
    </p:spTree>
    <p:extLst>
      <p:ext uri="{BB962C8B-B14F-4D97-AF65-F5344CB8AC3E}">
        <p14:creationId xmlns:p14="http://schemas.microsoft.com/office/powerpoint/2010/main" val="242212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Will need to make enquiries about parents source of those funds. Level of checks are dependent on their account. But ordinarily as a minimum would suggest obtaining bank statement and explanation from the parents. Your policy may also require you to ID&amp;V the parents. </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17</a:t>
            </a:fld>
            <a:endParaRPr lang="en-GB"/>
          </a:p>
        </p:txBody>
      </p:sp>
    </p:spTree>
    <p:extLst>
      <p:ext uri="{BB962C8B-B14F-4D97-AF65-F5344CB8AC3E}">
        <p14:creationId xmlns:p14="http://schemas.microsoft.com/office/powerpoint/2010/main" val="3967189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 for panel – answer looking at is it CDD/EDD. Source of funds, Source of wealth – both? To discuss. </a:t>
            </a:r>
          </a:p>
          <a:p>
            <a:endParaRPr lang="en-GB" dirty="0"/>
          </a:p>
          <a:p>
            <a:r>
              <a:rPr lang="en-GB" dirty="0"/>
              <a:t>Cash purchase – depending on matter risk assessment process and reg 18 – potentially high risk. </a:t>
            </a:r>
          </a:p>
          <a:p>
            <a:endParaRPr lang="en-GB" dirty="0"/>
          </a:p>
          <a:p>
            <a:r>
              <a:rPr lang="en-GB" dirty="0"/>
              <a:t>In making your assessment of whether a matter has a higher risk of money laundering, understanding the source of funds is an important step – suggest need bank statements that sufficiently show the origin of the funds i.e. regular salary payments and sufficient amount in account, not just that the funds exist. </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5</a:t>
            </a:fld>
            <a:endParaRPr lang="en-GB"/>
          </a:p>
        </p:txBody>
      </p:sp>
    </p:spTree>
    <p:extLst>
      <p:ext uri="{BB962C8B-B14F-4D97-AF65-F5344CB8AC3E}">
        <p14:creationId xmlns:p14="http://schemas.microsoft.com/office/powerpoint/2010/main" val="3339303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Cash purchase – depending on matter risk assessment process and reg 18 – potentially high risk. </a:t>
            </a:r>
          </a:p>
          <a:p>
            <a:endParaRPr lang="en-GB" dirty="0"/>
          </a:p>
          <a:p>
            <a:r>
              <a:rPr lang="en-GB" dirty="0"/>
              <a:t>In making your assessment of whether a matter has a higher risk of money laundering, understanding the source of funds is an important step – suggest need bank statements that sufficiently show the origin of the funds i.e. regular salary payments and sufficient amount in account, not just that the funds exist. </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6</a:t>
            </a:fld>
            <a:endParaRPr lang="en-GB"/>
          </a:p>
        </p:txBody>
      </p:sp>
    </p:spTree>
    <p:extLst>
      <p:ext uri="{BB962C8B-B14F-4D97-AF65-F5344CB8AC3E}">
        <p14:creationId xmlns:p14="http://schemas.microsoft.com/office/powerpoint/2010/main" val="3148255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8</a:t>
            </a:fld>
            <a:endParaRPr lang="en-GB"/>
          </a:p>
        </p:txBody>
      </p:sp>
    </p:spTree>
    <p:extLst>
      <p:ext uri="{BB962C8B-B14F-4D97-AF65-F5344CB8AC3E}">
        <p14:creationId xmlns:p14="http://schemas.microsoft.com/office/powerpoint/2010/main" val="3061510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E24F30AF-DF9D-4FD4-9F68-559E4844A327}" type="slidenum">
              <a:rPr lang="en-GB" smtClean="0"/>
              <a:t>9</a:t>
            </a:fld>
            <a:endParaRPr lang="en-GB" dirty="0"/>
          </a:p>
        </p:txBody>
      </p:sp>
    </p:spTree>
    <p:extLst>
      <p:ext uri="{BB962C8B-B14F-4D97-AF65-F5344CB8AC3E}">
        <p14:creationId xmlns:p14="http://schemas.microsoft.com/office/powerpoint/2010/main" val="3749621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Overall, we found that the areas needing the most work from firms were:</a:t>
            </a:r>
          </a:p>
          <a:p>
            <a:pPr lvl="0"/>
            <a:r>
              <a:rPr lang="en-GB" sz="1200" b="1" kern="1200" dirty="0">
                <a:solidFill>
                  <a:schemeClr val="tx1"/>
                </a:solidFill>
                <a:effectLst/>
                <a:latin typeface="+mn-lt"/>
                <a:ea typeface="+mn-ea"/>
                <a:cs typeface="+mn-cs"/>
              </a:rPr>
              <a:t>Audit</a:t>
            </a:r>
            <a:r>
              <a:rPr lang="en-GB" sz="1200" kern="1200" dirty="0">
                <a:solidFill>
                  <a:schemeClr val="tx1"/>
                </a:solidFill>
                <a:effectLst/>
                <a:latin typeface="+mn-lt"/>
                <a:ea typeface="+mn-ea"/>
                <a:cs typeface="+mn-cs"/>
              </a:rPr>
              <a:t>, where firms frequently misunderstood the requirement for an independent audit and failed to test the effectiveness of their AML regime. </a:t>
            </a:r>
          </a:p>
          <a:p>
            <a:pPr lvl="0"/>
            <a:r>
              <a:rPr lang="en-GB" sz="1200" b="1" kern="1200" dirty="0">
                <a:solidFill>
                  <a:schemeClr val="tx1"/>
                </a:solidFill>
                <a:effectLst/>
                <a:latin typeface="+mn-lt"/>
                <a:ea typeface="+mn-ea"/>
                <a:cs typeface="+mn-cs"/>
              </a:rPr>
              <a:t>Screening</a:t>
            </a:r>
            <a:r>
              <a:rPr lang="en-GB" sz="1200" kern="1200" dirty="0">
                <a:solidFill>
                  <a:schemeClr val="tx1"/>
                </a:solidFill>
                <a:effectLst/>
                <a:latin typeface="+mn-lt"/>
                <a:ea typeface="+mn-ea"/>
                <a:cs typeface="+mn-cs"/>
              </a:rPr>
              <a:t>, where firms were generally compliant with the requirement to screen employees on appointment, but failing to conduct ongoing checks. </a:t>
            </a:r>
          </a:p>
          <a:p>
            <a:pPr lvl="0"/>
            <a:r>
              <a:rPr lang="en-GB" sz="1200" b="1" kern="1200" dirty="0">
                <a:solidFill>
                  <a:schemeClr val="tx1"/>
                </a:solidFill>
                <a:effectLst/>
                <a:latin typeface="+mn-lt"/>
                <a:ea typeface="+mn-ea"/>
                <a:cs typeface="+mn-cs"/>
              </a:rPr>
              <a:t>Matter risk assessments</a:t>
            </a:r>
            <a:r>
              <a:rPr lang="en-GB" sz="1200" kern="1200" dirty="0">
                <a:solidFill>
                  <a:schemeClr val="tx1"/>
                </a:solidFill>
                <a:effectLst/>
                <a:latin typeface="+mn-lt"/>
                <a:ea typeface="+mn-ea"/>
                <a:cs typeface="+mn-cs"/>
              </a:rPr>
              <a:t>, which were variously incomplete, or inconsistent with the firm’s risk assessment, or not completed at all. </a:t>
            </a:r>
          </a:p>
          <a:p>
            <a:pPr lvl="0"/>
            <a:r>
              <a:rPr lang="en-GB" sz="1200" b="1" kern="1200" dirty="0">
                <a:solidFill>
                  <a:schemeClr val="tx1"/>
                </a:solidFill>
                <a:effectLst/>
                <a:latin typeface="+mn-lt"/>
                <a:ea typeface="+mn-ea"/>
                <a:cs typeface="+mn-cs"/>
              </a:rPr>
              <a:t>Source of funds, </a:t>
            </a:r>
            <a:r>
              <a:rPr lang="en-GB" sz="1200" kern="1200" dirty="0">
                <a:solidFill>
                  <a:schemeClr val="tx1"/>
                </a:solidFill>
                <a:effectLst/>
                <a:latin typeface="+mn-lt"/>
                <a:ea typeface="+mn-ea"/>
                <a:cs typeface="+mn-cs"/>
              </a:rPr>
              <a:t>where fee earners made few or insufficient enquiries into where the funding for a transaction had come from. </a:t>
            </a:r>
          </a:p>
          <a:p>
            <a:r>
              <a:rPr lang="en-GB" sz="1200" kern="1200" dirty="0">
                <a:solidFill>
                  <a:schemeClr val="tx1"/>
                </a:solidFill>
                <a:effectLst/>
                <a:latin typeface="+mn-lt"/>
                <a:ea typeface="+mn-ea"/>
                <a:cs typeface="+mn-cs"/>
              </a:rPr>
              <a:t>Audit was a particular matter of interest. While firms generally had an understanding that they needed to keep their policies, controls and procedures updated, they failed to monitor their effectiveness. </a:t>
            </a:r>
          </a:p>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10</a:t>
            </a:fld>
            <a:endParaRPr lang="en-GB"/>
          </a:p>
        </p:txBody>
      </p:sp>
    </p:spTree>
    <p:extLst>
      <p:ext uri="{BB962C8B-B14F-4D97-AF65-F5344CB8AC3E}">
        <p14:creationId xmlns:p14="http://schemas.microsoft.com/office/powerpoint/2010/main" val="1800914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11</a:t>
            </a:fld>
            <a:endParaRPr lang="en-GB"/>
          </a:p>
        </p:txBody>
      </p:sp>
    </p:spTree>
    <p:extLst>
      <p:ext uri="{BB962C8B-B14F-4D97-AF65-F5344CB8AC3E}">
        <p14:creationId xmlns:p14="http://schemas.microsoft.com/office/powerpoint/2010/main" val="2240405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12</a:t>
            </a:fld>
            <a:endParaRPr lang="en-GB"/>
          </a:p>
        </p:txBody>
      </p:sp>
    </p:spTree>
    <p:extLst>
      <p:ext uri="{BB962C8B-B14F-4D97-AF65-F5344CB8AC3E}">
        <p14:creationId xmlns:p14="http://schemas.microsoft.com/office/powerpoint/2010/main" val="2843106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04FE36F-B076-4CD3-BAFE-3C47D2FEAA34}" type="slidenum">
              <a:rPr lang="en-GB" smtClean="0"/>
              <a:t>13</a:t>
            </a:fld>
            <a:endParaRPr lang="en-GB"/>
          </a:p>
        </p:txBody>
      </p:sp>
    </p:spTree>
    <p:extLst>
      <p:ext uri="{BB962C8B-B14F-4D97-AF65-F5344CB8AC3E}">
        <p14:creationId xmlns:p14="http://schemas.microsoft.com/office/powerpoint/2010/main" val="24859908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5.xml.rels><?xml version="1.0" encoding="UTF-8" standalone="yes"?>
<Relationships xmlns="http://schemas.openxmlformats.org/package/2006/relationships"><Relationship Id="rId3" Type="http://schemas.openxmlformats.org/officeDocument/2006/relationships/hyperlink" Target="https://www.sra.org.uk/stayshar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11560" y="1470025"/>
            <a:ext cx="6694488" cy="1101725"/>
          </a:xfrm>
        </p:spPr>
        <p:txBody>
          <a:bodyPr/>
          <a:lstStyle/>
          <a:p>
            <a:pPr algn="l">
              <a:defRPr/>
            </a:pPr>
            <a:r>
              <a:rPr lang="en-GB" b="1" dirty="0">
                <a:solidFill>
                  <a:srgbClr val="000000"/>
                </a:solidFill>
              </a:rPr>
              <a:t>Anti-money laundering - practical tips for managing AML risks</a:t>
            </a:r>
            <a:br>
              <a:rPr lang="en-GB" b="1" dirty="0">
                <a:solidFill>
                  <a:srgbClr val="000000"/>
                </a:solidFill>
              </a:rPr>
            </a:br>
            <a:endParaRPr lang="en-GB" dirty="0">
              <a:ea typeface="ＭＳ Ｐゴシック" pitchFamily="34" charset="-128"/>
            </a:endParaRPr>
          </a:p>
        </p:txBody>
      </p:sp>
      <p:sp>
        <p:nvSpPr>
          <p:cNvPr id="3075" name="Rectangle 5"/>
          <p:cNvSpPr>
            <a:spLocks noGrp="1" noChangeArrowheads="1"/>
          </p:cNvSpPr>
          <p:nvPr>
            <p:ph type="subTitle" idx="1"/>
          </p:nvPr>
        </p:nvSpPr>
        <p:spPr>
          <a:xfrm>
            <a:off x="657588" y="2571750"/>
            <a:ext cx="6624637" cy="1602333"/>
          </a:xfrm>
        </p:spPr>
        <p:txBody>
          <a:bodyPr/>
          <a:lstStyle/>
          <a:p>
            <a:pPr algn="l">
              <a:defRPr/>
            </a:pPr>
            <a:r>
              <a:rPr lang="en-US" dirty="0">
                <a:solidFill>
                  <a:srgbClr val="000000"/>
                </a:solidFill>
              </a:rPr>
              <a:t>Colette Best</a:t>
            </a:r>
          </a:p>
          <a:p>
            <a:pPr algn="l">
              <a:defRPr/>
            </a:pPr>
            <a:r>
              <a:rPr lang="en-US" dirty="0">
                <a:solidFill>
                  <a:srgbClr val="000000"/>
                </a:solidFill>
              </a:rPr>
              <a:t>Director of Anti-money Laundering, SRA</a:t>
            </a:r>
            <a:endParaRPr lang="en-GB" dirty="0">
              <a:solidFill>
                <a:srgbClr val="262626"/>
              </a:solidFill>
              <a:ea typeface="ＭＳ Ｐゴシック" pitchFamily="34" charset="-128"/>
            </a:endParaRPr>
          </a:p>
        </p:txBody>
      </p:sp>
    </p:spTree>
    <p:extLst>
      <p:ext uri="{BB962C8B-B14F-4D97-AF65-F5344CB8AC3E}">
        <p14:creationId xmlns:p14="http://schemas.microsoft.com/office/powerpoint/2010/main" val="3937481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Areas that required improvement</a:t>
            </a:r>
          </a:p>
        </p:txBody>
      </p:sp>
      <p:sp>
        <p:nvSpPr>
          <p:cNvPr id="4099" name="Rectangle 3"/>
          <p:cNvSpPr>
            <a:spLocks noGrp="1" noChangeArrowheads="1"/>
          </p:cNvSpPr>
          <p:nvPr>
            <p:ph type="body" idx="1"/>
          </p:nvPr>
        </p:nvSpPr>
        <p:spPr>
          <a:xfrm>
            <a:off x="1259632" y="1590674"/>
            <a:ext cx="7583487" cy="3357563"/>
          </a:xfrm>
        </p:spPr>
        <p:txBody>
          <a:bodyPr/>
          <a:lstStyle/>
          <a:p>
            <a:pPr lvl="0"/>
            <a:r>
              <a:rPr lang="en-GB" b="1" dirty="0"/>
              <a:t>Audit </a:t>
            </a:r>
          </a:p>
          <a:p>
            <a:pPr lvl="0"/>
            <a:r>
              <a:rPr lang="en-GB" b="1" dirty="0"/>
              <a:t>Screening </a:t>
            </a:r>
          </a:p>
          <a:p>
            <a:pPr lvl="0"/>
            <a:r>
              <a:rPr lang="en-GB" b="1" dirty="0"/>
              <a:t>Matter risk assessments </a:t>
            </a:r>
          </a:p>
          <a:p>
            <a:pPr lvl="0"/>
            <a:r>
              <a:rPr lang="en-GB" b="1" dirty="0"/>
              <a:t>Source of funds </a:t>
            </a:r>
            <a:endParaRPr lang="en-GB" dirty="0"/>
          </a:p>
        </p:txBody>
      </p:sp>
    </p:spTree>
    <p:extLst>
      <p:ext uri="{BB962C8B-B14F-4D97-AF65-F5344CB8AC3E}">
        <p14:creationId xmlns:p14="http://schemas.microsoft.com/office/powerpoint/2010/main" val="803319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Audit</a:t>
            </a:r>
          </a:p>
        </p:txBody>
      </p:sp>
      <p:pic>
        <p:nvPicPr>
          <p:cNvPr id="7" name="Graphic 6" descr="Checkmark">
            <a:extLst>
              <a:ext uri="{FF2B5EF4-FFF2-40B4-BE49-F238E27FC236}">
                <a16:creationId xmlns:a16="http://schemas.microsoft.com/office/drawing/2014/main" id="{FBFBD964-AC94-4A13-855E-ED5F618247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85996" y="1045059"/>
            <a:ext cx="533102" cy="533102"/>
          </a:xfrm>
          <a:prstGeom prst="rect">
            <a:avLst/>
          </a:prstGeom>
        </p:spPr>
      </p:pic>
      <p:sp>
        <p:nvSpPr>
          <p:cNvPr id="8" name="Rectangle 7">
            <a:extLst>
              <a:ext uri="{FF2B5EF4-FFF2-40B4-BE49-F238E27FC236}">
                <a16:creationId xmlns:a16="http://schemas.microsoft.com/office/drawing/2014/main" id="{7E1E2194-5C6A-49EA-9994-BD42CBEE15C7}"/>
              </a:ext>
            </a:extLst>
          </p:cNvPr>
          <p:cNvSpPr/>
          <p:nvPr/>
        </p:nvSpPr>
        <p:spPr>
          <a:xfrm>
            <a:off x="0" y="1491630"/>
            <a:ext cx="4076333" cy="461665"/>
          </a:xfrm>
          <a:prstGeom prst="rect">
            <a:avLst/>
          </a:prstGeom>
        </p:spPr>
        <p:txBody>
          <a:bodyPr wrap="square">
            <a:spAutoFit/>
          </a:bodyPr>
          <a:lstStyle/>
          <a:p>
            <a:pPr marL="0" indent="0">
              <a:buNone/>
            </a:pPr>
            <a:r>
              <a:rPr lang="en-GB" dirty="0">
                <a:solidFill>
                  <a:srgbClr val="9E1B34"/>
                </a:solidFill>
              </a:rPr>
              <a:t>What we </a:t>
            </a:r>
            <a:r>
              <a:rPr lang="en-GB" b="1" dirty="0">
                <a:solidFill>
                  <a:srgbClr val="9E1B34"/>
                </a:solidFill>
              </a:rPr>
              <a:t>are</a:t>
            </a:r>
            <a:r>
              <a:rPr lang="en-GB" dirty="0">
                <a:solidFill>
                  <a:srgbClr val="9E1B34"/>
                </a:solidFill>
              </a:rPr>
              <a:t> looking for</a:t>
            </a:r>
          </a:p>
        </p:txBody>
      </p:sp>
      <p:pic>
        <p:nvPicPr>
          <p:cNvPr id="9" name="Graphic 8" descr="Close">
            <a:extLst>
              <a:ext uri="{FF2B5EF4-FFF2-40B4-BE49-F238E27FC236}">
                <a16:creationId xmlns:a16="http://schemas.microsoft.com/office/drawing/2014/main" id="{8DFE23F4-A544-491A-823E-828A61941B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57359" y="1085677"/>
            <a:ext cx="457200" cy="457200"/>
          </a:xfrm>
          <a:prstGeom prst="rect">
            <a:avLst/>
          </a:prstGeom>
        </p:spPr>
      </p:pic>
      <p:sp>
        <p:nvSpPr>
          <p:cNvPr id="10" name="Rectangle 9">
            <a:extLst>
              <a:ext uri="{FF2B5EF4-FFF2-40B4-BE49-F238E27FC236}">
                <a16:creationId xmlns:a16="http://schemas.microsoft.com/office/drawing/2014/main" id="{2125CBA7-A752-4AE5-B15D-895373BD1CD4}"/>
              </a:ext>
            </a:extLst>
          </p:cNvPr>
          <p:cNvSpPr/>
          <p:nvPr/>
        </p:nvSpPr>
        <p:spPr>
          <a:xfrm>
            <a:off x="4222724" y="1466441"/>
            <a:ext cx="3866561" cy="461665"/>
          </a:xfrm>
          <a:prstGeom prst="rect">
            <a:avLst/>
          </a:prstGeom>
        </p:spPr>
        <p:txBody>
          <a:bodyPr wrap="square">
            <a:spAutoFit/>
          </a:bodyPr>
          <a:lstStyle/>
          <a:p>
            <a:r>
              <a:rPr lang="en-GB" dirty="0">
                <a:solidFill>
                  <a:srgbClr val="9E1B34"/>
                </a:solidFill>
              </a:rPr>
              <a:t>What isn’t enough</a:t>
            </a:r>
          </a:p>
        </p:txBody>
      </p:sp>
      <p:sp>
        <p:nvSpPr>
          <p:cNvPr id="11" name="Rectangle 10">
            <a:extLst>
              <a:ext uri="{FF2B5EF4-FFF2-40B4-BE49-F238E27FC236}">
                <a16:creationId xmlns:a16="http://schemas.microsoft.com/office/drawing/2014/main" id="{A4C1037F-E48D-400D-84C9-5902DBD70EAB}"/>
              </a:ext>
            </a:extLst>
          </p:cNvPr>
          <p:cNvSpPr/>
          <p:nvPr/>
        </p:nvSpPr>
        <p:spPr>
          <a:xfrm>
            <a:off x="143285" y="1664692"/>
            <a:ext cx="4213858" cy="3059299"/>
          </a:xfrm>
          <a:prstGeom prst="rect">
            <a:avLst/>
          </a:prstGeom>
          <a:ln>
            <a:noFill/>
          </a:ln>
        </p:spPr>
        <p:txBody>
          <a:bodyPr wrap="square">
            <a:spAutoFit/>
          </a:bodyPr>
          <a:lstStyle/>
          <a:p>
            <a:pPr algn="l">
              <a:spcBef>
                <a:spcPct val="20000"/>
              </a:spcBef>
              <a:buClr>
                <a:srgbClr val="9E1B34"/>
              </a:buClr>
            </a:pPr>
            <a:endParaRPr lang="en-GB" sz="2000" dirty="0">
              <a:solidFill>
                <a:schemeClr val="tx1">
                  <a:lumMod val="95000"/>
                  <a:lumOff val="5000"/>
                </a:schemeClr>
              </a:solidFill>
              <a:latin typeface="+mn-lt"/>
              <a:ea typeface="ＭＳ Ｐゴシック" charset="0"/>
            </a:endParaRP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latin typeface="+mn-lt"/>
                <a:ea typeface="ＭＳ Ｐゴシック" charset="0"/>
              </a:rPr>
              <a:t>Most firms to have undertaken or planning an independent audit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latin typeface="+mn-lt"/>
                <a:ea typeface="ＭＳ Ｐゴシック" charset="0"/>
              </a:rPr>
              <a:t>If internal audit, auditor is sufficiently removed from the compliance function so as to be independent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latin typeface="+mn-lt"/>
                <a:ea typeface="ＭＳ Ｐゴシック" charset="0"/>
              </a:rPr>
              <a:t>Audit involves file reviews for compliance with AML policy and legislation</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latin typeface="+mn-lt"/>
                <a:ea typeface="ＭＳ Ｐゴシック" charset="0"/>
              </a:rPr>
              <a:t>Audit produces recommendations, which are then monitored </a:t>
            </a:r>
          </a:p>
        </p:txBody>
      </p:sp>
      <p:sp>
        <p:nvSpPr>
          <p:cNvPr id="12" name="Content Placeholder 2">
            <a:extLst>
              <a:ext uri="{FF2B5EF4-FFF2-40B4-BE49-F238E27FC236}">
                <a16:creationId xmlns:a16="http://schemas.microsoft.com/office/drawing/2014/main" id="{9BC08A9F-3E5D-414E-A83D-9FDA780E3CFD}"/>
              </a:ext>
            </a:extLst>
          </p:cNvPr>
          <p:cNvSpPr>
            <a:spLocks noGrp="1"/>
          </p:cNvSpPr>
          <p:nvPr>
            <p:ph idx="1"/>
          </p:nvPr>
        </p:nvSpPr>
        <p:spPr>
          <a:xfrm>
            <a:off x="4219618" y="1851670"/>
            <a:ext cx="4515799" cy="1968624"/>
          </a:xfrm>
        </p:spPr>
        <p:txBody>
          <a:bodyPr/>
          <a:lstStyle/>
          <a:p>
            <a:pPr>
              <a:buFont typeface="Arial" panose="020B0604020202020204" pitchFamily="34" charset="0"/>
              <a:buChar char="•"/>
            </a:pPr>
            <a:r>
              <a:rPr lang="en-GB" sz="1600" kern="1200" dirty="0">
                <a:solidFill>
                  <a:schemeClr val="tx1">
                    <a:lumMod val="95000"/>
                    <a:lumOff val="5000"/>
                  </a:schemeClr>
                </a:solidFill>
                <a:cs typeface="+mn-cs"/>
              </a:rPr>
              <a:t>No audit undertaken, or plan to undertake one where size and nature of the firm warrants an audit</a:t>
            </a:r>
          </a:p>
          <a:p>
            <a:pPr>
              <a:buFont typeface="Arial" panose="020B0604020202020204" pitchFamily="34" charset="0"/>
              <a:buChar char="•"/>
            </a:pPr>
            <a:r>
              <a:rPr lang="en-GB" sz="1600" kern="1200" dirty="0">
                <a:solidFill>
                  <a:schemeClr val="tx1">
                    <a:lumMod val="95000"/>
                    <a:lumOff val="5000"/>
                  </a:schemeClr>
                </a:solidFill>
                <a:cs typeface="+mn-cs"/>
              </a:rPr>
              <a:t>Audit of policies, controls and procedures but no test of their effectiveness</a:t>
            </a:r>
          </a:p>
          <a:p>
            <a:pPr>
              <a:buFont typeface="Arial" panose="020B0604020202020204" pitchFamily="34" charset="0"/>
              <a:buChar char="•"/>
            </a:pPr>
            <a:r>
              <a:rPr lang="en-GB" sz="1600" kern="1200" dirty="0">
                <a:solidFill>
                  <a:schemeClr val="tx1">
                    <a:lumMod val="95000"/>
                    <a:lumOff val="5000"/>
                  </a:schemeClr>
                </a:solidFill>
                <a:cs typeface="+mn-cs"/>
              </a:rPr>
              <a:t>Failing to keep written records of previous audits</a:t>
            </a:r>
          </a:p>
          <a:p>
            <a:pPr>
              <a:buFont typeface="Arial" panose="020B0604020202020204" pitchFamily="34" charset="0"/>
              <a:buChar char="•"/>
            </a:pPr>
            <a:r>
              <a:rPr lang="en-GB" sz="1600" kern="1200" dirty="0">
                <a:solidFill>
                  <a:schemeClr val="tx1">
                    <a:lumMod val="95000"/>
                    <a:lumOff val="5000"/>
                  </a:schemeClr>
                </a:solidFill>
                <a:cs typeface="+mn-cs"/>
              </a:rPr>
              <a:t>Failure to implement recommendations in a timely way</a:t>
            </a:r>
          </a:p>
        </p:txBody>
      </p:sp>
    </p:spTree>
    <p:extLst>
      <p:ext uri="{BB962C8B-B14F-4D97-AF65-F5344CB8AC3E}">
        <p14:creationId xmlns:p14="http://schemas.microsoft.com/office/powerpoint/2010/main" val="3449524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Screening</a:t>
            </a:r>
          </a:p>
        </p:txBody>
      </p:sp>
      <p:pic>
        <p:nvPicPr>
          <p:cNvPr id="7" name="Graphic 6" descr="Checkmark">
            <a:extLst>
              <a:ext uri="{FF2B5EF4-FFF2-40B4-BE49-F238E27FC236}">
                <a16:creationId xmlns:a16="http://schemas.microsoft.com/office/drawing/2014/main" id="{FBFBD964-AC94-4A13-855E-ED5F618247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85996" y="1045059"/>
            <a:ext cx="533102" cy="533102"/>
          </a:xfrm>
          <a:prstGeom prst="rect">
            <a:avLst/>
          </a:prstGeom>
        </p:spPr>
      </p:pic>
      <p:sp>
        <p:nvSpPr>
          <p:cNvPr id="8" name="Rectangle 7">
            <a:extLst>
              <a:ext uri="{FF2B5EF4-FFF2-40B4-BE49-F238E27FC236}">
                <a16:creationId xmlns:a16="http://schemas.microsoft.com/office/drawing/2014/main" id="{7E1E2194-5C6A-49EA-9994-BD42CBEE15C7}"/>
              </a:ext>
            </a:extLst>
          </p:cNvPr>
          <p:cNvSpPr/>
          <p:nvPr/>
        </p:nvSpPr>
        <p:spPr>
          <a:xfrm>
            <a:off x="0" y="1491630"/>
            <a:ext cx="4076333" cy="461665"/>
          </a:xfrm>
          <a:prstGeom prst="rect">
            <a:avLst/>
          </a:prstGeom>
        </p:spPr>
        <p:txBody>
          <a:bodyPr wrap="square">
            <a:spAutoFit/>
          </a:bodyPr>
          <a:lstStyle/>
          <a:p>
            <a:pPr marL="0" indent="0">
              <a:buNone/>
            </a:pPr>
            <a:r>
              <a:rPr lang="en-GB" dirty="0">
                <a:solidFill>
                  <a:srgbClr val="9E1B34"/>
                </a:solidFill>
              </a:rPr>
              <a:t>What we </a:t>
            </a:r>
            <a:r>
              <a:rPr lang="en-GB" b="1" dirty="0">
                <a:solidFill>
                  <a:srgbClr val="9E1B34"/>
                </a:solidFill>
              </a:rPr>
              <a:t>are</a:t>
            </a:r>
            <a:r>
              <a:rPr lang="en-GB" dirty="0">
                <a:solidFill>
                  <a:srgbClr val="9E1B34"/>
                </a:solidFill>
              </a:rPr>
              <a:t> looking for</a:t>
            </a:r>
          </a:p>
        </p:txBody>
      </p:sp>
      <p:pic>
        <p:nvPicPr>
          <p:cNvPr id="9" name="Graphic 8" descr="Close">
            <a:extLst>
              <a:ext uri="{FF2B5EF4-FFF2-40B4-BE49-F238E27FC236}">
                <a16:creationId xmlns:a16="http://schemas.microsoft.com/office/drawing/2014/main" id="{8DFE23F4-A544-491A-823E-828A61941B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57359" y="1085677"/>
            <a:ext cx="457200" cy="457200"/>
          </a:xfrm>
          <a:prstGeom prst="rect">
            <a:avLst/>
          </a:prstGeom>
        </p:spPr>
      </p:pic>
      <p:sp>
        <p:nvSpPr>
          <p:cNvPr id="10" name="Rectangle 9">
            <a:extLst>
              <a:ext uri="{FF2B5EF4-FFF2-40B4-BE49-F238E27FC236}">
                <a16:creationId xmlns:a16="http://schemas.microsoft.com/office/drawing/2014/main" id="{2125CBA7-A752-4AE5-B15D-895373BD1CD4}"/>
              </a:ext>
            </a:extLst>
          </p:cNvPr>
          <p:cNvSpPr/>
          <p:nvPr/>
        </p:nvSpPr>
        <p:spPr>
          <a:xfrm>
            <a:off x="4222724" y="1466441"/>
            <a:ext cx="3866561" cy="461665"/>
          </a:xfrm>
          <a:prstGeom prst="rect">
            <a:avLst/>
          </a:prstGeom>
        </p:spPr>
        <p:txBody>
          <a:bodyPr wrap="square">
            <a:spAutoFit/>
          </a:bodyPr>
          <a:lstStyle/>
          <a:p>
            <a:r>
              <a:rPr lang="en-GB" dirty="0">
                <a:solidFill>
                  <a:srgbClr val="9E1B34"/>
                </a:solidFill>
              </a:rPr>
              <a:t>What isn’t enough</a:t>
            </a:r>
          </a:p>
        </p:txBody>
      </p:sp>
      <p:sp>
        <p:nvSpPr>
          <p:cNvPr id="11" name="Rectangle 10">
            <a:extLst>
              <a:ext uri="{FF2B5EF4-FFF2-40B4-BE49-F238E27FC236}">
                <a16:creationId xmlns:a16="http://schemas.microsoft.com/office/drawing/2014/main" id="{A4C1037F-E48D-400D-84C9-5902DBD70EAB}"/>
              </a:ext>
            </a:extLst>
          </p:cNvPr>
          <p:cNvSpPr/>
          <p:nvPr/>
        </p:nvSpPr>
        <p:spPr>
          <a:xfrm>
            <a:off x="143285" y="1664692"/>
            <a:ext cx="4213858" cy="2566857"/>
          </a:xfrm>
          <a:prstGeom prst="rect">
            <a:avLst/>
          </a:prstGeom>
          <a:ln>
            <a:noFill/>
          </a:ln>
        </p:spPr>
        <p:txBody>
          <a:bodyPr wrap="square">
            <a:spAutoFit/>
          </a:bodyPr>
          <a:lstStyle/>
          <a:p>
            <a:pPr algn="l">
              <a:spcBef>
                <a:spcPct val="20000"/>
              </a:spcBef>
              <a:buClr>
                <a:srgbClr val="9E1B34"/>
              </a:buClr>
            </a:pPr>
            <a:endParaRPr lang="en-GB" sz="2000" dirty="0">
              <a:solidFill>
                <a:schemeClr val="tx1">
                  <a:lumMod val="95000"/>
                  <a:lumOff val="5000"/>
                </a:schemeClr>
              </a:solidFill>
              <a:latin typeface="+mn-lt"/>
              <a:ea typeface="ＭＳ Ｐゴシック" charset="0"/>
            </a:endParaRP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Firms are screening staff at appointment and on an ongoing basis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Firms taking a risk based approach on DBS checks</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Relying on independent sources</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Adopting a holistic approach, using existing measures such as annual appraisals and checking referees</a:t>
            </a:r>
          </a:p>
        </p:txBody>
      </p:sp>
      <p:sp>
        <p:nvSpPr>
          <p:cNvPr id="12" name="Content Placeholder 2">
            <a:extLst>
              <a:ext uri="{FF2B5EF4-FFF2-40B4-BE49-F238E27FC236}">
                <a16:creationId xmlns:a16="http://schemas.microsoft.com/office/drawing/2014/main" id="{9BC08A9F-3E5D-414E-A83D-9FDA780E3CFD}"/>
              </a:ext>
            </a:extLst>
          </p:cNvPr>
          <p:cNvSpPr>
            <a:spLocks noGrp="1"/>
          </p:cNvSpPr>
          <p:nvPr>
            <p:ph idx="1"/>
          </p:nvPr>
        </p:nvSpPr>
        <p:spPr>
          <a:xfrm>
            <a:off x="4219618" y="1851670"/>
            <a:ext cx="4515799" cy="1872208"/>
          </a:xfrm>
        </p:spPr>
        <p:txBody>
          <a:bodyPr/>
          <a:lstStyle/>
          <a:p>
            <a:pPr>
              <a:buFont typeface="Arial" panose="020B0604020202020204" pitchFamily="34" charset="0"/>
              <a:buChar char="•"/>
            </a:pPr>
            <a:r>
              <a:rPr lang="en-GB" sz="1600" kern="1200" dirty="0">
                <a:solidFill>
                  <a:schemeClr val="tx1">
                    <a:lumMod val="95000"/>
                    <a:lumOff val="5000"/>
                  </a:schemeClr>
                </a:solidFill>
              </a:rPr>
              <a:t>Screening only at appointment </a:t>
            </a:r>
          </a:p>
          <a:p>
            <a:pPr>
              <a:buFont typeface="Arial" panose="020B0604020202020204" pitchFamily="34" charset="0"/>
              <a:buChar char="•"/>
            </a:pPr>
            <a:r>
              <a:rPr lang="en-GB" sz="1600" kern="1200" dirty="0">
                <a:solidFill>
                  <a:schemeClr val="tx1">
                    <a:lumMod val="95000"/>
                    <a:lumOff val="5000"/>
                  </a:schemeClr>
                </a:solidFill>
              </a:rPr>
              <a:t>Not maintaining records </a:t>
            </a:r>
          </a:p>
          <a:p>
            <a:pPr>
              <a:buFont typeface="Arial" panose="020B0604020202020204" pitchFamily="34" charset="0"/>
              <a:buChar char="•"/>
            </a:pPr>
            <a:r>
              <a:rPr lang="en-GB" sz="1600" kern="1200" dirty="0">
                <a:solidFill>
                  <a:schemeClr val="tx1">
                    <a:lumMod val="95000"/>
                    <a:lumOff val="5000"/>
                  </a:schemeClr>
                </a:solidFill>
              </a:rPr>
              <a:t>Reliance on fee earner declarations alone </a:t>
            </a:r>
          </a:p>
          <a:p>
            <a:pPr>
              <a:buFont typeface="Arial" panose="020B0604020202020204" pitchFamily="34" charset="0"/>
              <a:buChar char="•"/>
            </a:pPr>
            <a:r>
              <a:rPr lang="en-GB" sz="1600" kern="1200" dirty="0">
                <a:solidFill>
                  <a:schemeClr val="tx1">
                    <a:lumMod val="95000"/>
                    <a:lumOff val="5000"/>
                  </a:schemeClr>
                </a:solidFill>
              </a:rPr>
              <a:t>MLCO unfamiliar with screening processes </a:t>
            </a:r>
          </a:p>
          <a:p>
            <a:pPr>
              <a:buFont typeface="Arial" panose="020B0604020202020204" pitchFamily="34" charset="0"/>
              <a:buChar char="•"/>
            </a:pPr>
            <a:r>
              <a:rPr lang="en-GB" sz="1600" kern="1200" dirty="0">
                <a:solidFill>
                  <a:schemeClr val="tx1">
                    <a:lumMod val="95000"/>
                    <a:lumOff val="5000"/>
                  </a:schemeClr>
                </a:solidFill>
              </a:rPr>
              <a:t>Firms limiting screening to conveyancing staff</a:t>
            </a:r>
          </a:p>
        </p:txBody>
      </p:sp>
    </p:spTree>
    <p:extLst>
      <p:ext uri="{BB962C8B-B14F-4D97-AF65-F5344CB8AC3E}">
        <p14:creationId xmlns:p14="http://schemas.microsoft.com/office/powerpoint/2010/main" val="2673362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Matter risk assessments</a:t>
            </a:r>
          </a:p>
        </p:txBody>
      </p:sp>
      <p:pic>
        <p:nvPicPr>
          <p:cNvPr id="7" name="Graphic 6" descr="Checkmark">
            <a:extLst>
              <a:ext uri="{FF2B5EF4-FFF2-40B4-BE49-F238E27FC236}">
                <a16:creationId xmlns:a16="http://schemas.microsoft.com/office/drawing/2014/main" id="{FBFBD964-AC94-4A13-855E-ED5F618247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85996" y="1045059"/>
            <a:ext cx="533102" cy="533102"/>
          </a:xfrm>
          <a:prstGeom prst="rect">
            <a:avLst/>
          </a:prstGeom>
        </p:spPr>
      </p:pic>
      <p:sp>
        <p:nvSpPr>
          <p:cNvPr id="8" name="Rectangle 7">
            <a:extLst>
              <a:ext uri="{FF2B5EF4-FFF2-40B4-BE49-F238E27FC236}">
                <a16:creationId xmlns:a16="http://schemas.microsoft.com/office/drawing/2014/main" id="{7E1E2194-5C6A-49EA-9994-BD42CBEE15C7}"/>
              </a:ext>
            </a:extLst>
          </p:cNvPr>
          <p:cNvSpPr/>
          <p:nvPr/>
        </p:nvSpPr>
        <p:spPr>
          <a:xfrm>
            <a:off x="0" y="1491630"/>
            <a:ext cx="4076333" cy="461665"/>
          </a:xfrm>
          <a:prstGeom prst="rect">
            <a:avLst/>
          </a:prstGeom>
        </p:spPr>
        <p:txBody>
          <a:bodyPr wrap="square">
            <a:spAutoFit/>
          </a:bodyPr>
          <a:lstStyle/>
          <a:p>
            <a:pPr marL="0" indent="0">
              <a:buNone/>
            </a:pPr>
            <a:r>
              <a:rPr lang="en-GB" dirty="0">
                <a:solidFill>
                  <a:srgbClr val="9E1B34"/>
                </a:solidFill>
              </a:rPr>
              <a:t>What we </a:t>
            </a:r>
            <a:r>
              <a:rPr lang="en-GB" b="1" dirty="0">
                <a:solidFill>
                  <a:srgbClr val="9E1B34"/>
                </a:solidFill>
              </a:rPr>
              <a:t>are</a:t>
            </a:r>
            <a:r>
              <a:rPr lang="en-GB" dirty="0">
                <a:solidFill>
                  <a:srgbClr val="9E1B34"/>
                </a:solidFill>
              </a:rPr>
              <a:t> looking for</a:t>
            </a:r>
          </a:p>
        </p:txBody>
      </p:sp>
      <p:pic>
        <p:nvPicPr>
          <p:cNvPr id="9" name="Graphic 8" descr="Close">
            <a:extLst>
              <a:ext uri="{FF2B5EF4-FFF2-40B4-BE49-F238E27FC236}">
                <a16:creationId xmlns:a16="http://schemas.microsoft.com/office/drawing/2014/main" id="{8DFE23F4-A544-491A-823E-828A61941B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57359" y="1085677"/>
            <a:ext cx="457200" cy="457200"/>
          </a:xfrm>
          <a:prstGeom prst="rect">
            <a:avLst/>
          </a:prstGeom>
        </p:spPr>
      </p:pic>
      <p:sp>
        <p:nvSpPr>
          <p:cNvPr id="10" name="Rectangle 9">
            <a:extLst>
              <a:ext uri="{FF2B5EF4-FFF2-40B4-BE49-F238E27FC236}">
                <a16:creationId xmlns:a16="http://schemas.microsoft.com/office/drawing/2014/main" id="{2125CBA7-A752-4AE5-B15D-895373BD1CD4}"/>
              </a:ext>
            </a:extLst>
          </p:cNvPr>
          <p:cNvSpPr/>
          <p:nvPr/>
        </p:nvSpPr>
        <p:spPr>
          <a:xfrm>
            <a:off x="4222724" y="1466441"/>
            <a:ext cx="3866561" cy="461665"/>
          </a:xfrm>
          <a:prstGeom prst="rect">
            <a:avLst/>
          </a:prstGeom>
        </p:spPr>
        <p:txBody>
          <a:bodyPr wrap="square">
            <a:spAutoFit/>
          </a:bodyPr>
          <a:lstStyle/>
          <a:p>
            <a:r>
              <a:rPr lang="en-GB" dirty="0">
                <a:solidFill>
                  <a:srgbClr val="9E1B34"/>
                </a:solidFill>
              </a:rPr>
              <a:t>What isn’t enough</a:t>
            </a:r>
          </a:p>
        </p:txBody>
      </p:sp>
      <p:sp>
        <p:nvSpPr>
          <p:cNvPr id="11" name="Rectangle 10">
            <a:extLst>
              <a:ext uri="{FF2B5EF4-FFF2-40B4-BE49-F238E27FC236}">
                <a16:creationId xmlns:a16="http://schemas.microsoft.com/office/drawing/2014/main" id="{A4C1037F-E48D-400D-84C9-5902DBD70EAB}"/>
              </a:ext>
            </a:extLst>
          </p:cNvPr>
          <p:cNvSpPr/>
          <p:nvPr/>
        </p:nvSpPr>
        <p:spPr>
          <a:xfrm>
            <a:off x="143285" y="1664692"/>
            <a:ext cx="4213858" cy="2025170"/>
          </a:xfrm>
          <a:prstGeom prst="rect">
            <a:avLst/>
          </a:prstGeom>
          <a:ln>
            <a:noFill/>
          </a:ln>
        </p:spPr>
        <p:txBody>
          <a:bodyPr wrap="square">
            <a:spAutoFit/>
          </a:bodyPr>
          <a:lstStyle/>
          <a:p>
            <a:pPr algn="l">
              <a:spcBef>
                <a:spcPct val="20000"/>
              </a:spcBef>
              <a:buClr>
                <a:srgbClr val="9E1B34"/>
              </a:buClr>
            </a:pPr>
            <a:endParaRPr lang="en-GB" sz="2000" dirty="0">
              <a:solidFill>
                <a:schemeClr val="tx1">
                  <a:lumMod val="95000"/>
                  <a:lumOff val="5000"/>
                </a:schemeClr>
              </a:solidFill>
              <a:latin typeface="+mn-lt"/>
              <a:ea typeface="ＭＳ Ｐゴシック" charset="0"/>
            </a:endParaRP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Matter risk assessments on each file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Assessment conducted at the outset and reviewed at appropriate intervals</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Process is clear when a matter is high under the regulations and firm’s own policy </a:t>
            </a:r>
          </a:p>
        </p:txBody>
      </p:sp>
      <p:sp>
        <p:nvSpPr>
          <p:cNvPr id="12" name="Content Placeholder 2">
            <a:extLst>
              <a:ext uri="{FF2B5EF4-FFF2-40B4-BE49-F238E27FC236}">
                <a16:creationId xmlns:a16="http://schemas.microsoft.com/office/drawing/2014/main" id="{9BC08A9F-3E5D-414E-A83D-9FDA780E3CFD}"/>
              </a:ext>
            </a:extLst>
          </p:cNvPr>
          <p:cNvSpPr>
            <a:spLocks noGrp="1"/>
          </p:cNvSpPr>
          <p:nvPr>
            <p:ph idx="1"/>
          </p:nvPr>
        </p:nvSpPr>
        <p:spPr>
          <a:xfrm>
            <a:off x="4219618" y="1851670"/>
            <a:ext cx="4515799" cy="1968624"/>
          </a:xfrm>
        </p:spPr>
        <p:txBody>
          <a:bodyPr/>
          <a:lstStyle/>
          <a:p>
            <a:pPr>
              <a:buFont typeface="Arial" panose="020B0604020202020204" pitchFamily="34" charset="0"/>
              <a:buChar char="•"/>
            </a:pPr>
            <a:r>
              <a:rPr lang="en-GB" sz="1600" kern="1200" dirty="0">
                <a:solidFill>
                  <a:schemeClr val="tx1">
                    <a:lumMod val="95000"/>
                    <a:lumOff val="5000"/>
                  </a:schemeClr>
                </a:solidFill>
              </a:rPr>
              <a:t>Not recording risk assessments</a:t>
            </a:r>
          </a:p>
          <a:p>
            <a:pPr>
              <a:buFont typeface="Arial" panose="020B0604020202020204" pitchFamily="34" charset="0"/>
              <a:buChar char="•"/>
            </a:pPr>
            <a:r>
              <a:rPr lang="en-GB" sz="1600" kern="1200" dirty="0">
                <a:solidFill>
                  <a:schemeClr val="tx1">
                    <a:lumMod val="95000"/>
                    <a:lumOff val="5000"/>
                  </a:schemeClr>
                </a:solidFill>
              </a:rPr>
              <a:t>Risk assessment does not account for mandatory EDD requirements</a:t>
            </a:r>
          </a:p>
          <a:p>
            <a:pPr>
              <a:buFont typeface="Arial" panose="020B0604020202020204" pitchFamily="34" charset="0"/>
              <a:buChar char="•"/>
            </a:pPr>
            <a:r>
              <a:rPr lang="en-GB" sz="1600" kern="1200" dirty="0">
                <a:solidFill>
                  <a:schemeClr val="tx1">
                    <a:lumMod val="95000"/>
                    <a:lumOff val="5000"/>
                  </a:schemeClr>
                </a:solidFill>
              </a:rPr>
              <a:t>Fee earners unable to access CDD and other information, making ongoing monitoring difficult if not impossible</a:t>
            </a:r>
          </a:p>
        </p:txBody>
      </p:sp>
    </p:spTree>
    <p:extLst>
      <p:ext uri="{BB962C8B-B14F-4D97-AF65-F5344CB8AC3E}">
        <p14:creationId xmlns:p14="http://schemas.microsoft.com/office/powerpoint/2010/main" val="2017966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Source of funds</a:t>
            </a:r>
          </a:p>
        </p:txBody>
      </p:sp>
      <p:pic>
        <p:nvPicPr>
          <p:cNvPr id="7" name="Graphic 6" descr="Checkmark">
            <a:extLst>
              <a:ext uri="{FF2B5EF4-FFF2-40B4-BE49-F238E27FC236}">
                <a16:creationId xmlns:a16="http://schemas.microsoft.com/office/drawing/2014/main" id="{FBFBD964-AC94-4A13-855E-ED5F618247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85996" y="1045059"/>
            <a:ext cx="533102" cy="533102"/>
          </a:xfrm>
          <a:prstGeom prst="rect">
            <a:avLst/>
          </a:prstGeom>
        </p:spPr>
      </p:pic>
      <p:sp>
        <p:nvSpPr>
          <p:cNvPr id="8" name="Rectangle 7">
            <a:extLst>
              <a:ext uri="{FF2B5EF4-FFF2-40B4-BE49-F238E27FC236}">
                <a16:creationId xmlns:a16="http://schemas.microsoft.com/office/drawing/2014/main" id="{7E1E2194-5C6A-49EA-9994-BD42CBEE15C7}"/>
              </a:ext>
            </a:extLst>
          </p:cNvPr>
          <p:cNvSpPr/>
          <p:nvPr/>
        </p:nvSpPr>
        <p:spPr>
          <a:xfrm>
            <a:off x="0" y="1491630"/>
            <a:ext cx="4076333" cy="461665"/>
          </a:xfrm>
          <a:prstGeom prst="rect">
            <a:avLst/>
          </a:prstGeom>
        </p:spPr>
        <p:txBody>
          <a:bodyPr wrap="square">
            <a:spAutoFit/>
          </a:bodyPr>
          <a:lstStyle/>
          <a:p>
            <a:pPr marL="0" indent="0">
              <a:buNone/>
            </a:pPr>
            <a:r>
              <a:rPr lang="en-GB" dirty="0">
                <a:solidFill>
                  <a:srgbClr val="9E1B34"/>
                </a:solidFill>
              </a:rPr>
              <a:t>What we </a:t>
            </a:r>
            <a:r>
              <a:rPr lang="en-GB" b="1" dirty="0">
                <a:solidFill>
                  <a:srgbClr val="9E1B34"/>
                </a:solidFill>
              </a:rPr>
              <a:t>are</a:t>
            </a:r>
            <a:r>
              <a:rPr lang="en-GB" dirty="0">
                <a:solidFill>
                  <a:srgbClr val="9E1B34"/>
                </a:solidFill>
              </a:rPr>
              <a:t> looking for</a:t>
            </a:r>
          </a:p>
        </p:txBody>
      </p:sp>
      <p:pic>
        <p:nvPicPr>
          <p:cNvPr id="9" name="Graphic 8" descr="Close">
            <a:extLst>
              <a:ext uri="{FF2B5EF4-FFF2-40B4-BE49-F238E27FC236}">
                <a16:creationId xmlns:a16="http://schemas.microsoft.com/office/drawing/2014/main" id="{8DFE23F4-A544-491A-823E-828A61941B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57359" y="1085677"/>
            <a:ext cx="457200" cy="457200"/>
          </a:xfrm>
          <a:prstGeom prst="rect">
            <a:avLst/>
          </a:prstGeom>
        </p:spPr>
      </p:pic>
      <p:sp>
        <p:nvSpPr>
          <p:cNvPr id="10" name="Rectangle 9">
            <a:extLst>
              <a:ext uri="{FF2B5EF4-FFF2-40B4-BE49-F238E27FC236}">
                <a16:creationId xmlns:a16="http://schemas.microsoft.com/office/drawing/2014/main" id="{2125CBA7-A752-4AE5-B15D-895373BD1CD4}"/>
              </a:ext>
            </a:extLst>
          </p:cNvPr>
          <p:cNvSpPr/>
          <p:nvPr/>
        </p:nvSpPr>
        <p:spPr>
          <a:xfrm>
            <a:off x="4222724" y="1466441"/>
            <a:ext cx="3866561" cy="461665"/>
          </a:xfrm>
          <a:prstGeom prst="rect">
            <a:avLst/>
          </a:prstGeom>
        </p:spPr>
        <p:txBody>
          <a:bodyPr wrap="square">
            <a:spAutoFit/>
          </a:bodyPr>
          <a:lstStyle/>
          <a:p>
            <a:r>
              <a:rPr lang="en-GB" dirty="0">
                <a:solidFill>
                  <a:srgbClr val="9E1B34"/>
                </a:solidFill>
              </a:rPr>
              <a:t>What isn’t enough</a:t>
            </a:r>
          </a:p>
        </p:txBody>
      </p:sp>
      <p:sp>
        <p:nvSpPr>
          <p:cNvPr id="11" name="Rectangle 10">
            <a:extLst>
              <a:ext uri="{FF2B5EF4-FFF2-40B4-BE49-F238E27FC236}">
                <a16:creationId xmlns:a16="http://schemas.microsoft.com/office/drawing/2014/main" id="{A4C1037F-E48D-400D-84C9-5902DBD70EAB}"/>
              </a:ext>
            </a:extLst>
          </p:cNvPr>
          <p:cNvSpPr/>
          <p:nvPr/>
        </p:nvSpPr>
        <p:spPr>
          <a:xfrm>
            <a:off x="143285" y="1664692"/>
            <a:ext cx="4213858" cy="1729704"/>
          </a:xfrm>
          <a:prstGeom prst="rect">
            <a:avLst/>
          </a:prstGeom>
          <a:ln>
            <a:noFill/>
          </a:ln>
        </p:spPr>
        <p:txBody>
          <a:bodyPr wrap="square">
            <a:spAutoFit/>
          </a:bodyPr>
          <a:lstStyle/>
          <a:p>
            <a:pPr algn="l">
              <a:spcBef>
                <a:spcPct val="20000"/>
              </a:spcBef>
              <a:buClr>
                <a:srgbClr val="9E1B34"/>
              </a:buClr>
            </a:pPr>
            <a:endParaRPr lang="en-GB" sz="2000" dirty="0">
              <a:solidFill>
                <a:schemeClr val="tx1">
                  <a:lumMod val="95000"/>
                  <a:lumOff val="5000"/>
                </a:schemeClr>
              </a:solidFill>
              <a:latin typeface="+mn-lt"/>
              <a:ea typeface="ＭＳ Ｐゴシック" charset="0"/>
            </a:endParaRP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Origin of funds being clearly evidenced </a:t>
            </a:r>
          </a:p>
          <a:p>
            <a:pPr marL="342900" indent="-342900" algn="l">
              <a:spcBef>
                <a:spcPct val="20000"/>
              </a:spcBef>
              <a:buClr>
                <a:srgbClr val="9E1B34"/>
              </a:buClr>
              <a:buFont typeface="Arial" panose="020B0604020202020204" pitchFamily="34" charset="0"/>
              <a:buChar char="•"/>
            </a:pPr>
            <a:r>
              <a:rPr lang="en-GB" sz="1600" dirty="0">
                <a:solidFill>
                  <a:schemeClr val="tx1">
                    <a:lumMod val="95000"/>
                    <a:lumOff val="5000"/>
                  </a:schemeClr>
                </a:solidFill>
                <a:ea typeface="ＭＳ Ｐゴシック" charset="0"/>
              </a:rPr>
              <a:t>Clear policies on when source of funds and wealth checks are required and what documentation should be obtained for individuals and companies</a:t>
            </a:r>
          </a:p>
        </p:txBody>
      </p:sp>
      <p:sp>
        <p:nvSpPr>
          <p:cNvPr id="12" name="Content Placeholder 2">
            <a:extLst>
              <a:ext uri="{FF2B5EF4-FFF2-40B4-BE49-F238E27FC236}">
                <a16:creationId xmlns:a16="http://schemas.microsoft.com/office/drawing/2014/main" id="{9BC08A9F-3E5D-414E-A83D-9FDA780E3CFD}"/>
              </a:ext>
            </a:extLst>
          </p:cNvPr>
          <p:cNvSpPr>
            <a:spLocks noGrp="1"/>
          </p:cNvSpPr>
          <p:nvPr>
            <p:ph idx="1"/>
          </p:nvPr>
        </p:nvSpPr>
        <p:spPr>
          <a:xfrm>
            <a:off x="4219618" y="1851670"/>
            <a:ext cx="4515799" cy="1968624"/>
          </a:xfrm>
        </p:spPr>
        <p:txBody>
          <a:bodyPr/>
          <a:lstStyle/>
          <a:p>
            <a:pPr>
              <a:buFont typeface="Arial" panose="020B0604020202020204" pitchFamily="34" charset="0"/>
              <a:buChar char="•"/>
            </a:pPr>
            <a:r>
              <a:rPr lang="en-GB" sz="1600" kern="1200" dirty="0">
                <a:solidFill>
                  <a:schemeClr val="tx1">
                    <a:lumMod val="95000"/>
                    <a:lumOff val="5000"/>
                  </a:schemeClr>
                </a:solidFill>
              </a:rPr>
              <a:t>Source of funds checks routinely not completed</a:t>
            </a:r>
          </a:p>
          <a:p>
            <a:pPr>
              <a:buFont typeface="Arial" panose="020B0604020202020204" pitchFamily="34" charset="0"/>
              <a:buChar char="•"/>
            </a:pPr>
            <a:r>
              <a:rPr lang="en-GB" sz="1600" kern="1200" dirty="0">
                <a:solidFill>
                  <a:schemeClr val="tx1">
                    <a:lumMod val="95000"/>
                    <a:lumOff val="5000"/>
                  </a:schemeClr>
                </a:solidFill>
              </a:rPr>
              <a:t>Evidence such as bank statements not being read</a:t>
            </a:r>
          </a:p>
          <a:p>
            <a:pPr>
              <a:buFont typeface="Arial" panose="020B0604020202020204" pitchFamily="34" charset="0"/>
              <a:buChar char="•"/>
            </a:pPr>
            <a:r>
              <a:rPr lang="en-GB" sz="1600" kern="1200" dirty="0">
                <a:solidFill>
                  <a:schemeClr val="tx1">
                    <a:lumMod val="95000"/>
                    <a:lumOff val="5000"/>
                  </a:schemeClr>
                </a:solidFill>
              </a:rPr>
              <a:t>Assumptions about a client’s source of funds and wealth based on anecdotes and perceptions rather than evidence</a:t>
            </a:r>
          </a:p>
        </p:txBody>
      </p:sp>
    </p:spTree>
    <p:extLst>
      <p:ext uri="{BB962C8B-B14F-4D97-AF65-F5344CB8AC3E}">
        <p14:creationId xmlns:p14="http://schemas.microsoft.com/office/powerpoint/2010/main" val="3857316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Help is available</a:t>
            </a:r>
          </a:p>
        </p:txBody>
      </p:sp>
      <p:sp>
        <p:nvSpPr>
          <p:cNvPr id="3" name="Content Placeholder 2"/>
          <p:cNvSpPr>
            <a:spLocks noGrp="1"/>
          </p:cNvSpPr>
          <p:nvPr>
            <p:ph idx="1"/>
          </p:nvPr>
        </p:nvSpPr>
        <p:spPr>
          <a:xfrm>
            <a:off x="1402258" y="1405061"/>
            <a:ext cx="7488833" cy="3273256"/>
          </a:xfrm>
        </p:spPr>
        <p:txBody>
          <a:bodyPr/>
          <a:lstStyle/>
          <a:p>
            <a:pPr marL="0" indent="0">
              <a:buFontTx/>
              <a:buNone/>
            </a:pPr>
            <a:r>
              <a:rPr lang="en-GB" dirty="0"/>
              <a:t>Risk Outlook, national and sectoral risk assessments</a:t>
            </a:r>
          </a:p>
          <a:p>
            <a:pPr marL="0" indent="0">
              <a:lnSpc>
                <a:spcPct val="150000"/>
              </a:lnSpc>
              <a:buFontTx/>
              <a:buNone/>
            </a:pPr>
            <a:r>
              <a:rPr lang="en-GB" dirty="0"/>
              <a:t>Warning notices</a:t>
            </a:r>
          </a:p>
          <a:p>
            <a:pPr marL="0" indent="0">
              <a:lnSpc>
                <a:spcPct val="150000"/>
              </a:lnSpc>
              <a:buFontTx/>
              <a:buNone/>
            </a:pPr>
            <a:r>
              <a:rPr lang="en-GB" dirty="0"/>
              <a:t>Thematic review findings</a:t>
            </a:r>
          </a:p>
          <a:p>
            <a:pPr marL="0" indent="0">
              <a:lnSpc>
                <a:spcPct val="150000"/>
              </a:lnSpc>
              <a:buFontTx/>
              <a:buNone/>
            </a:pPr>
            <a:r>
              <a:rPr lang="en-GB" dirty="0"/>
              <a:t>Legal sector guidance</a:t>
            </a:r>
          </a:p>
          <a:p>
            <a:pPr marL="0" indent="0">
              <a:lnSpc>
                <a:spcPct val="150000"/>
              </a:lnSpc>
              <a:buFontTx/>
              <a:buNone/>
            </a:pPr>
            <a:r>
              <a:rPr lang="en-GB" dirty="0"/>
              <a:t>Professional Ethics helpline and webchat</a:t>
            </a:r>
          </a:p>
          <a:p>
            <a:pPr marL="0" indent="0">
              <a:lnSpc>
                <a:spcPct val="150000"/>
              </a:lnSpc>
              <a:buNone/>
            </a:pPr>
            <a:r>
              <a:rPr lang="en-GB"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sra.org.uk/</a:t>
            </a:r>
            <a:r>
              <a:rPr lang="en-GB" dirty="0" err="1">
                <a:solidFill>
                  <a:schemeClr val="accent6">
                    <a:lumMod val="60000"/>
                    <a:lumOff val="40000"/>
                  </a:schemeClr>
                </a:solidFill>
                <a:hlinkClick r:id="rId3">
                  <a:extLst>
                    <a:ext uri="{A12FA001-AC4F-418D-AE19-62706E023703}">
                      <ahyp:hlinkClr xmlns:ahyp="http://schemas.microsoft.com/office/drawing/2018/hyperlinkcolor" val="tx"/>
                    </a:ext>
                  </a:extLst>
                </a:hlinkClick>
              </a:rPr>
              <a:t>staysharp</a:t>
            </a:r>
            <a:r>
              <a:rPr lang="en-GB" dirty="0">
                <a:solidFill>
                  <a:schemeClr val="accent6">
                    <a:lumMod val="60000"/>
                    <a:lumOff val="40000"/>
                  </a:schemeClr>
                </a:solidFill>
              </a:rPr>
              <a:t> </a:t>
            </a:r>
          </a:p>
          <a:p>
            <a:endParaRPr lang="en-GB" dirty="0"/>
          </a:p>
        </p:txBody>
      </p:sp>
      <p:sp>
        <p:nvSpPr>
          <p:cNvPr id="5" name="Graphic 17" descr="Warning">
            <a:extLst>
              <a:ext uri="{FF2B5EF4-FFF2-40B4-BE49-F238E27FC236}">
                <a16:creationId xmlns:a16="http://schemas.microsoft.com/office/drawing/2014/main" id="{7539CFA5-57C5-4021-972D-CB4C434575FB}"/>
              </a:ext>
            </a:extLst>
          </p:cNvPr>
          <p:cNvSpPr/>
          <p:nvPr/>
        </p:nvSpPr>
        <p:spPr>
          <a:xfrm>
            <a:off x="720078" y="1928160"/>
            <a:ext cx="475437" cy="419094"/>
          </a:xfrm>
          <a:custGeom>
            <a:avLst/>
            <a:gdLst>
              <a:gd name="connsiteX0" fmla="*/ 472555 w 475437"/>
              <a:gd name="connsiteY0" fmla="*/ 386019 h 419094"/>
              <a:gd name="connsiteX1" fmla="*/ 257013 w 475437"/>
              <a:gd name="connsiteY1" fmla="*/ 11163 h 419094"/>
              <a:gd name="connsiteX2" fmla="*/ 218976 w 475437"/>
              <a:gd name="connsiteY2" fmla="*/ 11163 h 419094"/>
              <a:gd name="connsiteX3" fmla="*/ 2883 w 475437"/>
              <a:gd name="connsiteY3" fmla="*/ 386019 h 419094"/>
              <a:gd name="connsiteX4" fmla="*/ 22177 w 475437"/>
              <a:gd name="connsiteY4" fmla="*/ 419094 h 419094"/>
              <a:gd name="connsiteX5" fmla="*/ 237719 w 475437"/>
              <a:gd name="connsiteY5" fmla="*/ 419094 h 419094"/>
              <a:gd name="connsiteX6" fmla="*/ 453261 w 475437"/>
              <a:gd name="connsiteY6" fmla="*/ 419094 h 419094"/>
              <a:gd name="connsiteX7" fmla="*/ 472555 w 475437"/>
              <a:gd name="connsiteY7" fmla="*/ 386019 h 419094"/>
              <a:gd name="connsiteX8" fmla="*/ 221181 w 475437"/>
              <a:gd name="connsiteY8" fmla="*/ 99364 h 419094"/>
              <a:gd name="connsiteX9" fmla="*/ 254256 w 475437"/>
              <a:gd name="connsiteY9" fmla="*/ 99364 h 419094"/>
              <a:gd name="connsiteX10" fmla="*/ 254256 w 475437"/>
              <a:gd name="connsiteY10" fmla="*/ 292305 h 419094"/>
              <a:gd name="connsiteX11" fmla="*/ 221181 w 475437"/>
              <a:gd name="connsiteY11" fmla="*/ 292305 h 419094"/>
              <a:gd name="connsiteX12" fmla="*/ 221181 w 475437"/>
              <a:gd name="connsiteY12" fmla="*/ 99364 h 419094"/>
              <a:gd name="connsiteX13" fmla="*/ 237719 w 475437"/>
              <a:gd name="connsiteY13" fmla="*/ 369481 h 419094"/>
              <a:gd name="connsiteX14" fmla="*/ 210156 w 475437"/>
              <a:gd name="connsiteY14" fmla="*/ 341918 h 419094"/>
              <a:gd name="connsiteX15" fmla="*/ 237719 w 475437"/>
              <a:gd name="connsiteY15" fmla="*/ 314355 h 419094"/>
              <a:gd name="connsiteX16" fmla="*/ 265282 w 475437"/>
              <a:gd name="connsiteY16" fmla="*/ 341918 h 419094"/>
              <a:gd name="connsiteX17" fmla="*/ 237719 w 475437"/>
              <a:gd name="connsiteY17" fmla="*/ 369481 h 419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5437" h="419094">
                <a:moveTo>
                  <a:pt x="472555" y="386019"/>
                </a:moveTo>
                <a:lnTo>
                  <a:pt x="257013" y="11163"/>
                </a:lnTo>
                <a:cubicBezTo>
                  <a:pt x="248744" y="-3721"/>
                  <a:pt x="227245" y="-3721"/>
                  <a:pt x="218976" y="11163"/>
                </a:cubicBezTo>
                <a:lnTo>
                  <a:pt x="2883" y="386019"/>
                </a:lnTo>
                <a:cubicBezTo>
                  <a:pt x="-5386" y="400903"/>
                  <a:pt x="5088" y="419094"/>
                  <a:pt x="22177" y="419094"/>
                </a:cubicBezTo>
                <a:lnTo>
                  <a:pt x="237719" y="419094"/>
                </a:lnTo>
                <a:lnTo>
                  <a:pt x="453261" y="419094"/>
                </a:lnTo>
                <a:cubicBezTo>
                  <a:pt x="470350" y="419094"/>
                  <a:pt x="480824" y="400903"/>
                  <a:pt x="472555" y="386019"/>
                </a:cubicBezTo>
                <a:close/>
                <a:moveTo>
                  <a:pt x="221181" y="99364"/>
                </a:moveTo>
                <a:lnTo>
                  <a:pt x="254256" y="99364"/>
                </a:lnTo>
                <a:lnTo>
                  <a:pt x="254256" y="292305"/>
                </a:lnTo>
                <a:lnTo>
                  <a:pt x="221181" y="292305"/>
                </a:lnTo>
                <a:lnTo>
                  <a:pt x="221181" y="99364"/>
                </a:lnTo>
                <a:close/>
                <a:moveTo>
                  <a:pt x="237719" y="369481"/>
                </a:moveTo>
                <a:cubicBezTo>
                  <a:pt x="222283" y="369481"/>
                  <a:pt x="210156" y="357353"/>
                  <a:pt x="210156" y="341918"/>
                </a:cubicBezTo>
                <a:cubicBezTo>
                  <a:pt x="210156" y="326483"/>
                  <a:pt x="222283" y="314355"/>
                  <a:pt x="237719" y="314355"/>
                </a:cubicBezTo>
                <a:cubicBezTo>
                  <a:pt x="253154" y="314355"/>
                  <a:pt x="265282" y="326483"/>
                  <a:pt x="265282" y="341918"/>
                </a:cubicBezTo>
                <a:cubicBezTo>
                  <a:pt x="265282" y="357353"/>
                  <a:pt x="253154" y="369481"/>
                  <a:pt x="237719" y="369481"/>
                </a:cubicBezTo>
                <a:close/>
              </a:path>
            </a:pathLst>
          </a:custGeom>
          <a:solidFill>
            <a:srgbClr val="9E1B34"/>
          </a:solidFill>
          <a:ln w="5457" cap="flat">
            <a:noFill/>
            <a:prstDash val="solid"/>
            <a:miter/>
          </a:ln>
        </p:spPr>
        <p:txBody>
          <a:bodyPr rtlCol="0" anchor="ctr"/>
          <a:lstStyle/>
          <a:p>
            <a:endParaRPr lang="en-GB"/>
          </a:p>
        </p:txBody>
      </p:sp>
      <p:grpSp>
        <p:nvGrpSpPr>
          <p:cNvPr id="6" name="Graphic 15" descr="List">
            <a:extLst>
              <a:ext uri="{FF2B5EF4-FFF2-40B4-BE49-F238E27FC236}">
                <a16:creationId xmlns:a16="http://schemas.microsoft.com/office/drawing/2014/main" id="{10618D27-137B-4C0B-B01C-E0A22A4AD11F}"/>
              </a:ext>
            </a:extLst>
          </p:cNvPr>
          <p:cNvGrpSpPr/>
          <p:nvPr/>
        </p:nvGrpSpPr>
        <p:grpSpPr>
          <a:xfrm>
            <a:off x="657188" y="2489725"/>
            <a:ext cx="601216" cy="601216"/>
            <a:chOff x="323528" y="2614598"/>
            <a:chExt cx="601216" cy="601216"/>
          </a:xfrm>
        </p:grpSpPr>
        <p:sp>
          <p:nvSpPr>
            <p:cNvPr id="7" name="Freeform: Shape 6">
              <a:extLst>
                <a:ext uri="{FF2B5EF4-FFF2-40B4-BE49-F238E27FC236}">
                  <a16:creationId xmlns:a16="http://schemas.microsoft.com/office/drawing/2014/main" id="{A16508C0-FB37-4CEC-8558-5FD1703CE835}"/>
                </a:ext>
              </a:extLst>
            </p:cNvPr>
            <p:cNvSpPr/>
            <p:nvPr/>
          </p:nvSpPr>
          <p:spPr>
            <a:xfrm>
              <a:off x="429993" y="2664699"/>
              <a:ext cx="388285" cy="501013"/>
            </a:xfrm>
            <a:custGeom>
              <a:avLst/>
              <a:gdLst>
                <a:gd name="connsiteX0" fmla="*/ 37576 w 388285"/>
                <a:gd name="connsiteY0" fmla="*/ 37576 h 501013"/>
                <a:gd name="connsiteX1" fmla="*/ 350709 w 388285"/>
                <a:gd name="connsiteY1" fmla="*/ 37576 h 501013"/>
                <a:gd name="connsiteX2" fmla="*/ 350709 w 388285"/>
                <a:gd name="connsiteY2" fmla="*/ 463437 h 501013"/>
                <a:gd name="connsiteX3" fmla="*/ 37576 w 388285"/>
                <a:gd name="connsiteY3" fmla="*/ 463437 h 501013"/>
                <a:gd name="connsiteX4" fmla="*/ 37576 w 388285"/>
                <a:gd name="connsiteY4" fmla="*/ 37576 h 501013"/>
                <a:gd name="connsiteX5" fmla="*/ 0 w 388285"/>
                <a:gd name="connsiteY5" fmla="*/ 501013 h 501013"/>
                <a:gd name="connsiteX6" fmla="*/ 388285 w 388285"/>
                <a:gd name="connsiteY6" fmla="*/ 501013 h 501013"/>
                <a:gd name="connsiteX7" fmla="*/ 388285 w 388285"/>
                <a:gd name="connsiteY7" fmla="*/ 0 h 501013"/>
                <a:gd name="connsiteX8" fmla="*/ 0 w 388285"/>
                <a:gd name="connsiteY8" fmla="*/ 0 h 501013"/>
                <a:gd name="connsiteX9" fmla="*/ 0 w 388285"/>
                <a:gd name="connsiteY9" fmla="*/ 501013 h 50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285" h="501013">
                  <a:moveTo>
                    <a:pt x="37576" y="37576"/>
                  </a:moveTo>
                  <a:lnTo>
                    <a:pt x="350709" y="37576"/>
                  </a:lnTo>
                  <a:lnTo>
                    <a:pt x="350709" y="463437"/>
                  </a:lnTo>
                  <a:lnTo>
                    <a:pt x="37576" y="463437"/>
                  </a:lnTo>
                  <a:lnTo>
                    <a:pt x="37576" y="37576"/>
                  </a:lnTo>
                  <a:close/>
                  <a:moveTo>
                    <a:pt x="0" y="501013"/>
                  </a:moveTo>
                  <a:lnTo>
                    <a:pt x="388285" y="501013"/>
                  </a:lnTo>
                  <a:lnTo>
                    <a:pt x="388285" y="0"/>
                  </a:lnTo>
                  <a:lnTo>
                    <a:pt x="0" y="0"/>
                  </a:lnTo>
                  <a:lnTo>
                    <a:pt x="0" y="501013"/>
                  </a:lnTo>
                  <a:close/>
                </a:path>
              </a:pathLst>
            </a:custGeom>
            <a:solidFill>
              <a:srgbClr val="9E1B34"/>
            </a:solidFill>
            <a:ln w="6251" cap="flat">
              <a:noFill/>
              <a:prstDash val="solid"/>
              <a:miter/>
            </a:ln>
          </p:spPr>
          <p:txBody>
            <a:bodyPr rtlCol="0" anchor="ctr"/>
            <a:lstStyle/>
            <a:p>
              <a:endParaRPr lang="en-GB"/>
            </a:p>
          </p:txBody>
        </p:sp>
        <p:sp>
          <p:nvSpPr>
            <p:cNvPr id="8" name="Freeform: Shape 7">
              <a:extLst>
                <a:ext uri="{FF2B5EF4-FFF2-40B4-BE49-F238E27FC236}">
                  <a16:creationId xmlns:a16="http://schemas.microsoft.com/office/drawing/2014/main" id="{634B30A4-BC89-4A3D-8A65-CA361A1E01AF}"/>
                </a:ext>
              </a:extLst>
            </p:cNvPr>
            <p:cNvSpPr/>
            <p:nvPr/>
          </p:nvSpPr>
          <p:spPr>
            <a:xfrm>
              <a:off x="511408" y="2739851"/>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0ECE3EAE-571F-4CE0-901C-3D4887BFC4B6}"/>
                </a:ext>
              </a:extLst>
            </p:cNvPr>
            <p:cNvSpPr/>
            <p:nvPr/>
          </p:nvSpPr>
          <p:spPr>
            <a:xfrm>
              <a:off x="611610" y="2752376"/>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C3549077-D02A-4F09-A7FE-1EF54DC64B60}"/>
                </a:ext>
              </a:extLst>
            </p:cNvPr>
            <p:cNvSpPr/>
            <p:nvPr/>
          </p:nvSpPr>
          <p:spPr>
            <a:xfrm>
              <a:off x="511408" y="2840054"/>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B90FCC70-A8B6-43E1-96A6-4F9A2ADCF18A}"/>
                </a:ext>
              </a:extLst>
            </p:cNvPr>
            <p:cNvSpPr/>
            <p:nvPr/>
          </p:nvSpPr>
          <p:spPr>
            <a:xfrm>
              <a:off x="611610" y="2852579"/>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8810EF33-AAB0-4269-862F-9112D318782F}"/>
                </a:ext>
              </a:extLst>
            </p:cNvPr>
            <p:cNvSpPr/>
            <p:nvPr/>
          </p:nvSpPr>
          <p:spPr>
            <a:xfrm>
              <a:off x="511408" y="2940256"/>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13EE739E-BAC3-4A07-AACC-29901DBE9B9C}"/>
                </a:ext>
              </a:extLst>
            </p:cNvPr>
            <p:cNvSpPr/>
            <p:nvPr/>
          </p:nvSpPr>
          <p:spPr>
            <a:xfrm>
              <a:off x="611610" y="2952782"/>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dirty="0"/>
            </a:p>
          </p:txBody>
        </p:sp>
        <p:sp>
          <p:nvSpPr>
            <p:cNvPr id="14" name="Freeform: Shape 13">
              <a:extLst>
                <a:ext uri="{FF2B5EF4-FFF2-40B4-BE49-F238E27FC236}">
                  <a16:creationId xmlns:a16="http://schemas.microsoft.com/office/drawing/2014/main" id="{F1C223AE-0926-4D42-9B0A-B89FD32F872D}"/>
                </a:ext>
              </a:extLst>
            </p:cNvPr>
            <p:cNvSpPr/>
            <p:nvPr/>
          </p:nvSpPr>
          <p:spPr>
            <a:xfrm>
              <a:off x="511408" y="3040459"/>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BBD4C652-9E2F-4652-9810-2381AE939762}"/>
                </a:ext>
              </a:extLst>
            </p:cNvPr>
            <p:cNvSpPr/>
            <p:nvPr/>
          </p:nvSpPr>
          <p:spPr>
            <a:xfrm>
              <a:off x="611610" y="3052984"/>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grpSp>
      <p:sp>
        <p:nvSpPr>
          <p:cNvPr id="16" name="Graphic 13" descr="Books">
            <a:extLst>
              <a:ext uri="{FF2B5EF4-FFF2-40B4-BE49-F238E27FC236}">
                <a16:creationId xmlns:a16="http://schemas.microsoft.com/office/drawing/2014/main" id="{9E02FC55-C310-46CE-986C-06BC825D6559}"/>
              </a:ext>
            </a:extLst>
          </p:cNvPr>
          <p:cNvSpPr/>
          <p:nvPr/>
        </p:nvSpPr>
        <p:spPr>
          <a:xfrm>
            <a:off x="724250" y="3233811"/>
            <a:ext cx="479302" cy="447236"/>
          </a:xfrm>
          <a:custGeom>
            <a:avLst/>
            <a:gdLst>
              <a:gd name="connsiteX0" fmla="*/ 479302 w 479302"/>
              <a:gd name="connsiteY0" fmla="*/ 157517 h 447236"/>
              <a:gd name="connsiteX1" fmla="*/ 450049 w 479302"/>
              <a:gd name="connsiteY1" fmla="*/ 146829 h 447236"/>
              <a:gd name="connsiteX2" fmla="*/ 450049 w 479302"/>
              <a:gd name="connsiteY2" fmla="*/ 85509 h 447236"/>
              <a:gd name="connsiteX3" fmla="*/ 479302 w 479302"/>
              <a:gd name="connsiteY3" fmla="*/ 73133 h 447236"/>
              <a:gd name="connsiteX4" fmla="*/ 281281 w 479302"/>
              <a:gd name="connsiteY4" fmla="*/ 0 h 447236"/>
              <a:gd name="connsiteX5" fmla="*/ 40504 w 479302"/>
              <a:gd name="connsiteY5" fmla="*/ 84384 h 447236"/>
              <a:gd name="connsiteX6" fmla="*/ 16877 w 479302"/>
              <a:gd name="connsiteY6" fmla="*/ 151892 h 447236"/>
              <a:gd name="connsiteX7" fmla="*/ 19690 w 479302"/>
              <a:gd name="connsiteY7" fmla="*/ 176644 h 447236"/>
              <a:gd name="connsiteX8" fmla="*/ 0 w 479302"/>
              <a:gd name="connsiteY8" fmla="*/ 241901 h 447236"/>
              <a:gd name="connsiteX9" fmla="*/ 16877 w 479302"/>
              <a:gd name="connsiteY9" fmla="*/ 290844 h 447236"/>
              <a:gd name="connsiteX10" fmla="*/ 15752 w 479302"/>
              <a:gd name="connsiteY10" fmla="*/ 326286 h 447236"/>
              <a:gd name="connsiteX11" fmla="*/ 45005 w 479302"/>
              <a:gd name="connsiteY11" fmla="*/ 382542 h 447236"/>
              <a:gd name="connsiteX12" fmla="*/ 201397 w 479302"/>
              <a:gd name="connsiteY12" fmla="*/ 447236 h 447236"/>
              <a:gd name="connsiteX13" fmla="*/ 478177 w 479302"/>
              <a:gd name="connsiteY13" fmla="*/ 332474 h 447236"/>
              <a:gd name="connsiteX14" fmla="*/ 448924 w 479302"/>
              <a:gd name="connsiteY14" fmla="*/ 321785 h 447236"/>
              <a:gd name="connsiteX15" fmla="*/ 448924 w 479302"/>
              <a:gd name="connsiteY15" fmla="*/ 259903 h 447236"/>
              <a:gd name="connsiteX16" fmla="*/ 478177 w 479302"/>
              <a:gd name="connsiteY16" fmla="*/ 247527 h 447236"/>
              <a:gd name="connsiteX17" fmla="*/ 433172 w 479302"/>
              <a:gd name="connsiteY17" fmla="*/ 230650 h 447236"/>
              <a:gd name="connsiteX18" fmla="*/ 433172 w 479302"/>
              <a:gd name="connsiteY18" fmla="*/ 176644 h 447236"/>
              <a:gd name="connsiteX19" fmla="*/ 479302 w 479302"/>
              <a:gd name="connsiteY19" fmla="*/ 157517 h 447236"/>
              <a:gd name="connsiteX20" fmla="*/ 47255 w 479302"/>
              <a:gd name="connsiteY20" fmla="*/ 123764 h 447236"/>
              <a:gd name="connsiteX21" fmla="*/ 203647 w 479302"/>
              <a:gd name="connsiteY21" fmla="*/ 185083 h 447236"/>
              <a:gd name="connsiteX22" fmla="*/ 428109 w 479302"/>
              <a:gd name="connsiteY22" fmla="*/ 94510 h 447236"/>
              <a:gd name="connsiteX23" fmla="*/ 428109 w 479302"/>
              <a:gd name="connsiteY23" fmla="*/ 142891 h 447236"/>
              <a:gd name="connsiteX24" fmla="*/ 203647 w 479302"/>
              <a:gd name="connsiteY24" fmla="*/ 236276 h 447236"/>
              <a:gd name="connsiteX25" fmla="*/ 47255 w 479302"/>
              <a:gd name="connsiteY25" fmla="*/ 174394 h 447236"/>
              <a:gd name="connsiteX26" fmla="*/ 47255 w 479302"/>
              <a:gd name="connsiteY26" fmla="*/ 123764 h 447236"/>
              <a:gd name="connsiteX27" fmla="*/ 426984 w 479302"/>
              <a:gd name="connsiteY27" fmla="*/ 317847 h 447236"/>
              <a:gd name="connsiteX28" fmla="*/ 202522 w 479302"/>
              <a:gd name="connsiteY28" fmla="*/ 410670 h 447236"/>
              <a:gd name="connsiteX29" fmla="*/ 45567 w 479302"/>
              <a:gd name="connsiteY29" fmla="*/ 348788 h 447236"/>
              <a:gd name="connsiteX30" fmla="*/ 45567 w 479302"/>
              <a:gd name="connsiteY30" fmla="*/ 304908 h 447236"/>
              <a:gd name="connsiteX31" fmla="*/ 185645 w 479302"/>
              <a:gd name="connsiteY31" fmla="*/ 362290 h 447236"/>
              <a:gd name="connsiteX32" fmla="*/ 427547 w 479302"/>
              <a:gd name="connsiteY32" fmla="*/ 266654 h 447236"/>
              <a:gd name="connsiteX33" fmla="*/ 426984 w 479302"/>
              <a:gd name="connsiteY33" fmla="*/ 317847 h 447236"/>
              <a:gd name="connsiteX34" fmla="*/ 411232 w 479302"/>
              <a:gd name="connsiteY34" fmla="*/ 233463 h 447236"/>
              <a:gd name="connsiteX35" fmla="*/ 186770 w 479302"/>
              <a:gd name="connsiteY35" fmla="*/ 326286 h 447236"/>
              <a:gd name="connsiteX36" fmla="*/ 30378 w 479302"/>
              <a:gd name="connsiteY36" fmla="*/ 264404 h 447236"/>
              <a:gd name="connsiteX37" fmla="*/ 30378 w 479302"/>
              <a:gd name="connsiteY37" fmla="*/ 213773 h 447236"/>
              <a:gd name="connsiteX38" fmla="*/ 191271 w 479302"/>
              <a:gd name="connsiteY38" fmla="*/ 277905 h 447236"/>
              <a:gd name="connsiteX39" fmla="*/ 411795 w 479302"/>
              <a:gd name="connsiteY39" fmla="*/ 185645 h 447236"/>
              <a:gd name="connsiteX40" fmla="*/ 411795 w 479302"/>
              <a:gd name="connsiteY40" fmla="*/ 233463 h 447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79302" h="447236">
                <a:moveTo>
                  <a:pt x="479302" y="157517"/>
                </a:moveTo>
                <a:lnTo>
                  <a:pt x="450049" y="146829"/>
                </a:lnTo>
                <a:lnTo>
                  <a:pt x="450049" y="85509"/>
                </a:lnTo>
                <a:lnTo>
                  <a:pt x="479302" y="73133"/>
                </a:lnTo>
                <a:lnTo>
                  <a:pt x="281281" y="0"/>
                </a:lnTo>
                <a:lnTo>
                  <a:pt x="40504" y="84384"/>
                </a:lnTo>
                <a:cubicBezTo>
                  <a:pt x="17439" y="95635"/>
                  <a:pt x="16877" y="126576"/>
                  <a:pt x="16877" y="151892"/>
                </a:cubicBezTo>
                <a:cubicBezTo>
                  <a:pt x="16877" y="160330"/>
                  <a:pt x="18002" y="168768"/>
                  <a:pt x="19690" y="176644"/>
                </a:cubicBezTo>
                <a:cubicBezTo>
                  <a:pt x="563" y="189021"/>
                  <a:pt x="0" y="217711"/>
                  <a:pt x="0" y="241901"/>
                </a:cubicBezTo>
                <a:cubicBezTo>
                  <a:pt x="0" y="261591"/>
                  <a:pt x="4500" y="279593"/>
                  <a:pt x="16877" y="290844"/>
                </a:cubicBezTo>
                <a:cubicBezTo>
                  <a:pt x="14064" y="300408"/>
                  <a:pt x="15752" y="312222"/>
                  <a:pt x="15752" y="326286"/>
                </a:cubicBezTo>
                <a:cubicBezTo>
                  <a:pt x="15752" y="351601"/>
                  <a:pt x="22502" y="374666"/>
                  <a:pt x="45005" y="382542"/>
                </a:cubicBezTo>
                <a:lnTo>
                  <a:pt x="201397" y="447236"/>
                </a:lnTo>
                <a:lnTo>
                  <a:pt x="478177" y="332474"/>
                </a:lnTo>
                <a:lnTo>
                  <a:pt x="448924" y="321785"/>
                </a:lnTo>
                <a:lnTo>
                  <a:pt x="448924" y="259903"/>
                </a:lnTo>
                <a:lnTo>
                  <a:pt x="478177" y="247527"/>
                </a:lnTo>
                <a:lnTo>
                  <a:pt x="433172" y="230650"/>
                </a:lnTo>
                <a:lnTo>
                  <a:pt x="433172" y="176644"/>
                </a:lnTo>
                <a:lnTo>
                  <a:pt x="479302" y="157517"/>
                </a:lnTo>
                <a:close/>
                <a:moveTo>
                  <a:pt x="47255" y="123764"/>
                </a:moveTo>
                <a:lnTo>
                  <a:pt x="203647" y="185083"/>
                </a:lnTo>
                <a:lnTo>
                  <a:pt x="428109" y="94510"/>
                </a:lnTo>
                <a:lnTo>
                  <a:pt x="428109" y="142891"/>
                </a:lnTo>
                <a:lnTo>
                  <a:pt x="203647" y="236276"/>
                </a:lnTo>
                <a:lnTo>
                  <a:pt x="47255" y="174394"/>
                </a:lnTo>
                <a:lnTo>
                  <a:pt x="47255" y="123764"/>
                </a:lnTo>
                <a:close/>
                <a:moveTo>
                  <a:pt x="426984" y="317847"/>
                </a:moveTo>
                <a:lnTo>
                  <a:pt x="202522" y="410670"/>
                </a:lnTo>
                <a:lnTo>
                  <a:pt x="45567" y="348788"/>
                </a:lnTo>
                <a:lnTo>
                  <a:pt x="45567" y="304908"/>
                </a:lnTo>
                <a:lnTo>
                  <a:pt x="185645" y="362290"/>
                </a:lnTo>
                <a:lnTo>
                  <a:pt x="427547" y="266654"/>
                </a:lnTo>
                <a:lnTo>
                  <a:pt x="426984" y="317847"/>
                </a:lnTo>
                <a:close/>
                <a:moveTo>
                  <a:pt x="411232" y="233463"/>
                </a:moveTo>
                <a:lnTo>
                  <a:pt x="186770" y="326286"/>
                </a:lnTo>
                <a:lnTo>
                  <a:pt x="30378" y="264404"/>
                </a:lnTo>
                <a:lnTo>
                  <a:pt x="30378" y="213773"/>
                </a:lnTo>
                <a:lnTo>
                  <a:pt x="191271" y="277905"/>
                </a:lnTo>
                <a:lnTo>
                  <a:pt x="411795" y="185645"/>
                </a:lnTo>
                <a:lnTo>
                  <a:pt x="411795" y="233463"/>
                </a:lnTo>
                <a:close/>
              </a:path>
            </a:pathLst>
          </a:custGeom>
          <a:solidFill>
            <a:srgbClr val="9E1B34"/>
          </a:solidFill>
          <a:ln w="5556" cap="flat">
            <a:noFill/>
            <a:prstDash val="solid"/>
            <a:miter/>
          </a:ln>
        </p:spPr>
        <p:txBody>
          <a:bodyPr rtlCol="0" anchor="ctr"/>
          <a:lstStyle/>
          <a:p>
            <a:endParaRPr lang="en-GB" dirty="0"/>
          </a:p>
        </p:txBody>
      </p:sp>
      <p:sp>
        <p:nvSpPr>
          <p:cNvPr id="17" name="Graphic 19" descr="Monitor">
            <a:extLst>
              <a:ext uri="{FF2B5EF4-FFF2-40B4-BE49-F238E27FC236}">
                <a16:creationId xmlns:a16="http://schemas.microsoft.com/office/drawing/2014/main" id="{6E28BC8A-D7D1-4857-889F-CC8DB2E23A02}"/>
              </a:ext>
            </a:extLst>
          </p:cNvPr>
          <p:cNvSpPr/>
          <p:nvPr/>
        </p:nvSpPr>
        <p:spPr>
          <a:xfrm>
            <a:off x="710066" y="1405061"/>
            <a:ext cx="512260" cy="435421"/>
          </a:xfrm>
          <a:custGeom>
            <a:avLst/>
            <a:gdLst>
              <a:gd name="connsiteX0" fmla="*/ 473841 w 512260"/>
              <a:gd name="connsiteY0" fmla="*/ 320163 h 435421"/>
              <a:gd name="connsiteX1" fmla="*/ 38420 w 512260"/>
              <a:gd name="connsiteY1" fmla="*/ 320163 h 435421"/>
              <a:gd name="connsiteX2" fmla="*/ 38420 w 512260"/>
              <a:gd name="connsiteY2" fmla="*/ 38420 h 435421"/>
              <a:gd name="connsiteX3" fmla="*/ 473841 w 512260"/>
              <a:gd name="connsiteY3" fmla="*/ 38420 h 435421"/>
              <a:gd name="connsiteX4" fmla="*/ 473841 w 512260"/>
              <a:gd name="connsiteY4" fmla="*/ 320163 h 435421"/>
              <a:gd name="connsiteX5" fmla="*/ 486648 w 512260"/>
              <a:gd name="connsiteY5" fmla="*/ 0 h 435421"/>
              <a:gd name="connsiteX6" fmla="*/ 25613 w 512260"/>
              <a:gd name="connsiteY6" fmla="*/ 0 h 435421"/>
              <a:gd name="connsiteX7" fmla="*/ 0 w 512260"/>
              <a:gd name="connsiteY7" fmla="*/ 25613 h 435421"/>
              <a:gd name="connsiteX8" fmla="*/ 0 w 512260"/>
              <a:gd name="connsiteY8" fmla="*/ 332970 h 435421"/>
              <a:gd name="connsiteX9" fmla="*/ 25613 w 512260"/>
              <a:gd name="connsiteY9" fmla="*/ 358583 h 435421"/>
              <a:gd name="connsiteX10" fmla="*/ 204904 w 512260"/>
              <a:gd name="connsiteY10" fmla="*/ 358583 h 435421"/>
              <a:gd name="connsiteX11" fmla="*/ 204904 w 512260"/>
              <a:gd name="connsiteY11" fmla="*/ 397002 h 435421"/>
              <a:gd name="connsiteX12" fmla="*/ 140872 w 512260"/>
              <a:gd name="connsiteY12" fmla="*/ 397002 h 435421"/>
              <a:gd name="connsiteX13" fmla="*/ 140872 w 512260"/>
              <a:gd name="connsiteY13" fmla="*/ 435422 h 435421"/>
              <a:gd name="connsiteX14" fmla="*/ 371389 w 512260"/>
              <a:gd name="connsiteY14" fmla="*/ 435422 h 435421"/>
              <a:gd name="connsiteX15" fmla="*/ 371389 w 512260"/>
              <a:gd name="connsiteY15" fmla="*/ 397002 h 435421"/>
              <a:gd name="connsiteX16" fmla="*/ 307357 w 512260"/>
              <a:gd name="connsiteY16" fmla="*/ 397002 h 435421"/>
              <a:gd name="connsiteX17" fmla="*/ 307357 w 512260"/>
              <a:gd name="connsiteY17" fmla="*/ 358583 h 435421"/>
              <a:gd name="connsiteX18" fmla="*/ 486648 w 512260"/>
              <a:gd name="connsiteY18" fmla="*/ 358583 h 435421"/>
              <a:gd name="connsiteX19" fmla="*/ 512261 w 512260"/>
              <a:gd name="connsiteY19" fmla="*/ 332970 h 435421"/>
              <a:gd name="connsiteX20" fmla="*/ 512261 w 512260"/>
              <a:gd name="connsiteY20" fmla="*/ 25613 h 435421"/>
              <a:gd name="connsiteX21" fmla="*/ 486648 w 512260"/>
              <a:gd name="connsiteY21" fmla="*/ 0 h 435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12260" h="435421">
                <a:moveTo>
                  <a:pt x="473841" y="320163"/>
                </a:moveTo>
                <a:lnTo>
                  <a:pt x="38420" y="320163"/>
                </a:lnTo>
                <a:lnTo>
                  <a:pt x="38420" y="38420"/>
                </a:lnTo>
                <a:lnTo>
                  <a:pt x="473841" y="38420"/>
                </a:lnTo>
                <a:lnTo>
                  <a:pt x="473841" y="320163"/>
                </a:lnTo>
                <a:close/>
                <a:moveTo>
                  <a:pt x="486648" y="0"/>
                </a:moveTo>
                <a:lnTo>
                  <a:pt x="25613" y="0"/>
                </a:lnTo>
                <a:cubicBezTo>
                  <a:pt x="11526" y="0"/>
                  <a:pt x="0" y="11526"/>
                  <a:pt x="0" y="25613"/>
                </a:cubicBezTo>
                <a:lnTo>
                  <a:pt x="0" y="332970"/>
                </a:lnTo>
                <a:cubicBezTo>
                  <a:pt x="0" y="347057"/>
                  <a:pt x="11526" y="358583"/>
                  <a:pt x="25613" y="358583"/>
                </a:cubicBezTo>
                <a:lnTo>
                  <a:pt x="204904" y="358583"/>
                </a:lnTo>
                <a:lnTo>
                  <a:pt x="204904" y="397002"/>
                </a:lnTo>
                <a:lnTo>
                  <a:pt x="140872" y="397002"/>
                </a:lnTo>
                <a:lnTo>
                  <a:pt x="140872" y="435422"/>
                </a:lnTo>
                <a:lnTo>
                  <a:pt x="371389" y="435422"/>
                </a:lnTo>
                <a:lnTo>
                  <a:pt x="371389" y="397002"/>
                </a:lnTo>
                <a:lnTo>
                  <a:pt x="307357" y="397002"/>
                </a:lnTo>
                <a:lnTo>
                  <a:pt x="307357" y="358583"/>
                </a:lnTo>
                <a:lnTo>
                  <a:pt x="486648" y="358583"/>
                </a:lnTo>
                <a:cubicBezTo>
                  <a:pt x="500735" y="358583"/>
                  <a:pt x="512261" y="347057"/>
                  <a:pt x="512261" y="332970"/>
                </a:cubicBezTo>
                <a:lnTo>
                  <a:pt x="512261" y="25613"/>
                </a:lnTo>
                <a:cubicBezTo>
                  <a:pt x="512261" y="11526"/>
                  <a:pt x="500735" y="0"/>
                  <a:pt x="486648" y="0"/>
                </a:cubicBezTo>
                <a:close/>
              </a:path>
            </a:pathLst>
          </a:custGeom>
          <a:solidFill>
            <a:srgbClr val="9E1B34"/>
          </a:solidFill>
          <a:ln w="6350" cap="flat">
            <a:noFill/>
            <a:prstDash val="solid"/>
            <a:miter/>
          </a:ln>
        </p:spPr>
        <p:txBody>
          <a:bodyPr rtlCol="0" anchor="ctr"/>
          <a:lstStyle/>
          <a:p>
            <a:endParaRPr lang="en-GB"/>
          </a:p>
        </p:txBody>
      </p:sp>
      <p:grpSp>
        <p:nvGrpSpPr>
          <p:cNvPr id="18" name="Graphic 12" descr="Call center">
            <a:extLst>
              <a:ext uri="{FF2B5EF4-FFF2-40B4-BE49-F238E27FC236}">
                <a16:creationId xmlns:a16="http://schemas.microsoft.com/office/drawing/2014/main" id="{6DA9E35D-5B24-4AD7-89B3-1A545A095CFE}"/>
              </a:ext>
            </a:extLst>
          </p:cNvPr>
          <p:cNvGrpSpPr/>
          <p:nvPr/>
        </p:nvGrpSpPr>
        <p:grpSpPr>
          <a:xfrm>
            <a:off x="696478" y="3874019"/>
            <a:ext cx="409808" cy="550680"/>
            <a:chOff x="421065" y="3886432"/>
            <a:chExt cx="409808" cy="550680"/>
          </a:xfrm>
        </p:grpSpPr>
        <p:sp>
          <p:nvSpPr>
            <p:cNvPr id="19" name="Freeform: Shape 18">
              <a:extLst>
                <a:ext uri="{FF2B5EF4-FFF2-40B4-BE49-F238E27FC236}">
                  <a16:creationId xmlns:a16="http://schemas.microsoft.com/office/drawing/2014/main" id="{62D43A54-E674-4627-8022-FB2049868037}"/>
                </a:ext>
              </a:extLst>
            </p:cNvPr>
            <p:cNvSpPr/>
            <p:nvPr/>
          </p:nvSpPr>
          <p:spPr>
            <a:xfrm>
              <a:off x="421065" y="4232208"/>
              <a:ext cx="409808" cy="204904"/>
            </a:xfrm>
            <a:custGeom>
              <a:avLst/>
              <a:gdLst>
                <a:gd name="connsiteX0" fmla="*/ 389318 w 409808"/>
                <a:gd name="connsiteY0" fmla="*/ 61471 h 204904"/>
                <a:gd name="connsiteX1" fmla="*/ 289427 w 409808"/>
                <a:gd name="connsiteY1" fmla="*/ 12807 h 204904"/>
                <a:gd name="connsiteX2" fmla="*/ 204904 w 409808"/>
                <a:gd name="connsiteY2" fmla="*/ 0 h 204904"/>
                <a:gd name="connsiteX3" fmla="*/ 120381 w 409808"/>
                <a:gd name="connsiteY3" fmla="*/ 12807 h 204904"/>
                <a:gd name="connsiteX4" fmla="*/ 20490 w 409808"/>
                <a:gd name="connsiteY4" fmla="*/ 61471 h 204904"/>
                <a:gd name="connsiteX5" fmla="*/ 0 w 409808"/>
                <a:gd name="connsiteY5" fmla="*/ 102452 h 204904"/>
                <a:gd name="connsiteX6" fmla="*/ 0 w 409808"/>
                <a:gd name="connsiteY6" fmla="*/ 204904 h 204904"/>
                <a:gd name="connsiteX7" fmla="*/ 409809 w 409808"/>
                <a:gd name="connsiteY7" fmla="*/ 204904 h 204904"/>
                <a:gd name="connsiteX8" fmla="*/ 409809 w 409808"/>
                <a:gd name="connsiteY8" fmla="*/ 102452 h 204904"/>
                <a:gd name="connsiteX9" fmla="*/ 389318 w 409808"/>
                <a:gd name="connsiteY9" fmla="*/ 61471 h 20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808" h="204904">
                  <a:moveTo>
                    <a:pt x="389318" y="61471"/>
                  </a:moveTo>
                  <a:cubicBezTo>
                    <a:pt x="361144" y="38420"/>
                    <a:pt x="325286" y="23052"/>
                    <a:pt x="289427" y="12807"/>
                  </a:cubicBezTo>
                  <a:cubicBezTo>
                    <a:pt x="263814" y="5123"/>
                    <a:pt x="235640" y="0"/>
                    <a:pt x="204904" y="0"/>
                  </a:cubicBezTo>
                  <a:cubicBezTo>
                    <a:pt x="176730" y="0"/>
                    <a:pt x="148556" y="5123"/>
                    <a:pt x="120381" y="12807"/>
                  </a:cubicBezTo>
                  <a:cubicBezTo>
                    <a:pt x="84523" y="23052"/>
                    <a:pt x="48665" y="40981"/>
                    <a:pt x="20490" y="61471"/>
                  </a:cubicBezTo>
                  <a:cubicBezTo>
                    <a:pt x="7684" y="71717"/>
                    <a:pt x="0" y="87084"/>
                    <a:pt x="0" y="102452"/>
                  </a:cubicBezTo>
                  <a:lnTo>
                    <a:pt x="0" y="204904"/>
                  </a:lnTo>
                  <a:lnTo>
                    <a:pt x="409809" y="204904"/>
                  </a:lnTo>
                  <a:lnTo>
                    <a:pt x="409809" y="102452"/>
                  </a:lnTo>
                  <a:cubicBezTo>
                    <a:pt x="409809" y="87084"/>
                    <a:pt x="402125" y="71717"/>
                    <a:pt x="389318" y="61471"/>
                  </a:cubicBezTo>
                  <a:close/>
                </a:path>
              </a:pathLst>
            </a:custGeom>
            <a:solidFill>
              <a:srgbClr val="9E1B34"/>
            </a:solidFill>
            <a:ln w="6350" cap="flat">
              <a:noFill/>
              <a:prstDash val="solid"/>
              <a:miter/>
            </a:ln>
          </p:spPr>
          <p:txBody>
            <a:bodyPr rtlCol="0" anchor="ctr"/>
            <a:lstStyle/>
            <a:p>
              <a:endParaRPr lang="en-GB" dirty="0"/>
            </a:p>
          </p:txBody>
        </p:sp>
        <p:sp>
          <p:nvSpPr>
            <p:cNvPr id="20" name="Freeform: Shape 19">
              <a:extLst>
                <a:ext uri="{FF2B5EF4-FFF2-40B4-BE49-F238E27FC236}">
                  <a16:creationId xmlns:a16="http://schemas.microsoft.com/office/drawing/2014/main" id="{D76BB3EF-5CE6-4A5F-95D0-1C9C198F903D}"/>
                </a:ext>
              </a:extLst>
            </p:cNvPr>
            <p:cNvSpPr/>
            <p:nvPr/>
          </p:nvSpPr>
          <p:spPr>
            <a:xfrm>
              <a:off x="513272" y="3950464"/>
              <a:ext cx="286225" cy="243323"/>
            </a:xfrm>
            <a:custGeom>
              <a:avLst/>
              <a:gdLst>
                <a:gd name="connsiteX0" fmla="*/ 12807 w 286225"/>
                <a:gd name="connsiteY0" fmla="*/ 66594 h 243323"/>
                <a:gd name="connsiteX1" fmla="*/ 21771 w 286225"/>
                <a:gd name="connsiteY1" fmla="*/ 62752 h 243323"/>
                <a:gd name="connsiteX2" fmla="*/ 21771 w 286225"/>
                <a:gd name="connsiteY2" fmla="*/ 62752 h 243323"/>
                <a:gd name="connsiteX3" fmla="*/ 112697 w 286225"/>
                <a:gd name="connsiteY3" fmla="*/ 25613 h 243323"/>
                <a:gd name="connsiteX4" fmla="*/ 240763 w 286225"/>
                <a:gd name="connsiteY4" fmla="*/ 153678 h 243323"/>
                <a:gd name="connsiteX5" fmla="*/ 240763 w 286225"/>
                <a:gd name="connsiteY5" fmla="*/ 183133 h 243323"/>
                <a:gd name="connsiteX6" fmla="*/ 167125 w 286225"/>
                <a:gd name="connsiteY6" fmla="*/ 207466 h 243323"/>
                <a:gd name="connsiteX7" fmla="*/ 157520 w 286225"/>
                <a:gd name="connsiteY7" fmla="*/ 204904 h 243323"/>
                <a:gd name="connsiteX8" fmla="*/ 138310 w 286225"/>
                <a:gd name="connsiteY8" fmla="*/ 224114 h 243323"/>
                <a:gd name="connsiteX9" fmla="*/ 157520 w 286225"/>
                <a:gd name="connsiteY9" fmla="*/ 243324 h 243323"/>
                <a:gd name="connsiteX10" fmla="*/ 175449 w 286225"/>
                <a:gd name="connsiteY10" fmla="*/ 231798 h 243323"/>
                <a:gd name="connsiteX11" fmla="*/ 277261 w 286225"/>
                <a:gd name="connsiteY11" fmla="*/ 197861 h 243323"/>
                <a:gd name="connsiteX12" fmla="*/ 286226 w 286225"/>
                <a:gd name="connsiteY12" fmla="*/ 185695 h 243323"/>
                <a:gd name="connsiteX13" fmla="*/ 286226 w 286225"/>
                <a:gd name="connsiteY13" fmla="*/ 128065 h 243323"/>
                <a:gd name="connsiteX14" fmla="*/ 273419 w 286225"/>
                <a:gd name="connsiteY14" fmla="*/ 115259 h 243323"/>
                <a:gd name="connsiteX15" fmla="*/ 261893 w 286225"/>
                <a:gd name="connsiteY15" fmla="*/ 115259 h 243323"/>
                <a:gd name="connsiteX16" fmla="*/ 112697 w 286225"/>
                <a:gd name="connsiteY16" fmla="*/ 0 h 243323"/>
                <a:gd name="connsiteX17" fmla="*/ 5123 w 286225"/>
                <a:gd name="connsiteY17" fmla="*/ 43542 h 243323"/>
                <a:gd name="connsiteX18" fmla="*/ 0 w 286225"/>
                <a:gd name="connsiteY18" fmla="*/ 53787 h 243323"/>
                <a:gd name="connsiteX19" fmla="*/ 12807 w 286225"/>
                <a:gd name="connsiteY19" fmla="*/ 66594 h 24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6225" h="243323">
                  <a:moveTo>
                    <a:pt x="12807" y="66594"/>
                  </a:moveTo>
                  <a:cubicBezTo>
                    <a:pt x="16648" y="66594"/>
                    <a:pt x="19850" y="65313"/>
                    <a:pt x="21771" y="62752"/>
                  </a:cubicBezTo>
                  <a:lnTo>
                    <a:pt x="21771" y="62752"/>
                  </a:lnTo>
                  <a:cubicBezTo>
                    <a:pt x="45463" y="39700"/>
                    <a:pt x="77479" y="25613"/>
                    <a:pt x="112697" y="25613"/>
                  </a:cubicBezTo>
                  <a:cubicBezTo>
                    <a:pt x="183133" y="25613"/>
                    <a:pt x="240763" y="83242"/>
                    <a:pt x="240763" y="153678"/>
                  </a:cubicBezTo>
                  <a:lnTo>
                    <a:pt x="240763" y="183133"/>
                  </a:lnTo>
                  <a:lnTo>
                    <a:pt x="167125" y="207466"/>
                  </a:lnTo>
                  <a:cubicBezTo>
                    <a:pt x="163923" y="206185"/>
                    <a:pt x="160722" y="204904"/>
                    <a:pt x="157520" y="204904"/>
                  </a:cubicBezTo>
                  <a:cubicBezTo>
                    <a:pt x="146635" y="204904"/>
                    <a:pt x="138310" y="213229"/>
                    <a:pt x="138310" y="224114"/>
                  </a:cubicBezTo>
                  <a:cubicBezTo>
                    <a:pt x="138310" y="235000"/>
                    <a:pt x="146635" y="243324"/>
                    <a:pt x="157520" y="243324"/>
                  </a:cubicBezTo>
                  <a:cubicBezTo>
                    <a:pt x="165204" y="243324"/>
                    <a:pt x="172248" y="238842"/>
                    <a:pt x="175449" y="231798"/>
                  </a:cubicBezTo>
                  <a:lnTo>
                    <a:pt x="277261" y="197861"/>
                  </a:lnTo>
                  <a:cubicBezTo>
                    <a:pt x="282384" y="195940"/>
                    <a:pt x="286226" y="191458"/>
                    <a:pt x="286226" y="185695"/>
                  </a:cubicBezTo>
                  <a:lnTo>
                    <a:pt x="286226" y="128065"/>
                  </a:lnTo>
                  <a:cubicBezTo>
                    <a:pt x="286226" y="121022"/>
                    <a:pt x="280463" y="115259"/>
                    <a:pt x="273419" y="115259"/>
                  </a:cubicBezTo>
                  <a:lnTo>
                    <a:pt x="261893" y="115259"/>
                  </a:lnTo>
                  <a:cubicBezTo>
                    <a:pt x="244605" y="49305"/>
                    <a:pt x="184414" y="0"/>
                    <a:pt x="112697" y="0"/>
                  </a:cubicBezTo>
                  <a:cubicBezTo>
                    <a:pt x="71076" y="0"/>
                    <a:pt x="33297" y="16648"/>
                    <a:pt x="5123" y="43542"/>
                  </a:cubicBezTo>
                  <a:cubicBezTo>
                    <a:pt x="1921" y="46103"/>
                    <a:pt x="0" y="49305"/>
                    <a:pt x="0" y="53787"/>
                  </a:cubicBezTo>
                  <a:cubicBezTo>
                    <a:pt x="0" y="60831"/>
                    <a:pt x="5763" y="66594"/>
                    <a:pt x="12807" y="66594"/>
                  </a:cubicBezTo>
                  <a:close/>
                </a:path>
              </a:pathLst>
            </a:custGeom>
            <a:solidFill>
              <a:srgbClr val="9E1B34"/>
            </a:solidFill>
            <a:ln w="6350"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416CFF5E-A36A-4EF6-8742-D2DDAB18683D}"/>
                </a:ext>
              </a:extLst>
            </p:cNvPr>
            <p:cNvSpPr/>
            <p:nvPr/>
          </p:nvSpPr>
          <p:spPr>
            <a:xfrm>
              <a:off x="519778" y="3886432"/>
              <a:ext cx="204904" cy="204904"/>
            </a:xfrm>
            <a:custGeom>
              <a:avLst/>
              <a:gdLst>
                <a:gd name="connsiteX0" fmla="*/ 204264 w 204904"/>
                <a:gd name="connsiteY0" fmla="*/ 113338 h 204904"/>
                <a:gd name="connsiteX1" fmla="*/ 204904 w 204904"/>
                <a:gd name="connsiteY1" fmla="*/ 102452 h 204904"/>
                <a:gd name="connsiteX2" fmla="*/ 102452 w 204904"/>
                <a:gd name="connsiteY2" fmla="*/ 0 h 204904"/>
                <a:gd name="connsiteX3" fmla="*/ 0 w 204904"/>
                <a:gd name="connsiteY3" fmla="*/ 102452 h 204904"/>
                <a:gd name="connsiteX4" fmla="*/ 102452 w 204904"/>
                <a:gd name="connsiteY4" fmla="*/ 204904 h 204904"/>
                <a:gd name="connsiteX5" fmla="*/ 108855 w 204904"/>
                <a:gd name="connsiteY5" fmla="*/ 204264 h 204904"/>
                <a:gd name="connsiteX6" fmla="*/ 108855 w 204904"/>
                <a:gd name="connsiteY6" fmla="*/ 172888 h 204904"/>
                <a:gd name="connsiteX7" fmla="*/ 108855 w 204904"/>
                <a:gd name="connsiteY7" fmla="*/ 172888 h 204904"/>
                <a:gd name="connsiteX8" fmla="*/ 112697 w 204904"/>
                <a:gd name="connsiteY8" fmla="*/ 155599 h 204904"/>
                <a:gd name="connsiteX9" fmla="*/ 135109 w 204904"/>
                <a:gd name="connsiteY9" fmla="*/ 136389 h 204904"/>
                <a:gd name="connsiteX10" fmla="*/ 204264 w 204904"/>
                <a:gd name="connsiteY10" fmla="*/ 113338 h 20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904" h="204904">
                  <a:moveTo>
                    <a:pt x="204264" y="113338"/>
                  </a:moveTo>
                  <a:cubicBezTo>
                    <a:pt x="204904" y="109496"/>
                    <a:pt x="204904" y="106294"/>
                    <a:pt x="204904" y="102452"/>
                  </a:cubicBezTo>
                  <a:cubicBezTo>
                    <a:pt x="204904" y="46103"/>
                    <a:pt x="158801" y="0"/>
                    <a:pt x="102452" y="0"/>
                  </a:cubicBezTo>
                  <a:cubicBezTo>
                    <a:pt x="46103" y="0"/>
                    <a:pt x="0" y="46103"/>
                    <a:pt x="0" y="102452"/>
                  </a:cubicBezTo>
                  <a:cubicBezTo>
                    <a:pt x="0" y="158801"/>
                    <a:pt x="46103" y="204904"/>
                    <a:pt x="102452" y="204904"/>
                  </a:cubicBezTo>
                  <a:cubicBezTo>
                    <a:pt x="104373" y="204904"/>
                    <a:pt x="106934" y="204904"/>
                    <a:pt x="108855" y="204264"/>
                  </a:cubicBezTo>
                  <a:lnTo>
                    <a:pt x="108855" y="172888"/>
                  </a:lnTo>
                  <a:lnTo>
                    <a:pt x="108855" y="172888"/>
                  </a:lnTo>
                  <a:cubicBezTo>
                    <a:pt x="108855" y="167125"/>
                    <a:pt x="110136" y="161362"/>
                    <a:pt x="112697" y="155599"/>
                  </a:cubicBezTo>
                  <a:cubicBezTo>
                    <a:pt x="117180" y="146635"/>
                    <a:pt x="124864" y="139591"/>
                    <a:pt x="135109" y="136389"/>
                  </a:cubicBezTo>
                  <a:lnTo>
                    <a:pt x="204264" y="113338"/>
                  </a:lnTo>
                  <a:close/>
                </a:path>
              </a:pathLst>
            </a:custGeom>
            <a:solidFill>
              <a:srgbClr val="9E1B34"/>
            </a:solidFill>
            <a:ln w="6350" cap="flat">
              <a:noFill/>
              <a:prstDash val="solid"/>
              <a:miter/>
            </a:ln>
          </p:spPr>
          <p:txBody>
            <a:bodyPr rtlCol="0" anchor="ctr"/>
            <a:lstStyle/>
            <a:p>
              <a:endParaRPr lang="en-GB"/>
            </a:p>
          </p:txBody>
        </p:sp>
      </p:grpSp>
    </p:spTree>
    <p:extLst>
      <p:ext uri="{BB962C8B-B14F-4D97-AF65-F5344CB8AC3E}">
        <p14:creationId xmlns:p14="http://schemas.microsoft.com/office/powerpoint/2010/main" val="3013251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Scenario continued</a:t>
            </a:r>
          </a:p>
        </p:txBody>
      </p:sp>
      <p:sp>
        <p:nvSpPr>
          <p:cNvPr id="4099" name="Rectangle 3"/>
          <p:cNvSpPr>
            <a:spLocks noGrp="1" noChangeArrowheads="1"/>
          </p:cNvSpPr>
          <p:nvPr>
            <p:ph type="body" idx="1"/>
          </p:nvPr>
        </p:nvSpPr>
        <p:spPr>
          <a:xfrm>
            <a:off x="251520" y="1347614"/>
            <a:ext cx="8496944" cy="3357563"/>
          </a:xfrm>
        </p:spPr>
        <p:txBody>
          <a:bodyPr/>
          <a:lstStyle/>
          <a:p>
            <a:r>
              <a:rPr lang="en-GB" dirty="0"/>
              <a:t>Your client is purchasing a residential property. They advise that the funds are coming from savings they have accrued via their salary. On obtaining bank statements you see a large payment from a third party. You ask the client about this and they advise it is a gift from their parents. </a:t>
            </a:r>
          </a:p>
          <a:p>
            <a:pPr marL="0" indent="0">
              <a:buNone/>
            </a:pPr>
            <a:endParaRPr lang="en-GB" dirty="0"/>
          </a:p>
          <a:p>
            <a:r>
              <a:rPr lang="en-GB" dirty="0"/>
              <a:t>Q: what further checks if any do you do? </a:t>
            </a:r>
          </a:p>
        </p:txBody>
      </p:sp>
    </p:spTree>
    <p:extLst>
      <p:ext uri="{BB962C8B-B14F-4D97-AF65-F5344CB8AC3E}">
        <p14:creationId xmlns:p14="http://schemas.microsoft.com/office/powerpoint/2010/main" val="1039175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Scenario 2 options </a:t>
            </a:r>
          </a:p>
        </p:txBody>
      </p:sp>
      <p:sp>
        <p:nvSpPr>
          <p:cNvPr id="4099" name="Rectangle 3"/>
          <p:cNvSpPr>
            <a:spLocks noGrp="1" noChangeArrowheads="1"/>
          </p:cNvSpPr>
          <p:nvPr>
            <p:ph type="body" idx="1"/>
          </p:nvPr>
        </p:nvSpPr>
        <p:spPr>
          <a:xfrm>
            <a:off x="251520" y="1347614"/>
            <a:ext cx="7583487" cy="3357563"/>
          </a:xfrm>
        </p:spPr>
        <p:txBody>
          <a:bodyPr/>
          <a:lstStyle/>
          <a:p>
            <a:pPr marL="457200" indent="-457200">
              <a:buFont typeface="+mj-lt"/>
              <a:buAutoNum type="alphaUcPeriod"/>
            </a:pPr>
            <a:r>
              <a:rPr lang="en-GB" dirty="0"/>
              <a:t>Speak with the parents and accept their explanation of the source of funds</a:t>
            </a:r>
          </a:p>
          <a:p>
            <a:pPr marL="457200" indent="-457200">
              <a:buFont typeface="+mj-lt"/>
              <a:buAutoNum type="alphaUcPeriod"/>
            </a:pPr>
            <a:r>
              <a:rPr lang="en-GB" dirty="0"/>
              <a:t>Accept the parents explanation and obtain ID and verification </a:t>
            </a:r>
          </a:p>
          <a:p>
            <a:pPr marL="457200" indent="-457200">
              <a:buFont typeface="+mj-lt"/>
              <a:buAutoNum type="alphaUcPeriod"/>
            </a:pPr>
            <a:r>
              <a:rPr lang="en-GB" dirty="0"/>
              <a:t>Speak with the parents, obtain ID and verification and bank statements confirming the origin of the funds</a:t>
            </a:r>
          </a:p>
          <a:p>
            <a:pPr marL="457200" indent="-457200">
              <a:buFont typeface="+mj-lt"/>
              <a:buAutoNum type="alphaUcPeriod"/>
            </a:pPr>
            <a:r>
              <a:rPr lang="en-GB" dirty="0"/>
              <a:t>Speak with the parents and obtain bank    statements confirming the funds</a:t>
            </a:r>
          </a:p>
        </p:txBody>
      </p:sp>
    </p:spTree>
    <p:extLst>
      <p:ext uri="{BB962C8B-B14F-4D97-AF65-F5344CB8AC3E}">
        <p14:creationId xmlns:p14="http://schemas.microsoft.com/office/powerpoint/2010/main" val="3486795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t>Why is getting it right important?</a:t>
            </a:r>
            <a:endParaRPr lang="en-GB" dirty="0">
              <a:ea typeface="ＭＳ Ｐゴシック" pitchFamily="34" charset="-128"/>
            </a:endParaRPr>
          </a:p>
        </p:txBody>
      </p:sp>
      <p:sp>
        <p:nvSpPr>
          <p:cNvPr id="4099" name="Rectangle 3"/>
          <p:cNvSpPr>
            <a:spLocks noGrp="1" noChangeArrowheads="1"/>
          </p:cNvSpPr>
          <p:nvPr>
            <p:ph type="body" idx="1"/>
          </p:nvPr>
        </p:nvSpPr>
        <p:spPr>
          <a:xfrm>
            <a:off x="611188" y="1530350"/>
            <a:ext cx="7583487" cy="3357563"/>
          </a:xfrm>
        </p:spPr>
        <p:txBody>
          <a:bodyPr/>
          <a:lstStyle/>
          <a:p>
            <a:r>
              <a:rPr lang="en-GB" dirty="0"/>
              <a:t>Stopping crime</a:t>
            </a:r>
          </a:p>
          <a:p>
            <a:r>
              <a:rPr lang="en-GB" dirty="0"/>
              <a:t>Reputational risk to your firm and sector</a:t>
            </a:r>
          </a:p>
          <a:p>
            <a:r>
              <a:rPr lang="en-GB" dirty="0"/>
              <a:t>Increasing checks </a:t>
            </a:r>
          </a:p>
          <a:p>
            <a:r>
              <a:rPr lang="en-GB" dirty="0"/>
              <a:t>Our first priority is to help firms get it right, but taking action in serious cases </a:t>
            </a:r>
          </a:p>
          <a:p>
            <a:r>
              <a:rPr lang="en-GB" dirty="0"/>
              <a:t>Lots of resources available to help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AML supervision </a:t>
            </a:r>
          </a:p>
        </p:txBody>
      </p:sp>
      <p:sp>
        <p:nvSpPr>
          <p:cNvPr id="3" name="Content Placeholder 2"/>
          <p:cNvSpPr>
            <a:spLocks noGrp="1"/>
          </p:cNvSpPr>
          <p:nvPr>
            <p:ph idx="1"/>
          </p:nvPr>
        </p:nvSpPr>
        <p:spPr>
          <a:xfrm>
            <a:off x="1835695" y="1419225"/>
            <a:ext cx="7632849" cy="3357563"/>
          </a:xfrm>
        </p:spPr>
        <p:txBody>
          <a:bodyPr/>
          <a:lstStyle/>
          <a:p>
            <a:pPr marL="0" indent="0">
              <a:buFontTx/>
              <a:buNone/>
            </a:pPr>
            <a:r>
              <a:rPr lang="en-GB" dirty="0"/>
              <a:t>Firm wide risk assessment reviews </a:t>
            </a:r>
          </a:p>
          <a:p>
            <a:pPr marL="0" indent="0">
              <a:lnSpc>
                <a:spcPct val="150000"/>
              </a:lnSpc>
              <a:buFontTx/>
              <a:buNone/>
            </a:pPr>
            <a:r>
              <a:rPr lang="en-GB" dirty="0"/>
              <a:t>AML visits – assessing adequacy and effectiveness</a:t>
            </a:r>
          </a:p>
          <a:p>
            <a:pPr marL="0" indent="0">
              <a:lnSpc>
                <a:spcPct val="150000"/>
              </a:lnSpc>
              <a:buFontTx/>
              <a:buNone/>
            </a:pPr>
            <a:r>
              <a:rPr lang="en-GB" dirty="0"/>
              <a:t>Thematic tax advisers review </a:t>
            </a:r>
          </a:p>
          <a:p>
            <a:pPr marL="0" indent="0">
              <a:lnSpc>
                <a:spcPct val="150000"/>
              </a:lnSpc>
              <a:buFontTx/>
              <a:buNone/>
            </a:pPr>
            <a:r>
              <a:rPr lang="en-GB" dirty="0"/>
              <a:t>Desk based reviews of PCPs</a:t>
            </a:r>
          </a:p>
          <a:p>
            <a:endParaRPr lang="en-GB" dirty="0"/>
          </a:p>
        </p:txBody>
      </p:sp>
      <p:sp>
        <p:nvSpPr>
          <p:cNvPr id="5" name="Graphic 17" descr="Warning">
            <a:extLst>
              <a:ext uri="{FF2B5EF4-FFF2-40B4-BE49-F238E27FC236}">
                <a16:creationId xmlns:a16="http://schemas.microsoft.com/office/drawing/2014/main" id="{7539CFA5-57C5-4021-972D-CB4C434575FB}"/>
              </a:ext>
            </a:extLst>
          </p:cNvPr>
          <p:cNvSpPr/>
          <p:nvPr/>
        </p:nvSpPr>
        <p:spPr>
          <a:xfrm>
            <a:off x="720078" y="1928160"/>
            <a:ext cx="475437" cy="419094"/>
          </a:xfrm>
          <a:custGeom>
            <a:avLst/>
            <a:gdLst>
              <a:gd name="connsiteX0" fmla="*/ 472555 w 475437"/>
              <a:gd name="connsiteY0" fmla="*/ 386019 h 419094"/>
              <a:gd name="connsiteX1" fmla="*/ 257013 w 475437"/>
              <a:gd name="connsiteY1" fmla="*/ 11163 h 419094"/>
              <a:gd name="connsiteX2" fmla="*/ 218976 w 475437"/>
              <a:gd name="connsiteY2" fmla="*/ 11163 h 419094"/>
              <a:gd name="connsiteX3" fmla="*/ 2883 w 475437"/>
              <a:gd name="connsiteY3" fmla="*/ 386019 h 419094"/>
              <a:gd name="connsiteX4" fmla="*/ 22177 w 475437"/>
              <a:gd name="connsiteY4" fmla="*/ 419094 h 419094"/>
              <a:gd name="connsiteX5" fmla="*/ 237719 w 475437"/>
              <a:gd name="connsiteY5" fmla="*/ 419094 h 419094"/>
              <a:gd name="connsiteX6" fmla="*/ 453261 w 475437"/>
              <a:gd name="connsiteY6" fmla="*/ 419094 h 419094"/>
              <a:gd name="connsiteX7" fmla="*/ 472555 w 475437"/>
              <a:gd name="connsiteY7" fmla="*/ 386019 h 419094"/>
              <a:gd name="connsiteX8" fmla="*/ 221181 w 475437"/>
              <a:gd name="connsiteY8" fmla="*/ 99364 h 419094"/>
              <a:gd name="connsiteX9" fmla="*/ 254256 w 475437"/>
              <a:gd name="connsiteY9" fmla="*/ 99364 h 419094"/>
              <a:gd name="connsiteX10" fmla="*/ 254256 w 475437"/>
              <a:gd name="connsiteY10" fmla="*/ 292305 h 419094"/>
              <a:gd name="connsiteX11" fmla="*/ 221181 w 475437"/>
              <a:gd name="connsiteY11" fmla="*/ 292305 h 419094"/>
              <a:gd name="connsiteX12" fmla="*/ 221181 w 475437"/>
              <a:gd name="connsiteY12" fmla="*/ 99364 h 419094"/>
              <a:gd name="connsiteX13" fmla="*/ 237719 w 475437"/>
              <a:gd name="connsiteY13" fmla="*/ 369481 h 419094"/>
              <a:gd name="connsiteX14" fmla="*/ 210156 w 475437"/>
              <a:gd name="connsiteY14" fmla="*/ 341918 h 419094"/>
              <a:gd name="connsiteX15" fmla="*/ 237719 w 475437"/>
              <a:gd name="connsiteY15" fmla="*/ 314355 h 419094"/>
              <a:gd name="connsiteX16" fmla="*/ 265282 w 475437"/>
              <a:gd name="connsiteY16" fmla="*/ 341918 h 419094"/>
              <a:gd name="connsiteX17" fmla="*/ 237719 w 475437"/>
              <a:gd name="connsiteY17" fmla="*/ 369481 h 419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5437" h="419094">
                <a:moveTo>
                  <a:pt x="472555" y="386019"/>
                </a:moveTo>
                <a:lnTo>
                  <a:pt x="257013" y="11163"/>
                </a:lnTo>
                <a:cubicBezTo>
                  <a:pt x="248744" y="-3721"/>
                  <a:pt x="227245" y="-3721"/>
                  <a:pt x="218976" y="11163"/>
                </a:cubicBezTo>
                <a:lnTo>
                  <a:pt x="2883" y="386019"/>
                </a:lnTo>
                <a:cubicBezTo>
                  <a:pt x="-5386" y="400903"/>
                  <a:pt x="5088" y="419094"/>
                  <a:pt x="22177" y="419094"/>
                </a:cubicBezTo>
                <a:lnTo>
                  <a:pt x="237719" y="419094"/>
                </a:lnTo>
                <a:lnTo>
                  <a:pt x="453261" y="419094"/>
                </a:lnTo>
                <a:cubicBezTo>
                  <a:pt x="470350" y="419094"/>
                  <a:pt x="480824" y="400903"/>
                  <a:pt x="472555" y="386019"/>
                </a:cubicBezTo>
                <a:close/>
                <a:moveTo>
                  <a:pt x="221181" y="99364"/>
                </a:moveTo>
                <a:lnTo>
                  <a:pt x="254256" y="99364"/>
                </a:lnTo>
                <a:lnTo>
                  <a:pt x="254256" y="292305"/>
                </a:lnTo>
                <a:lnTo>
                  <a:pt x="221181" y="292305"/>
                </a:lnTo>
                <a:lnTo>
                  <a:pt x="221181" y="99364"/>
                </a:lnTo>
                <a:close/>
                <a:moveTo>
                  <a:pt x="237719" y="369481"/>
                </a:moveTo>
                <a:cubicBezTo>
                  <a:pt x="222283" y="369481"/>
                  <a:pt x="210156" y="357353"/>
                  <a:pt x="210156" y="341918"/>
                </a:cubicBezTo>
                <a:cubicBezTo>
                  <a:pt x="210156" y="326483"/>
                  <a:pt x="222283" y="314355"/>
                  <a:pt x="237719" y="314355"/>
                </a:cubicBezTo>
                <a:cubicBezTo>
                  <a:pt x="253154" y="314355"/>
                  <a:pt x="265282" y="326483"/>
                  <a:pt x="265282" y="341918"/>
                </a:cubicBezTo>
                <a:cubicBezTo>
                  <a:pt x="265282" y="357353"/>
                  <a:pt x="253154" y="369481"/>
                  <a:pt x="237719" y="369481"/>
                </a:cubicBezTo>
                <a:close/>
              </a:path>
            </a:pathLst>
          </a:custGeom>
          <a:solidFill>
            <a:srgbClr val="9E1B34"/>
          </a:solidFill>
          <a:ln w="5457" cap="flat">
            <a:noFill/>
            <a:prstDash val="solid"/>
            <a:miter/>
          </a:ln>
        </p:spPr>
        <p:txBody>
          <a:bodyPr rtlCol="0" anchor="ctr"/>
          <a:lstStyle/>
          <a:p>
            <a:endParaRPr lang="en-GB"/>
          </a:p>
        </p:txBody>
      </p:sp>
      <p:grpSp>
        <p:nvGrpSpPr>
          <p:cNvPr id="6" name="Graphic 15" descr="List">
            <a:extLst>
              <a:ext uri="{FF2B5EF4-FFF2-40B4-BE49-F238E27FC236}">
                <a16:creationId xmlns:a16="http://schemas.microsoft.com/office/drawing/2014/main" id="{10618D27-137B-4C0B-B01C-E0A22A4AD11F}"/>
              </a:ext>
            </a:extLst>
          </p:cNvPr>
          <p:cNvGrpSpPr/>
          <p:nvPr/>
        </p:nvGrpSpPr>
        <p:grpSpPr>
          <a:xfrm>
            <a:off x="657188" y="2489725"/>
            <a:ext cx="601216" cy="601216"/>
            <a:chOff x="323528" y="2614598"/>
            <a:chExt cx="601216" cy="601216"/>
          </a:xfrm>
        </p:grpSpPr>
        <p:sp>
          <p:nvSpPr>
            <p:cNvPr id="7" name="Freeform: Shape 6">
              <a:extLst>
                <a:ext uri="{FF2B5EF4-FFF2-40B4-BE49-F238E27FC236}">
                  <a16:creationId xmlns:a16="http://schemas.microsoft.com/office/drawing/2014/main" id="{A16508C0-FB37-4CEC-8558-5FD1703CE835}"/>
                </a:ext>
              </a:extLst>
            </p:cNvPr>
            <p:cNvSpPr/>
            <p:nvPr/>
          </p:nvSpPr>
          <p:spPr>
            <a:xfrm>
              <a:off x="429993" y="2664699"/>
              <a:ext cx="388285" cy="501013"/>
            </a:xfrm>
            <a:custGeom>
              <a:avLst/>
              <a:gdLst>
                <a:gd name="connsiteX0" fmla="*/ 37576 w 388285"/>
                <a:gd name="connsiteY0" fmla="*/ 37576 h 501013"/>
                <a:gd name="connsiteX1" fmla="*/ 350709 w 388285"/>
                <a:gd name="connsiteY1" fmla="*/ 37576 h 501013"/>
                <a:gd name="connsiteX2" fmla="*/ 350709 w 388285"/>
                <a:gd name="connsiteY2" fmla="*/ 463437 h 501013"/>
                <a:gd name="connsiteX3" fmla="*/ 37576 w 388285"/>
                <a:gd name="connsiteY3" fmla="*/ 463437 h 501013"/>
                <a:gd name="connsiteX4" fmla="*/ 37576 w 388285"/>
                <a:gd name="connsiteY4" fmla="*/ 37576 h 501013"/>
                <a:gd name="connsiteX5" fmla="*/ 0 w 388285"/>
                <a:gd name="connsiteY5" fmla="*/ 501013 h 501013"/>
                <a:gd name="connsiteX6" fmla="*/ 388285 w 388285"/>
                <a:gd name="connsiteY6" fmla="*/ 501013 h 501013"/>
                <a:gd name="connsiteX7" fmla="*/ 388285 w 388285"/>
                <a:gd name="connsiteY7" fmla="*/ 0 h 501013"/>
                <a:gd name="connsiteX8" fmla="*/ 0 w 388285"/>
                <a:gd name="connsiteY8" fmla="*/ 0 h 501013"/>
                <a:gd name="connsiteX9" fmla="*/ 0 w 388285"/>
                <a:gd name="connsiteY9" fmla="*/ 501013 h 50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285" h="501013">
                  <a:moveTo>
                    <a:pt x="37576" y="37576"/>
                  </a:moveTo>
                  <a:lnTo>
                    <a:pt x="350709" y="37576"/>
                  </a:lnTo>
                  <a:lnTo>
                    <a:pt x="350709" y="463437"/>
                  </a:lnTo>
                  <a:lnTo>
                    <a:pt x="37576" y="463437"/>
                  </a:lnTo>
                  <a:lnTo>
                    <a:pt x="37576" y="37576"/>
                  </a:lnTo>
                  <a:close/>
                  <a:moveTo>
                    <a:pt x="0" y="501013"/>
                  </a:moveTo>
                  <a:lnTo>
                    <a:pt x="388285" y="501013"/>
                  </a:lnTo>
                  <a:lnTo>
                    <a:pt x="388285" y="0"/>
                  </a:lnTo>
                  <a:lnTo>
                    <a:pt x="0" y="0"/>
                  </a:lnTo>
                  <a:lnTo>
                    <a:pt x="0" y="501013"/>
                  </a:lnTo>
                  <a:close/>
                </a:path>
              </a:pathLst>
            </a:custGeom>
            <a:solidFill>
              <a:srgbClr val="9E1B34"/>
            </a:solidFill>
            <a:ln w="6251" cap="flat">
              <a:noFill/>
              <a:prstDash val="solid"/>
              <a:miter/>
            </a:ln>
          </p:spPr>
          <p:txBody>
            <a:bodyPr rtlCol="0" anchor="ctr"/>
            <a:lstStyle/>
            <a:p>
              <a:endParaRPr lang="en-GB"/>
            </a:p>
          </p:txBody>
        </p:sp>
        <p:sp>
          <p:nvSpPr>
            <p:cNvPr id="8" name="Freeform: Shape 7">
              <a:extLst>
                <a:ext uri="{FF2B5EF4-FFF2-40B4-BE49-F238E27FC236}">
                  <a16:creationId xmlns:a16="http://schemas.microsoft.com/office/drawing/2014/main" id="{634B30A4-BC89-4A3D-8A65-CA361A1E01AF}"/>
                </a:ext>
              </a:extLst>
            </p:cNvPr>
            <p:cNvSpPr/>
            <p:nvPr/>
          </p:nvSpPr>
          <p:spPr>
            <a:xfrm>
              <a:off x="511408" y="2739851"/>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9" name="Freeform: Shape 8">
              <a:extLst>
                <a:ext uri="{FF2B5EF4-FFF2-40B4-BE49-F238E27FC236}">
                  <a16:creationId xmlns:a16="http://schemas.microsoft.com/office/drawing/2014/main" id="{0ECE3EAE-571F-4CE0-901C-3D4887BFC4B6}"/>
                </a:ext>
              </a:extLst>
            </p:cNvPr>
            <p:cNvSpPr/>
            <p:nvPr/>
          </p:nvSpPr>
          <p:spPr>
            <a:xfrm>
              <a:off x="611610" y="2752376"/>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C3549077-D02A-4F09-A7FE-1EF54DC64B60}"/>
                </a:ext>
              </a:extLst>
            </p:cNvPr>
            <p:cNvSpPr/>
            <p:nvPr/>
          </p:nvSpPr>
          <p:spPr>
            <a:xfrm>
              <a:off x="511408" y="2840054"/>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B90FCC70-A8B6-43E1-96A6-4F9A2ADCF18A}"/>
                </a:ext>
              </a:extLst>
            </p:cNvPr>
            <p:cNvSpPr/>
            <p:nvPr/>
          </p:nvSpPr>
          <p:spPr>
            <a:xfrm>
              <a:off x="611610" y="2852579"/>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8810EF33-AAB0-4269-862F-9112D318782F}"/>
                </a:ext>
              </a:extLst>
            </p:cNvPr>
            <p:cNvSpPr/>
            <p:nvPr/>
          </p:nvSpPr>
          <p:spPr>
            <a:xfrm>
              <a:off x="511408" y="2940256"/>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13EE739E-BAC3-4A07-AACC-29901DBE9B9C}"/>
                </a:ext>
              </a:extLst>
            </p:cNvPr>
            <p:cNvSpPr/>
            <p:nvPr/>
          </p:nvSpPr>
          <p:spPr>
            <a:xfrm>
              <a:off x="611610" y="2952782"/>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dirty="0"/>
            </a:p>
          </p:txBody>
        </p:sp>
        <p:sp>
          <p:nvSpPr>
            <p:cNvPr id="14" name="Freeform: Shape 13">
              <a:extLst>
                <a:ext uri="{FF2B5EF4-FFF2-40B4-BE49-F238E27FC236}">
                  <a16:creationId xmlns:a16="http://schemas.microsoft.com/office/drawing/2014/main" id="{F1C223AE-0926-4D42-9B0A-B89FD32F872D}"/>
                </a:ext>
              </a:extLst>
            </p:cNvPr>
            <p:cNvSpPr/>
            <p:nvPr/>
          </p:nvSpPr>
          <p:spPr>
            <a:xfrm>
              <a:off x="511408" y="3040459"/>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BBD4C652-9E2F-4652-9810-2381AE939762}"/>
                </a:ext>
              </a:extLst>
            </p:cNvPr>
            <p:cNvSpPr/>
            <p:nvPr/>
          </p:nvSpPr>
          <p:spPr>
            <a:xfrm>
              <a:off x="611610" y="3052984"/>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grpSp>
      <p:sp>
        <p:nvSpPr>
          <p:cNvPr id="16" name="Graphic 13" descr="Books">
            <a:extLst>
              <a:ext uri="{FF2B5EF4-FFF2-40B4-BE49-F238E27FC236}">
                <a16:creationId xmlns:a16="http://schemas.microsoft.com/office/drawing/2014/main" id="{9E02FC55-C310-46CE-986C-06BC825D6559}"/>
              </a:ext>
            </a:extLst>
          </p:cNvPr>
          <p:cNvSpPr/>
          <p:nvPr/>
        </p:nvSpPr>
        <p:spPr>
          <a:xfrm>
            <a:off x="724250" y="3233811"/>
            <a:ext cx="479302" cy="447236"/>
          </a:xfrm>
          <a:custGeom>
            <a:avLst/>
            <a:gdLst>
              <a:gd name="connsiteX0" fmla="*/ 479302 w 479302"/>
              <a:gd name="connsiteY0" fmla="*/ 157517 h 447236"/>
              <a:gd name="connsiteX1" fmla="*/ 450049 w 479302"/>
              <a:gd name="connsiteY1" fmla="*/ 146829 h 447236"/>
              <a:gd name="connsiteX2" fmla="*/ 450049 w 479302"/>
              <a:gd name="connsiteY2" fmla="*/ 85509 h 447236"/>
              <a:gd name="connsiteX3" fmla="*/ 479302 w 479302"/>
              <a:gd name="connsiteY3" fmla="*/ 73133 h 447236"/>
              <a:gd name="connsiteX4" fmla="*/ 281281 w 479302"/>
              <a:gd name="connsiteY4" fmla="*/ 0 h 447236"/>
              <a:gd name="connsiteX5" fmla="*/ 40504 w 479302"/>
              <a:gd name="connsiteY5" fmla="*/ 84384 h 447236"/>
              <a:gd name="connsiteX6" fmla="*/ 16877 w 479302"/>
              <a:gd name="connsiteY6" fmla="*/ 151892 h 447236"/>
              <a:gd name="connsiteX7" fmla="*/ 19690 w 479302"/>
              <a:gd name="connsiteY7" fmla="*/ 176644 h 447236"/>
              <a:gd name="connsiteX8" fmla="*/ 0 w 479302"/>
              <a:gd name="connsiteY8" fmla="*/ 241901 h 447236"/>
              <a:gd name="connsiteX9" fmla="*/ 16877 w 479302"/>
              <a:gd name="connsiteY9" fmla="*/ 290844 h 447236"/>
              <a:gd name="connsiteX10" fmla="*/ 15752 w 479302"/>
              <a:gd name="connsiteY10" fmla="*/ 326286 h 447236"/>
              <a:gd name="connsiteX11" fmla="*/ 45005 w 479302"/>
              <a:gd name="connsiteY11" fmla="*/ 382542 h 447236"/>
              <a:gd name="connsiteX12" fmla="*/ 201397 w 479302"/>
              <a:gd name="connsiteY12" fmla="*/ 447236 h 447236"/>
              <a:gd name="connsiteX13" fmla="*/ 478177 w 479302"/>
              <a:gd name="connsiteY13" fmla="*/ 332474 h 447236"/>
              <a:gd name="connsiteX14" fmla="*/ 448924 w 479302"/>
              <a:gd name="connsiteY14" fmla="*/ 321785 h 447236"/>
              <a:gd name="connsiteX15" fmla="*/ 448924 w 479302"/>
              <a:gd name="connsiteY15" fmla="*/ 259903 h 447236"/>
              <a:gd name="connsiteX16" fmla="*/ 478177 w 479302"/>
              <a:gd name="connsiteY16" fmla="*/ 247527 h 447236"/>
              <a:gd name="connsiteX17" fmla="*/ 433172 w 479302"/>
              <a:gd name="connsiteY17" fmla="*/ 230650 h 447236"/>
              <a:gd name="connsiteX18" fmla="*/ 433172 w 479302"/>
              <a:gd name="connsiteY18" fmla="*/ 176644 h 447236"/>
              <a:gd name="connsiteX19" fmla="*/ 479302 w 479302"/>
              <a:gd name="connsiteY19" fmla="*/ 157517 h 447236"/>
              <a:gd name="connsiteX20" fmla="*/ 47255 w 479302"/>
              <a:gd name="connsiteY20" fmla="*/ 123764 h 447236"/>
              <a:gd name="connsiteX21" fmla="*/ 203647 w 479302"/>
              <a:gd name="connsiteY21" fmla="*/ 185083 h 447236"/>
              <a:gd name="connsiteX22" fmla="*/ 428109 w 479302"/>
              <a:gd name="connsiteY22" fmla="*/ 94510 h 447236"/>
              <a:gd name="connsiteX23" fmla="*/ 428109 w 479302"/>
              <a:gd name="connsiteY23" fmla="*/ 142891 h 447236"/>
              <a:gd name="connsiteX24" fmla="*/ 203647 w 479302"/>
              <a:gd name="connsiteY24" fmla="*/ 236276 h 447236"/>
              <a:gd name="connsiteX25" fmla="*/ 47255 w 479302"/>
              <a:gd name="connsiteY25" fmla="*/ 174394 h 447236"/>
              <a:gd name="connsiteX26" fmla="*/ 47255 w 479302"/>
              <a:gd name="connsiteY26" fmla="*/ 123764 h 447236"/>
              <a:gd name="connsiteX27" fmla="*/ 426984 w 479302"/>
              <a:gd name="connsiteY27" fmla="*/ 317847 h 447236"/>
              <a:gd name="connsiteX28" fmla="*/ 202522 w 479302"/>
              <a:gd name="connsiteY28" fmla="*/ 410670 h 447236"/>
              <a:gd name="connsiteX29" fmla="*/ 45567 w 479302"/>
              <a:gd name="connsiteY29" fmla="*/ 348788 h 447236"/>
              <a:gd name="connsiteX30" fmla="*/ 45567 w 479302"/>
              <a:gd name="connsiteY30" fmla="*/ 304908 h 447236"/>
              <a:gd name="connsiteX31" fmla="*/ 185645 w 479302"/>
              <a:gd name="connsiteY31" fmla="*/ 362290 h 447236"/>
              <a:gd name="connsiteX32" fmla="*/ 427547 w 479302"/>
              <a:gd name="connsiteY32" fmla="*/ 266654 h 447236"/>
              <a:gd name="connsiteX33" fmla="*/ 426984 w 479302"/>
              <a:gd name="connsiteY33" fmla="*/ 317847 h 447236"/>
              <a:gd name="connsiteX34" fmla="*/ 411232 w 479302"/>
              <a:gd name="connsiteY34" fmla="*/ 233463 h 447236"/>
              <a:gd name="connsiteX35" fmla="*/ 186770 w 479302"/>
              <a:gd name="connsiteY35" fmla="*/ 326286 h 447236"/>
              <a:gd name="connsiteX36" fmla="*/ 30378 w 479302"/>
              <a:gd name="connsiteY36" fmla="*/ 264404 h 447236"/>
              <a:gd name="connsiteX37" fmla="*/ 30378 w 479302"/>
              <a:gd name="connsiteY37" fmla="*/ 213773 h 447236"/>
              <a:gd name="connsiteX38" fmla="*/ 191271 w 479302"/>
              <a:gd name="connsiteY38" fmla="*/ 277905 h 447236"/>
              <a:gd name="connsiteX39" fmla="*/ 411795 w 479302"/>
              <a:gd name="connsiteY39" fmla="*/ 185645 h 447236"/>
              <a:gd name="connsiteX40" fmla="*/ 411795 w 479302"/>
              <a:gd name="connsiteY40" fmla="*/ 233463 h 447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79302" h="447236">
                <a:moveTo>
                  <a:pt x="479302" y="157517"/>
                </a:moveTo>
                <a:lnTo>
                  <a:pt x="450049" y="146829"/>
                </a:lnTo>
                <a:lnTo>
                  <a:pt x="450049" y="85509"/>
                </a:lnTo>
                <a:lnTo>
                  <a:pt x="479302" y="73133"/>
                </a:lnTo>
                <a:lnTo>
                  <a:pt x="281281" y="0"/>
                </a:lnTo>
                <a:lnTo>
                  <a:pt x="40504" y="84384"/>
                </a:lnTo>
                <a:cubicBezTo>
                  <a:pt x="17439" y="95635"/>
                  <a:pt x="16877" y="126576"/>
                  <a:pt x="16877" y="151892"/>
                </a:cubicBezTo>
                <a:cubicBezTo>
                  <a:pt x="16877" y="160330"/>
                  <a:pt x="18002" y="168768"/>
                  <a:pt x="19690" y="176644"/>
                </a:cubicBezTo>
                <a:cubicBezTo>
                  <a:pt x="563" y="189021"/>
                  <a:pt x="0" y="217711"/>
                  <a:pt x="0" y="241901"/>
                </a:cubicBezTo>
                <a:cubicBezTo>
                  <a:pt x="0" y="261591"/>
                  <a:pt x="4500" y="279593"/>
                  <a:pt x="16877" y="290844"/>
                </a:cubicBezTo>
                <a:cubicBezTo>
                  <a:pt x="14064" y="300408"/>
                  <a:pt x="15752" y="312222"/>
                  <a:pt x="15752" y="326286"/>
                </a:cubicBezTo>
                <a:cubicBezTo>
                  <a:pt x="15752" y="351601"/>
                  <a:pt x="22502" y="374666"/>
                  <a:pt x="45005" y="382542"/>
                </a:cubicBezTo>
                <a:lnTo>
                  <a:pt x="201397" y="447236"/>
                </a:lnTo>
                <a:lnTo>
                  <a:pt x="478177" y="332474"/>
                </a:lnTo>
                <a:lnTo>
                  <a:pt x="448924" y="321785"/>
                </a:lnTo>
                <a:lnTo>
                  <a:pt x="448924" y="259903"/>
                </a:lnTo>
                <a:lnTo>
                  <a:pt x="478177" y="247527"/>
                </a:lnTo>
                <a:lnTo>
                  <a:pt x="433172" y="230650"/>
                </a:lnTo>
                <a:lnTo>
                  <a:pt x="433172" y="176644"/>
                </a:lnTo>
                <a:lnTo>
                  <a:pt x="479302" y="157517"/>
                </a:lnTo>
                <a:close/>
                <a:moveTo>
                  <a:pt x="47255" y="123764"/>
                </a:moveTo>
                <a:lnTo>
                  <a:pt x="203647" y="185083"/>
                </a:lnTo>
                <a:lnTo>
                  <a:pt x="428109" y="94510"/>
                </a:lnTo>
                <a:lnTo>
                  <a:pt x="428109" y="142891"/>
                </a:lnTo>
                <a:lnTo>
                  <a:pt x="203647" y="236276"/>
                </a:lnTo>
                <a:lnTo>
                  <a:pt x="47255" y="174394"/>
                </a:lnTo>
                <a:lnTo>
                  <a:pt x="47255" y="123764"/>
                </a:lnTo>
                <a:close/>
                <a:moveTo>
                  <a:pt x="426984" y="317847"/>
                </a:moveTo>
                <a:lnTo>
                  <a:pt x="202522" y="410670"/>
                </a:lnTo>
                <a:lnTo>
                  <a:pt x="45567" y="348788"/>
                </a:lnTo>
                <a:lnTo>
                  <a:pt x="45567" y="304908"/>
                </a:lnTo>
                <a:lnTo>
                  <a:pt x="185645" y="362290"/>
                </a:lnTo>
                <a:lnTo>
                  <a:pt x="427547" y="266654"/>
                </a:lnTo>
                <a:lnTo>
                  <a:pt x="426984" y="317847"/>
                </a:lnTo>
                <a:close/>
                <a:moveTo>
                  <a:pt x="411232" y="233463"/>
                </a:moveTo>
                <a:lnTo>
                  <a:pt x="186770" y="326286"/>
                </a:lnTo>
                <a:lnTo>
                  <a:pt x="30378" y="264404"/>
                </a:lnTo>
                <a:lnTo>
                  <a:pt x="30378" y="213773"/>
                </a:lnTo>
                <a:lnTo>
                  <a:pt x="191271" y="277905"/>
                </a:lnTo>
                <a:lnTo>
                  <a:pt x="411795" y="185645"/>
                </a:lnTo>
                <a:lnTo>
                  <a:pt x="411795" y="233463"/>
                </a:lnTo>
                <a:close/>
              </a:path>
            </a:pathLst>
          </a:custGeom>
          <a:solidFill>
            <a:srgbClr val="9E1B34"/>
          </a:solidFill>
          <a:ln w="5556" cap="flat">
            <a:noFill/>
            <a:prstDash val="solid"/>
            <a:miter/>
          </a:ln>
        </p:spPr>
        <p:txBody>
          <a:bodyPr rtlCol="0" anchor="ctr"/>
          <a:lstStyle/>
          <a:p>
            <a:endParaRPr lang="en-GB" dirty="0"/>
          </a:p>
        </p:txBody>
      </p:sp>
      <p:sp>
        <p:nvSpPr>
          <p:cNvPr id="17" name="Graphic 19" descr="Monitor">
            <a:extLst>
              <a:ext uri="{FF2B5EF4-FFF2-40B4-BE49-F238E27FC236}">
                <a16:creationId xmlns:a16="http://schemas.microsoft.com/office/drawing/2014/main" id="{6E28BC8A-D7D1-4857-889F-CC8DB2E23A02}"/>
              </a:ext>
            </a:extLst>
          </p:cNvPr>
          <p:cNvSpPr/>
          <p:nvPr/>
        </p:nvSpPr>
        <p:spPr>
          <a:xfrm>
            <a:off x="710066" y="1405061"/>
            <a:ext cx="512260" cy="435421"/>
          </a:xfrm>
          <a:custGeom>
            <a:avLst/>
            <a:gdLst>
              <a:gd name="connsiteX0" fmla="*/ 473841 w 512260"/>
              <a:gd name="connsiteY0" fmla="*/ 320163 h 435421"/>
              <a:gd name="connsiteX1" fmla="*/ 38420 w 512260"/>
              <a:gd name="connsiteY1" fmla="*/ 320163 h 435421"/>
              <a:gd name="connsiteX2" fmla="*/ 38420 w 512260"/>
              <a:gd name="connsiteY2" fmla="*/ 38420 h 435421"/>
              <a:gd name="connsiteX3" fmla="*/ 473841 w 512260"/>
              <a:gd name="connsiteY3" fmla="*/ 38420 h 435421"/>
              <a:gd name="connsiteX4" fmla="*/ 473841 w 512260"/>
              <a:gd name="connsiteY4" fmla="*/ 320163 h 435421"/>
              <a:gd name="connsiteX5" fmla="*/ 486648 w 512260"/>
              <a:gd name="connsiteY5" fmla="*/ 0 h 435421"/>
              <a:gd name="connsiteX6" fmla="*/ 25613 w 512260"/>
              <a:gd name="connsiteY6" fmla="*/ 0 h 435421"/>
              <a:gd name="connsiteX7" fmla="*/ 0 w 512260"/>
              <a:gd name="connsiteY7" fmla="*/ 25613 h 435421"/>
              <a:gd name="connsiteX8" fmla="*/ 0 w 512260"/>
              <a:gd name="connsiteY8" fmla="*/ 332970 h 435421"/>
              <a:gd name="connsiteX9" fmla="*/ 25613 w 512260"/>
              <a:gd name="connsiteY9" fmla="*/ 358583 h 435421"/>
              <a:gd name="connsiteX10" fmla="*/ 204904 w 512260"/>
              <a:gd name="connsiteY10" fmla="*/ 358583 h 435421"/>
              <a:gd name="connsiteX11" fmla="*/ 204904 w 512260"/>
              <a:gd name="connsiteY11" fmla="*/ 397002 h 435421"/>
              <a:gd name="connsiteX12" fmla="*/ 140872 w 512260"/>
              <a:gd name="connsiteY12" fmla="*/ 397002 h 435421"/>
              <a:gd name="connsiteX13" fmla="*/ 140872 w 512260"/>
              <a:gd name="connsiteY13" fmla="*/ 435422 h 435421"/>
              <a:gd name="connsiteX14" fmla="*/ 371389 w 512260"/>
              <a:gd name="connsiteY14" fmla="*/ 435422 h 435421"/>
              <a:gd name="connsiteX15" fmla="*/ 371389 w 512260"/>
              <a:gd name="connsiteY15" fmla="*/ 397002 h 435421"/>
              <a:gd name="connsiteX16" fmla="*/ 307357 w 512260"/>
              <a:gd name="connsiteY16" fmla="*/ 397002 h 435421"/>
              <a:gd name="connsiteX17" fmla="*/ 307357 w 512260"/>
              <a:gd name="connsiteY17" fmla="*/ 358583 h 435421"/>
              <a:gd name="connsiteX18" fmla="*/ 486648 w 512260"/>
              <a:gd name="connsiteY18" fmla="*/ 358583 h 435421"/>
              <a:gd name="connsiteX19" fmla="*/ 512261 w 512260"/>
              <a:gd name="connsiteY19" fmla="*/ 332970 h 435421"/>
              <a:gd name="connsiteX20" fmla="*/ 512261 w 512260"/>
              <a:gd name="connsiteY20" fmla="*/ 25613 h 435421"/>
              <a:gd name="connsiteX21" fmla="*/ 486648 w 512260"/>
              <a:gd name="connsiteY21" fmla="*/ 0 h 435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12260" h="435421">
                <a:moveTo>
                  <a:pt x="473841" y="320163"/>
                </a:moveTo>
                <a:lnTo>
                  <a:pt x="38420" y="320163"/>
                </a:lnTo>
                <a:lnTo>
                  <a:pt x="38420" y="38420"/>
                </a:lnTo>
                <a:lnTo>
                  <a:pt x="473841" y="38420"/>
                </a:lnTo>
                <a:lnTo>
                  <a:pt x="473841" y="320163"/>
                </a:lnTo>
                <a:close/>
                <a:moveTo>
                  <a:pt x="486648" y="0"/>
                </a:moveTo>
                <a:lnTo>
                  <a:pt x="25613" y="0"/>
                </a:lnTo>
                <a:cubicBezTo>
                  <a:pt x="11526" y="0"/>
                  <a:pt x="0" y="11526"/>
                  <a:pt x="0" y="25613"/>
                </a:cubicBezTo>
                <a:lnTo>
                  <a:pt x="0" y="332970"/>
                </a:lnTo>
                <a:cubicBezTo>
                  <a:pt x="0" y="347057"/>
                  <a:pt x="11526" y="358583"/>
                  <a:pt x="25613" y="358583"/>
                </a:cubicBezTo>
                <a:lnTo>
                  <a:pt x="204904" y="358583"/>
                </a:lnTo>
                <a:lnTo>
                  <a:pt x="204904" y="397002"/>
                </a:lnTo>
                <a:lnTo>
                  <a:pt x="140872" y="397002"/>
                </a:lnTo>
                <a:lnTo>
                  <a:pt x="140872" y="435422"/>
                </a:lnTo>
                <a:lnTo>
                  <a:pt x="371389" y="435422"/>
                </a:lnTo>
                <a:lnTo>
                  <a:pt x="371389" y="397002"/>
                </a:lnTo>
                <a:lnTo>
                  <a:pt x="307357" y="397002"/>
                </a:lnTo>
                <a:lnTo>
                  <a:pt x="307357" y="358583"/>
                </a:lnTo>
                <a:lnTo>
                  <a:pt x="486648" y="358583"/>
                </a:lnTo>
                <a:cubicBezTo>
                  <a:pt x="500735" y="358583"/>
                  <a:pt x="512261" y="347057"/>
                  <a:pt x="512261" y="332970"/>
                </a:cubicBezTo>
                <a:lnTo>
                  <a:pt x="512261" y="25613"/>
                </a:lnTo>
                <a:cubicBezTo>
                  <a:pt x="512261" y="11526"/>
                  <a:pt x="500735" y="0"/>
                  <a:pt x="486648" y="0"/>
                </a:cubicBezTo>
                <a:close/>
              </a:path>
            </a:pathLst>
          </a:custGeom>
          <a:solidFill>
            <a:srgbClr val="9E1B34"/>
          </a:solidFill>
          <a:ln w="6350" cap="flat">
            <a:noFill/>
            <a:prstDash val="solid"/>
            <a:miter/>
          </a:ln>
        </p:spPr>
        <p:txBody>
          <a:bodyPr rtlCol="0" anchor="ctr"/>
          <a:lstStyle/>
          <a:p>
            <a:endParaRPr lang="en-GB"/>
          </a:p>
        </p:txBody>
      </p:sp>
    </p:spTree>
    <p:extLst>
      <p:ext uri="{BB962C8B-B14F-4D97-AF65-F5344CB8AC3E}">
        <p14:creationId xmlns:p14="http://schemas.microsoft.com/office/powerpoint/2010/main" val="4010919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5" y="51470"/>
            <a:ext cx="6625431" cy="857250"/>
          </a:xfrm>
        </p:spPr>
        <p:txBody>
          <a:bodyPr/>
          <a:lstStyle/>
          <a:p>
            <a:r>
              <a:rPr lang="en-GB" dirty="0">
                <a:ea typeface="ＭＳ Ｐゴシック" pitchFamily="34" charset="-128"/>
              </a:rPr>
              <a:t>What are the basics to get right? </a:t>
            </a:r>
            <a:endParaRPr lang="en-US" dirty="0">
              <a:ea typeface="ＭＳ Ｐゴシック" pitchFamily="34" charset="-128"/>
            </a:endParaRPr>
          </a:p>
        </p:txBody>
      </p:sp>
      <p:sp>
        <p:nvSpPr>
          <p:cNvPr id="5123" name="Content Placeholder 2"/>
          <p:cNvSpPr>
            <a:spLocks noGrp="1"/>
          </p:cNvSpPr>
          <p:nvPr>
            <p:ph idx="1"/>
          </p:nvPr>
        </p:nvSpPr>
        <p:spPr/>
        <p:txBody>
          <a:bodyPr/>
          <a:lstStyle/>
          <a:p>
            <a:pPr>
              <a:lnSpc>
                <a:spcPct val="150000"/>
              </a:lnSpc>
              <a:spcBef>
                <a:spcPts val="0"/>
              </a:spcBef>
              <a:buFont typeface="Arial" panose="020B0604020202020204" pitchFamily="34" charset="0"/>
              <a:buChar char="•"/>
            </a:pPr>
            <a:r>
              <a:rPr lang="en-GB" dirty="0">
                <a:solidFill>
                  <a:schemeClr val="tx1"/>
                </a:solidFill>
              </a:rPr>
              <a:t>Are you in scope? </a:t>
            </a:r>
          </a:p>
          <a:p>
            <a:pPr>
              <a:lnSpc>
                <a:spcPct val="150000"/>
              </a:lnSpc>
              <a:spcBef>
                <a:spcPts val="0"/>
              </a:spcBef>
              <a:buFont typeface="Arial" panose="020B0604020202020204" pitchFamily="34" charset="0"/>
              <a:buChar char="•"/>
            </a:pPr>
            <a:r>
              <a:rPr lang="en-GB" dirty="0">
                <a:solidFill>
                  <a:schemeClr val="tx1"/>
                </a:solidFill>
              </a:rPr>
              <a:t>Nominate a Money Laundering Compliance Officer (MLCO) and Reporting Officer (MLRO)</a:t>
            </a:r>
          </a:p>
          <a:p>
            <a:pPr>
              <a:lnSpc>
                <a:spcPct val="150000"/>
              </a:lnSpc>
              <a:spcBef>
                <a:spcPts val="0"/>
              </a:spcBef>
              <a:buFont typeface="Arial" panose="020B0604020202020204" pitchFamily="34" charset="0"/>
              <a:buChar char="•"/>
            </a:pPr>
            <a:r>
              <a:rPr lang="en-GB" dirty="0">
                <a:solidFill>
                  <a:schemeClr val="tx1"/>
                </a:solidFill>
              </a:rPr>
              <a:t>Get your beneficial owners, officers and managers approved with the SRA</a:t>
            </a:r>
          </a:p>
          <a:p>
            <a:pPr>
              <a:lnSpc>
                <a:spcPct val="150000"/>
              </a:lnSpc>
              <a:spcBef>
                <a:spcPts val="0"/>
              </a:spcBef>
              <a:buFont typeface="Arial" panose="020B0604020202020204" pitchFamily="34" charset="0"/>
              <a:buChar char="•"/>
            </a:pPr>
            <a:r>
              <a:rPr lang="en-GB" dirty="0">
                <a:solidFill>
                  <a:schemeClr val="tx1"/>
                </a:solidFill>
              </a:rPr>
              <a:t>Keep up to date with changing regulations  </a:t>
            </a:r>
          </a:p>
          <a:p>
            <a:endParaRPr lang="en-US" dirty="0">
              <a:ea typeface="ＭＳ Ｐゴシック" pitchFamily="34" charset="-128"/>
            </a:endParaRPr>
          </a:p>
        </p:txBody>
      </p:sp>
      <p:sp>
        <p:nvSpPr>
          <p:cNvPr id="5" name="Rectangle 4">
            <a:extLst>
              <a:ext uri="{FF2B5EF4-FFF2-40B4-BE49-F238E27FC236}">
                <a16:creationId xmlns:a16="http://schemas.microsoft.com/office/drawing/2014/main" id="{F78C5C5D-959B-4EF9-B3C9-A76F921CA597}"/>
              </a:ext>
            </a:extLst>
          </p:cNvPr>
          <p:cNvSpPr/>
          <p:nvPr/>
        </p:nvSpPr>
        <p:spPr>
          <a:xfrm>
            <a:off x="179512" y="1052514"/>
            <a:ext cx="5533887" cy="461665"/>
          </a:xfrm>
          <a:prstGeom prst="rect">
            <a:avLst/>
          </a:prstGeom>
        </p:spPr>
        <p:txBody>
          <a:bodyPr wrap="none">
            <a:spAutoFit/>
          </a:bodyPr>
          <a:lstStyle/>
          <a:p>
            <a:pPr marL="0" indent="0">
              <a:buNone/>
            </a:pPr>
            <a:r>
              <a:rPr lang="en-GB" b="1" dirty="0"/>
              <a:t>2017 Money Laundering Regulations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Scenario</a:t>
            </a:r>
          </a:p>
        </p:txBody>
      </p:sp>
      <p:sp>
        <p:nvSpPr>
          <p:cNvPr id="4099" name="Rectangle 3"/>
          <p:cNvSpPr>
            <a:spLocks noGrp="1" noChangeArrowheads="1"/>
          </p:cNvSpPr>
          <p:nvPr>
            <p:ph type="body" idx="1"/>
          </p:nvPr>
        </p:nvSpPr>
        <p:spPr>
          <a:xfrm>
            <a:off x="611188" y="1347614"/>
            <a:ext cx="8231931" cy="3600623"/>
          </a:xfrm>
        </p:spPr>
        <p:txBody>
          <a:bodyPr/>
          <a:lstStyle/>
          <a:p>
            <a:pPr marL="0" indent="0">
              <a:buNone/>
            </a:pPr>
            <a:r>
              <a:rPr lang="en-GB" dirty="0"/>
              <a:t>Your client is purchasing a residential property. They advise that the funds are coming from savings they have accrued via their salary.</a:t>
            </a:r>
          </a:p>
          <a:p>
            <a:pPr marL="0" indent="0">
              <a:buNone/>
            </a:pPr>
            <a:endParaRPr lang="en-GB" dirty="0"/>
          </a:p>
          <a:p>
            <a:pPr marL="0" indent="0">
              <a:buNone/>
            </a:pPr>
            <a:r>
              <a:rPr lang="en-GB" dirty="0"/>
              <a:t>Q: What further steps would you take in regards to source of funds if any?</a:t>
            </a:r>
          </a:p>
        </p:txBody>
      </p:sp>
    </p:spTree>
    <p:extLst>
      <p:ext uri="{BB962C8B-B14F-4D97-AF65-F5344CB8AC3E}">
        <p14:creationId xmlns:p14="http://schemas.microsoft.com/office/powerpoint/2010/main" val="3849273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ea typeface="ＭＳ Ｐゴシック" pitchFamily="34" charset="-128"/>
              </a:rPr>
              <a:t>Scenario options </a:t>
            </a:r>
          </a:p>
        </p:txBody>
      </p:sp>
      <p:sp>
        <p:nvSpPr>
          <p:cNvPr id="4099" name="Rectangle 3"/>
          <p:cNvSpPr>
            <a:spLocks noGrp="1" noChangeArrowheads="1"/>
          </p:cNvSpPr>
          <p:nvPr>
            <p:ph type="body" idx="1"/>
          </p:nvPr>
        </p:nvSpPr>
        <p:spPr>
          <a:xfrm>
            <a:off x="611188" y="1347614"/>
            <a:ext cx="8231931" cy="3600623"/>
          </a:xfrm>
        </p:spPr>
        <p:txBody>
          <a:bodyPr/>
          <a:lstStyle/>
          <a:p>
            <a:pPr marL="457200" indent="-457200">
              <a:buFont typeface="+mj-lt"/>
              <a:buAutoNum type="alphaUcPeriod"/>
            </a:pPr>
            <a:r>
              <a:rPr lang="en-GB" dirty="0"/>
              <a:t>Accept the client’s explanation of where the funds are coming from</a:t>
            </a:r>
          </a:p>
          <a:p>
            <a:pPr marL="457200" indent="-457200">
              <a:buFont typeface="+mj-lt"/>
              <a:buAutoNum type="alphaUcPeriod"/>
            </a:pPr>
            <a:r>
              <a:rPr lang="en-GB" dirty="0"/>
              <a:t>Request bank statements to show funds exists</a:t>
            </a:r>
          </a:p>
          <a:p>
            <a:pPr marL="457200" indent="-457200">
              <a:buFont typeface="+mj-lt"/>
              <a:buAutoNum type="alphaUcPeriod"/>
            </a:pPr>
            <a:r>
              <a:rPr lang="en-GB" dirty="0"/>
              <a:t>Collect bank statements and any further information necessary to also satisfy on client’s wealth</a:t>
            </a:r>
          </a:p>
        </p:txBody>
      </p:sp>
    </p:spTree>
    <p:extLst>
      <p:ext uri="{BB962C8B-B14F-4D97-AF65-F5344CB8AC3E}">
        <p14:creationId xmlns:p14="http://schemas.microsoft.com/office/powerpoint/2010/main" val="1791639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11560" y="1470025"/>
            <a:ext cx="6694488" cy="1101725"/>
          </a:xfrm>
        </p:spPr>
        <p:txBody>
          <a:bodyPr/>
          <a:lstStyle/>
          <a:p>
            <a:pPr algn="l">
              <a:defRPr/>
            </a:pPr>
            <a:r>
              <a:rPr lang="en-GB" b="1" dirty="0">
                <a:solidFill>
                  <a:srgbClr val="000000"/>
                </a:solidFill>
              </a:rPr>
              <a:t>Anti-money laundering - practical tips for managing AML risks</a:t>
            </a:r>
            <a:br>
              <a:rPr lang="en-GB" b="1" dirty="0">
                <a:solidFill>
                  <a:srgbClr val="000000"/>
                </a:solidFill>
              </a:rPr>
            </a:br>
            <a:endParaRPr lang="en-GB" dirty="0">
              <a:ea typeface="ＭＳ Ｐゴシック" pitchFamily="34" charset="-128"/>
            </a:endParaRPr>
          </a:p>
        </p:txBody>
      </p:sp>
      <p:sp>
        <p:nvSpPr>
          <p:cNvPr id="3075" name="Rectangle 5"/>
          <p:cNvSpPr>
            <a:spLocks noGrp="1" noChangeArrowheads="1"/>
          </p:cNvSpPr>
          <p:nvPr>
            <p:ph type="subTitle" idx="1"/>
          </p:nvPr>
        </p:nvSpPr>
        <p:spPr>
          <a:xfrm>
            <a:off x="657588" y="2571750"/>
            <a:ext cx="6624637" cy="1602333"/>
          </a:xfrm>
        </p:spPr>
        <p:txBody>
          <a:bodyPr/>
          <a:lstStyle/>
          <a:p>
            <a:pPr algn="l">
              <a:defRPr/>
            </a:pPr>
            <a:r>
              <a:rPr lang="en-US" dirty="0" err="1">
                <a:solidFill>
                  <a:srgbClr val="000000"/>
                </a:solidFill>
              </a:rPr>
              <a:t>Zoё</a:t>
            </a:r>
            <a:r>
              <a:rPr lang="en-US" dirty="0">
                <a:solidFill>
                  <a:srgbClr val="000000"/>
                </a:solidFill>
              </a:rPr>
              <a:t> Allen-Robinson  </a:t>
            </a:r>
          </a:p>
          <a:p>
            <a:pPr algn="l">
              <a:defRPr/>
            </a:pPr>
            <a:r>
              <a:rPr lang="en-US" dirty="0">
                <a:solidFill>
                  <a:srgbClr val="000000"/>
                </a:solidFill>
              </a:rPr>
              <a:t>AML Proactive Supervision Manager, SRA</a:t>
            </a:r>
            <a:endParaRPr lang="en-GB" dirty="0">
              <a:solidFill>
                <a:srgbClr val="262626"/>
              </a:solidFill>
              <a:ea typeface="ＭＳ Ｐゴシック"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95263"/>
            <a:ext cx="6481092" cy="857250"/>
          </a:xfrm>
        </p:spPr>
        <p:txBody>
          <a:bodyPr/>
          <a:lstStyle/>
          <a:p>
            <a:r>
              <a:rPr lang="en-GB" dirty="0"/>
              <a:t>Firm wide risk assessments</a:t>
            </a:r>
            <a:endParaRPr lang="en-GB" dirty="0">
              <a:ea typeface="ＭＳ Ｐゴシック" pitchFamily="34" charset="-128"/>
            </a:endParaRPr>
          </a:p>
        </p:txBody>
      </p:sp>
      <p:sp>
        <p:nvSpPr>
          <p:cNvPr id="4099" name="Rectangle 3"/>
          <p:cNvSpPr>
            <a:spLocks noGrp="1" noChangeArrowheads="1"/>
          </p:cNvSpPr>
          <p:nvPr>
            <p:ph type="body" idx="1"/>
          </p:nvPr>
        </p:nvSpPr>
        <p:spPr>
          <a:xfrm>
            <a:off x="251520" y="1193319"/>
            <a:ext cx="7583487" cy="3357563"/>
          </a:xfrm>
        </p:spPr>
        <p:txBody>
          <a:bodyPr/>
          <a:lstStyle/>
          <a:p>
            <a:r>
              <a:rPr lang="en-GB" dirty="0"/>
              <a:t>A year on….</a:t>
            </a:r>
          </a:p>
          <a:p>
            <a:pPr lvl="1"/>
            <a:r>
              <a:rPr lang="en-GB" dirty="0"/>
              <a:t>Seeing a general improvement</a:t>
            </a:r>
          </a:p>
          <a:p>
            <a:pPr lvl="1"/>
            <a:r>
              <a:rPr lang="en-GB" dirty="0"/>
              <a:t>Better understanding of the purpose of a firm wide risk assessment </a:t>
            </a:r>
          </a:p>
          <a:p>
            <a:pPr lvl="1"/>
            <a:r>
              <a:rPr lang="en-GB" dirty="0"/>
              <a:t>More tailored use of templates</a:t>
            </a:r>
          </a:p>
          <a:p>
            <a:pPr marL="400050"/>
            <a:r>
              <a:rPr lang="en-GB" dirty="0"/>
              <a:t>Areas firms as still struggling with:</a:t>
            </a:r>
          </a:p>
          <a:p>
            <a:pPr marL="800100" lvl="1"/>
            <a:r>
              <a:rPr lang="en-GB" dirty="0"/>
              <a:t>Failing to consider all of the services they provide </a:t>
            </a:r>
          </a:p>
          <a:p>
            <a:pPr marL="800100" lvl="1"/>
            <a:r>
              <a:rPr lang="en-GB" dirty="0"/>
              <a:t>Transactions </a:t>
            </a:r>
          </a:p>
          <a:p>
            <a:pPr marL="800100" lvl="1"/>
            <a:r>
              <a:rPr lang="en-GB" dirty="0"/>
              <a:t>Delivery channels </a:t>
            </a:r>
          </a:p>
        </p:txBody>
      </p:sp>
    </p:spTree>
    <p:extLst>
      <p:ext uri="{BB962C8B-B14F-4D97-AF65-F5344CB8AC3E}">
        <p14:creationId xmlns:p14="http://schemas.microsoft.com/office/powerpoint/2010/main" val="1160545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3360868-4BE4-4B11-BF39-2C5D5B6E5DE2}"/>
              </a:ext>
            </a:extLst>
          </p:cNvPr>
          <p:cNvSpPr>
            <a:spLocks noGrp="1"/>
          </p:cNvSpPr>
          <p:nvPr>
            <p:ph type="title"/>
          </p:nvPr>
        </p:nvSpPr>
        <p:spPr>
          <a:xfrm>
            <a:off x="250824" y="123478"/>
            <a:ext cx="5113263" cy="857250"/>
          </a:xfrm>
        </p:spPr>
        <p:txBody>
          <a:bodyPr/>
          <a:lstStyle/>
          <a:p>
            <a:r>
              <a:rPr lang="en-GB" dirty="0"/>
              <a:t>AML visits </a:t>
            </a:r>
          </a:p>
        </p:txBody>
      </p:sp>
      <p:sp>
        <p:nvSpPr>
          <p:cNvPr id="40" name="Rectangle 39">
            <a:extLst>
              <a:ext uri="{FF2B5EF4-FFF2-40B4-BE49-F238E27FC236}">
                <a16:creationId xmlns:a16="http://schemas.microsoft.com/office/drawing/2014/main" id="{36012808-231D-4C64-8263-EB01347B0188}"/>
              </a:ext>
            </a:extLst>
          </p:cNvPr>
          <p:cNvSpPr/>
          <p:nvPr/>
        </p:nvSpPr>
        <p:spPr>
          <a:xfrm>
            <a:off x="1165457" y="4426968"/>
            <a:ext cx="5040560" cy="400110"/>
          </a:xfrm>
          <a:prstGeom prst="rect">
            <a:avLst/>
          </a:prstGeom>
        </p:spPr>
        <p:txBody>
          <a:bodyPr wrap="square">
            <a:spAutoFit/>
          </a:bodyPr>
          <a:lstStyle/>
          <a:p>
            <a:pPr algn="l"/>
            <a:r>
              <a:rPr lang="en-GB" sz="2000" dirty="0"/>
              <a:t>Further checks planned for the future  </a:t>
            </a:r>
          </a:p>
        </p:txBody>
      </p:sp>
      <p:grpSp>
        <p:nvGrpSpPr>
          <p:cNvPr id="59" name="Group 58">
            <a:extLst>
              <a:ext uri="{FF2B5EF4-FFF2-40B4-BE49-F238E27FC236}">
                <a16:creationId xmlns:a16="http://schemas.microsoft.com/office/drawing/2014/main" id="{151FAD24-1F80-465C-ADB6-F6B0760D347E}"/>
              </a:ext>
            </a:extLst>
          </p:cNvPr>
          <p:cNvGrpSpPr/>
          <p:nvPr/>
        </p:nvGrpSpPr>
        <p:grpSpPr>
          <a:xfrm>
            <a:off x="250824" y="1657350"/>
            <a:ext cx="8791994" cy="2063129"/>
            <a:chOff x="506524" y="2419835"/>
            <a:chExt cx="8791994" cy="2063129"/>
          </a:xfrm>
        </p:grpSpPr>
        <p:sp>
          <p:nvSpPr>
            <p:cNvPr id="12" name="Rectangle 11">
              <a:extLst>
                <a:ext uri="{FF2B5EF4-FFF2-40B4-BE49-F238E27FC236}">
                  <a16:creationId xmlns:a16="http://schemas.microsoft.com/office/drawing/2014/main" id="{14CCF264-808A-4627-935F-A25DD88B6061}"/>
                </a:ext>
              </a:extLst>
            </p:cNvPr>
            <p:cNvSpPr/>
            <p:nvPr/>
          </p:nvSpPr>
          <p:spPr>
            <a:xfrm>
              <a:off x="2659273" y="3405746"/>
              <a:ext cx="3816424" cy="1077218"/>
            </a:xfrm>
            <a:prstGeom prst="rect">
              <a:avLst/>
            </a:prstGeom>
          </p:spPr>
          <p:txBody>
            <a:bodyPr wrap="square">
              <a:spAutoFit/>
            </a:bodyPr>
            <a:lstStyle/>
            <a:p>
              <a:r>
                <a:rPr lang="en-GB" b="1" dirty="0">
                  <a:solidFill>
                    <a:srgbClr val="9E1B34"/>
                  </a:solidFill>
                </a:rPr>
                <a:t>64%</a:t>
              </a:r>
              <a:r>
                <a:rPr lang="en-GB" sz="2000" dirty="0"/>
                <a:t> required follow up engagement, </a:t>
              </a:r>
              <a:r>
                <a:rPr lang="en-GB" sz="2000" b="1" dirty="0">
                  <a:solidFill>
                    <a:srgbClr val="9E1B34"/>
                  </a:solidFill>
                </a:rPr>
                <a:t>9 firms</a:t>
              </a:r>
              <a:r>
                <a:rPr lang="en-GB" sz="2000" dirty="0"/>
                <a:t> referred for investigation</a:t>
              </a:r>
            </a:p>
          </p:txBody>
        </p:sp>
        <p:grpSp>
          <p:nvGrpSpPr>
            <p:cNvPr id="28" name="Group 27">
              <a:extLst>
                <a:ext uri="{FF2B5EF4-FFF2-40B4-BE49-F238E27FC236}">
                  <a16:creationId xmlns:a16="http://schemas.microsoft.com/office/drawing/2014/main" id="{1CFA1184-F4CE-4773-93EF-9EFC45B7F42B}"/>
                </a:ext>
              </a:extLst>
            </p:cNvPr>
            <p:cNvGrpSpPr/>
            <p:nvPr/>
          </p:nvGrpSpPr>
          <p:grpSpPr>
            <a:xfrm>
              <a:off x="3870773" y="2419835"/>
              <a:ext cx="1473274" cy="937939"/>
              <a:chOff x="4106800" y="1146855"/>
              <a:chExt cx="1473274" cy="937939"/>
            </a:xfrm>
          </p:grpSpPr>
          <p:pic>
            <p:nvPicPr>
              <p:cNvPr id="6" name="Graphic 5" descr="City">
                <a:extLst>
                  <a:ext uri="{FF2B5EF4-FFF2-40B4-BE49-F238E27FC236}">
                    <a16:creationId xmlns:a16="http://schemas.microsoft.com/office/drawing/2014/main" id="{F5EB7649-9F96-48BA-97A4-55E68E7678E9}"/>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62999"/>
              <a:stretch/>
            </p:blipFill>
            <p:spPr>
              <a:xfrm>
                <a:off x="4106800" y="1146855"/>
                <a:ext cx="338336" cy="914400"/>
              </a:xfrm>
              <a:prstGeom prst="rect">
                <a:avLst/>
              </a:prstGeom>
            </p:spPr>
          </p:pic>
          <p:pic>
            <p:nvPicPr>
              <p:cNvPr id="14" name="Graphic 13" descr="City">
                <a:extLst>
                  <a:ext uri="{FF2B5EF4-FFF2-40B4-BE49-F238E27FC236}">
                    <a16:creationId xmlns:a16="http://schemas.microsoft.com/office/drawing/2014/main" id="{C925AC00-3B32-41D7-B1F8-4AD96ABCFB66}"/>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62999"/>
              <a:stretch/>
            </p:blipFill>
            <p:spPr>
              <a:xfrm>
                <a:off x="4492873" y="1148429"/>
                <a:ext cx="338336" cy="914400"/>
              </a:xfrm>
              <a:prstGeom prst="rect">
                <a:avLst/>
              </a:prstGeom>
            </p:spPr>
          </p:pic>
          <p:pic>
            <p:nvPicPr>
              <p:cNvPr id="15" name="Graphic 14" descr="City">
                <a:extLst>
                  <a:ext uri="{FF2B5EF4-FFF2-40B4-BE49-F238E27FC236}">
                    <a16:creationId xmlns:a16="http://schemas.microsoft.com/office/drawing/2014/main" id="{B399F65E-DC59-47BE-9D65-51E1B3C12614}"/>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62999"/>
              <a:stretch/>
            </p:blipFill>
            <p:spPr>
              <a:xfrm>
                <a:off x="4878946" y="1170394"/>
                <a:ext cx="338336" cy="914400"/>
              </a:xfrm>
              <a:prstGeom prst="rect">
                <a:avLst/>
              </a:prstGeom>
            </p:spPr>
          </p:pic>
          <p:pic>
            <p:nvPicPr>
              <p:cNvPr id="16" name="Graphic 15" descr="City">
                <a:extLst>
                  <a:ext uri="{FF2B5EF4-FFF2-40B4-BE49-F238E27FC236}">
                    <a16:creationId xmlns:a16="http://schemas.microsoft.com/office/drawing/2014/main" id="{AD7DF7DB-E548-4FBE-9CA6-155FD3F32AB4}"/>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62999"/>
              <a:stretch/>
            </p:blipFill>
            <p:spPr>
              <a:xfrm>
                <a:off x="5241738" y="1157091"/>
                <a:ext cx="338336" cy="914400"/>
              </a:xfrm>
              <a:prstGeom prst="rect">
                <a:avLst/>
              </a:prstGeom>
            </p:spPr>
          </p:pic>
        </p:grpSp>
        <p:sp>
          <p:nvSpPr>
            <p:cNvPr id="7" name="Rectangle 6">
              <a:extLst>
                <a:ext uri="{FF2B5EF4-FFF2-40B4-BE49-F238E27FC236}">
                  <a16:creationId xmlns:a16="http://schemas.microsoft.com/office/drawing/2014/main" id="{85D634FC-A406-4EE8-925E-B96C6FD3C242}"/>
                </a:ext>
              </a:extLst>
            </p:cNvPr>
            <p:cNvSpPr/>
            <p:nvPr/>
          </p:nvSpPr>
          <p:spPr>
            <a:xfrm>
              <a:off x="506524" y="3479426"/>
              <a:ext cx="1421904" cy="769441"/>
            </a:xfrm>
            <a:prstGeom prst="rect">
              <a:avLst/>
            </a:prstGeom>
          </p:spPr>
          <p:txBody>
            <a:bodyPr wrap="square">
              <a:spAutoFit/>
            </a:bodyPr>
            <a:lstStyle/>
            <a:p>
              <a:r>
                <a:rPr lang="en-GB" b="1" dirty="0">
                  <a:solidFill>
                    <a:srgbClr val="9E1B34"/>
                  </a:solidFill>
                </a:rPr>
                <a:t>74</a:t>
              </a:r>
              <a:r>
                <a:rPr lang="en-GB" dirty="0"/>
                <a:t> </a:t>
              </a:r>
              <a:r>
                <a:rPr lang="en-GB" sz="2000" dirty="0"/>
                <a:t>firms </a:t>
              </a:r>
            </a:p>
            <a:p>
              <a:r>
                <a:rPr lang="en-GB" sz="2000" dirty="0"/>
                <a:t>involved </a:t>
              </a:r>
            </a:p>
          </p:txBody>
        </p:sp>
        <p:pic>
          <p:nvPicPr>
            <p:cNvPr id="19" name="Graphic 18" descr="City">
              <a:extLst>
                <a:ext uri="{FF2B5EF4-FFF2-40B4-BE49-F238E27FC236}">
                  <a16:creationId xmlns:a16="http://schemas.microsoft.com/office/drawing/2014/main" id="{B9C28094-0224-402A-88DD-737D8FFC464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8692" y="2538840"/>
              <a:ext cx="914400" cy="914400"/>
            </a:xfrm>
            <a:prstGeom prst="rect">
              <a:avLst/>
            </a:prstGeom>
          </p:spPr>
        </p:pic>
        <p:sp>
          <p:nvSpPr>
            <p:cNvPr id="30" name="Arrow: Right 29">
              <a:extLst>
                <a:ext uri="{FF2B5EF4-FFF2-40B4-BE49-F238E27FC236}">
                  <a16:creationId xmlns:a16="http://schemas.microsoft.com/office/drawing/2014/main" id="{C4BBB9A1-35D8-42C6-8B74-55474AFCBED5}"/>
                </a:ext>
              </a:extLst>
            </p:cNvPr>
            <p:cNvSpPr/>
            <p:nvPr/>
          </p:nvSpPr>
          <p:spPr bwMode="auto">
            <a:xfrm>
              <a:off x="2172258" y="2962456"/>
              <a:ext cx="509881" cy="153568"/>
            </a:xfrm>
            <a:prstGeom prst="rightArrow">
              <a:avLst/>
            </a:prstGeom>
            <a:solidFill>
              <a:srgbClr val="B500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ndParaRPr>
            </a:p>
          </p:txBody>
        </p:sp>
        <p:sp>
          <p:nvSpPr>
            <p:cNvPr id="38" name="Rectangle 37">
              <a:extLst>
                <a:ext uri="{FF2B5EF4-FFF2-40B4-BE49-F238E27FC236}">
                  <a16:creationId xmlns:a16="http://schemas.microsoft.com/office/drawing/2014/main" id="{C0321981-B885-479E-9F5B-9C66B00D5AEF}"/>
                </a:ext>
              </a:extLst>
            </p:cNvPr>
            <p:cNvSpPr/>
            <p:nvPr/>
          </p:nvSpPr>
          <p:spPr>
            <a:xfrm>
              <a:off x="7066270" y="3427317"/>
              <a:ext cx="2232248" cy="707886"/>
            </a:xfrm>
            <a:prstGeom prst="rect">
              <a:avLst/>
            </a:prstGeom>
          </p:spPr>
          <p:txBody>
            <a:bodyPr wrap="square">
              <a:spAutoFit/>
            </a:bodyPr>
            <a:lstStyle/>
            <a:p>
              <a:r>
                <a:rPr lang="en-GB" sz="2000" dirty="0"/>
                <a:t>Published useful guidance</a:t>
              </a:r>
            </a:p>
          </p:txBody>
        </p:sp>
        <p:sp>
          <p:nvSpPr>
            <p:cNvPr id="49" name="Arrow: Right 48">
              <a:extLst>
                <a:ext uri="{FF2B5EF4-FFF2-40B4-BE49-F238E27FC236}">
                  <a16:creationId xmlns:a16="http://schemas.microsoft.com/office/drawing/2014/main" id="{16A67F23-BEE1-4D2C-8D51-B9F369E06790}"/>
                </a:ext>
              </a:extLst>
            </p:cNvPr>
            <p:cNvSpPr/>
            <p:nvPr/>
          </p:nvSpPr>
          <p:spPr bwMode="auto">
            <a:xfrm>
              <a:off x="6336062" y="2937838"/>
              <a:ext cx="509881" cy="202803"/>
            </a:xfrm>
            <a:prstGeom prst="rightArrow">
              <a:avLst/>
            </a:prstGeom>
            <a:solidFill>
              <a:srgbClr val="B50038"/>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ndParaRPr>
            </a:p>
          </p:txBody>
        </p:sp>
      </p:grpSp>
      <p:pic>
        <p:nvPicPr>
          <p:cNvPr id="3" name="Graphic 2" descr="Warning">
            <a:extLst>
              <a:ext uri="{FF2B5EF4-FFF2-40B4-BE49-F238E27FC236}">
                <a16:creationId xmlns:a16="http://schemas.microsoft.com/office/drawing/2014/main" id="{4FB4D8F3-DAF1-4419-8976-CE7EBCA09BE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7768" y="4240905"/>
            <a:ext cx="669268" cy="669268"/>
          </a:xfrm>
          <a:prstGeom prst="rect">
            <a:avLst/>
          </a:prstGeom>
        </p:spPr>
      </p:pic>
      <p:pic>
        <p:nvPicPr>
          <p:cNvPr id="8" name="Graphic 7" descr="Internet">
            <a:extLst>
              <a:ext uri="{FF2B5EF4-FFF2-40B4-BE49-F238E27FC236}">
                <a16:creationId xmlns:a16="http://schemas.microsoft.com/office/drawing/2014/main" id="{E11A6F73-CC4B-486B-A863-6B6899CE144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244380" y="1636328"/>
            <a:ext cx="1194454" cy="1194454"/>
          </a:xfrm>
          <a:prstGeom prst="rect">
            <a:avLst/>
          </a:prstGeom>
        </p:spPr>
      </p:pic>
    </p:spTree>
    <p:extLst>
      <p:ext uri="{BB962C8B-B14F-4D97-AF65-F5344CB8AC3E}">
        <p14:creationId xmlns:p14="http://schemas.microsoft.com/office/powerpoint/2010/main" val="3523133729"/>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B5FD6189B35E45A52473BCEB7E328A" ma:contentTypeVersion="10" ma:contentTypeDescription="Create a new document." ma:contentTypeScope="" ma:versionID="e72a4456f7f4f3cf2c07d6f1cea1f3a7">
  <xsd:schema xmlns:xsd="http://www.w3.org/2001/XMLSchema" xmlns:xs="http://www.w3.org/2001/XMLSchema" xmlns:p="http://schemas.microsoft.com/office/2006/metadata/properties" xmlns:ns3="034f807c-094b-4332-935f-00b24bf8c526" targetNamespace="http://schemas.microsoft.com/office/2006/metadata/properties" ma:root="true" ma:fieldsID="1d0c183ee4967382ec9fe0d6c04fb3ec" ns3:_="">
    <xsd:import namespace="034f807c-094b-4332-935f-00b24bf8c52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4f807c-094b-4332-935f-00b24bf8c52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AEA418-CC61-4AF4-BED9-4652F4077CC8}">
  <ds:schemaRefs>
    <ds:schemaRef ds:uri="http://schemas.microsoft.com/sharepoint/v3/contenttype/forms"/>
  </ds:schemaRefs>
</ds:datastoreItem>
</file>

<file path=customXml/itemProps2.xml><?xml version="1.0" encoding="utf-8"?>
<ds:datastoreItem xmlns:ds="http://schemas.openxmlformats.org/officeDocument/2006/customXml" ds:itemID="{F0EBC543-89EA-4688-B4B8-18BD6C82BA3B}">
  <ds:schemaRefs>
    <ds:schemaRef ds:uri="http://purl.org/dc/terms/"/>
    <ds:schemaRef ds:uri="034f807c-094b-4332-935f-00b24bf8c526"/>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D2EE4A45-1794-496B-BFC5-A298DDF19A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4f807c-094b-4332-935f-00b24bf8c5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SRA Template</Template>
  <TotalTime>830</TotalTime>
  <Words>1660</Words>
  <Application>Microsoft Office PowerPoint</Application>
  <PresentationFormat>On-screen Show (16:9)</PresentationFormat>
  <Paragraphs>154</Paragraphs>
  <Slides>17</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Default Design</vt:lpstr>
      <vt:lpstr>Anti-money laundering - practical tips for managing AML risks </vt:lpstr>
      <vt:lpstr>Why is getting it right important?</vt:lpstr>
      <vt:lpstr>AML supervision </vt:lpstr>
      <vt:lpstr>What are the basics to get right? </vt:lpstr>
      <vt:lpstr>Scenario</vt:lpstr>
      <vt:lpstr>Scenario options </vt:lpstr>
      <vt:lpstr>Anti-money laundering - practical tips for managing AML risks </vt:lpstr>
      <vt:lpstr>Firm wide risk assessments</vt:lpstr>
      <vt:lpstr>AML visits </vt:lpstr>
      <vt:lpstr>Areas that required improvement</vt:lpstr>
      <vt:lpstr>Audit</vt:lpstr>
      <vt:lpstr>Screening</vt:lpstr>
      <vt:lpstr>Matter risk assessments</vt:lpstr>
      <vt:lpstr>Source of funds</vt:lpstr>
      <vt:lpstr>Help is available</vt:lpstr>
      <vt:lpstr>Scenario continued</vt:lpstr>
      <vt:lpstr>Scenario 2 options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Anti-money laundering - practical tips for managing AML risks </dc:title>
  <dc:creator>Solicitors Regulaiton Authority (SRA)</dc:creator>
  <cp:lastModifiedBy>Matthew Maidment</cp:lastModifiedBy>
  <cp:revision>25</cp:revision>
  <dcterms:created xsi:type="dcterms:W3CDTF">2020-01-20T08:44:34Z</dcterms:created>
  <dcterms:modified xsi:type="dcterms:W3CDTF">2020-11-22T21:11:59Z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0x01010068B5FD6189B35E45A52473BCEB7E328A</vt:lpwstr>
  </property>
</Properties>
</file>