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0" r:id="rId5"/>
    <p:sldMasterId id="2147483723" r:id="rId6"/>
    <p:sldMasterId id="2147483727" r:id="rId7"/>
    <p:sldMasterId id="2147483731" r:id="rId8"/>
    <p:sldMasterId id="2147483733" r:id="rId9"/>
  </p:sldMasterIdLst>
  <p:notesMasterIdLst>
    <p:notesMasterId r:id="rId44"/>
  </p:notesMasterIdLst>
  <p:handoutMasterIdLst>
    <p:handoutMasterId r:id="rId45"/>
  </p:handoutMasterIdLst>
  <p:sldIdLst>
    <p:sldId id="760" r:id="rId10"/>
    <p:sldId id="762" r:id="rId11"/>
    <p:sldId id="759" r:id="rId12"/>
    <p:sldId id="262" r:id="rId13"/>
    <p:sldId id="331" r:id="rId14"/>
    <p:sldId id="332" r:id="rId15"/>
    <p:sldId id="754" r:id="rId16"/>
    <p:sldId id="761" r:id="rId17"/>
    <p:sldId id="734" r:id="rId18"/>
    <p:sldId id="736" r:id="rId19"/>
    <p:sldId id="726" r:id="rId20"/>
    <p:sldId id="743" r:id="rId21"/>
    <p:sldId id="755" r:id="rId22"/>
    <p:sldId id="741" r:id="rId23"/>
    <p:sldId id="740" r:id="rId24"/>
    <p:sldId id="257" r:id="rId25"/>
    <p:sldId id="258" r:id="rId26"/>
    <p:sldId id="276" r:id="rId27"/>
    <p:sldId id="756" r:id="rId28"/>
    <p:sldId id="271" r:id="rId29"/>
    <p:sldId id="263" r:id="rId30"/>
    <p:sldId id="265" r:id="rId31"/>
    <p:sldId id="757" r:id="rId32"/>
    <p:sldId id="275" r:id="rId33"/>
    <p:sldId id="273" r:id="rId34"/>
    <p:sldId id="274" r:id="rId35"/>
    <p:sldId id="272" r:id="rId36"/>
    <p:sldId id="267" r:id="rId37"/>
    <p:sldId id="268" r:id="rId38"/>
    <p:sldId id="269" r:id="rId39"/>
    <p:sldId id="270" r:id="rId40"/>
    <p:sldId id="749" r:id="rId41"/>
    <p:sldId id="748" r:id="rId42"/>
    <p:sldId id="747" r:id="rId43"/>
  </p:sldIdLst>
  <p:sldSz cx="9144000" cy="5143500" type="screen16x9"/>
  <p:notesSz cx="6797675" cy="9926638"/>
  <p:defaultTextStyle>
    <a:defPPr>
      <a:defRPr lang="en-GB"/>
    </a:defPPr>
    <a:lvl1pPr algn="ctr"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634">
          <p15:clr>
            <a:srgbClr val="A4A3A4"/>
          </p15:clr>
        </p15:guide>
        <p15:guide id="2" pos="4014">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Dalziel" initials="CD" lastIdx="1" clrIdx="0">
    <p:extLst>
      <p:ext uri="{19B8F6BF-5375-455C-9EA6-DF929625EA0E}">
        <p15:presenceInfo xmlns:p15="http://schemas.microsoft.com/office/powerpoint/2012/main" userId="S-1-5-21-2778141988-2873833083-1821405680-28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B34"/>
    <a:srgbClr val="B50038"/>
    <a:srgbClr val="E1516C"/>
    <a:srgbClr val="FBB0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F0436D-D9C3-49EB-9D6E-6D43E2F60317}" v="1" dt="2020-11-26T10:22:15.5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68306" autoAdjust="0"/>
  </p:normalViewPr>
  <p:slideViewPr>
    <p:cSldViewPr>
      <p:cViewPr varScale="1">
        <p:scale>
          <a:sx n="77" d="100"/>
          <a:sy n="77" d="100"/>
        </p:scale>
        <p:origin x="1363" y="62"/>
      </p:cViewPr>
      <p:guideLst>
        <p:guide orient="horz" pos="634"/>
        <p:guide pos="401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69" d="100"/>
          <a:sy n="69" d="100"/>
        </p:scale>
        <p:origin x="3096" y="7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E00D4-D28B-4ECD-9289-25CC4B1C1BF4}"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60A0C5F3-D69B-4562-93E5-8F7F6663735F}">
      <dgm:prSet/>
      <dgm:spPr>
        <a:solidFill>
          <a:srgbClr val="9E1B34"/>
        </a:solidFill>
      </dgm:spPr>
      <dgm:t>
        <a:bodyPr/>
        <a:lstStyle/>
        <a:p>
          <a:r>
            <a:rPr lang="en-GB" dirty="0"/>
            <a:t>Warn you would not email bank a/c changes </a:t>
          </a:r>
          <a:endParaRPr lang="en-US" dirty="0"/>
        </a:p>
      </dgm:t>
    </dgm:pt>
    <dgm:pt modelId="{F09DB20C-D826-4157-AFBB-F6F1B5354738}" type="parTrans" cxnId="{576FBA9C-2022-4C93-A36E-EC8FC202A249}">
      <dgm:prSet/>
      <dgm:spPr/>
      <dgm:t>
        <a:bodyPr/>
        <a:lstStyle/>
        <a:p>
          <a:endParaRPr lang="en-US"/>
        </a:p>
      </dgm:t>
    </dgm:pt>
    <dgm:pt modelId="{05B5DF89-2A0C-4629-BFC9-97565B325F2A}" type="sibTrans" cxnId="{576FBA9C-2022-4C93-A36E-EC8FC202A249}">
      <dgm:prSet/>
      <dgm:spPr/>
      <dgm:t>
        <a:bodyPr/>
        <a:lstStyle/>
        <a:p>
          <a:endParaRPr lang="en-US"/>
        </a:p>
      </dgm:t>
    </dgm:pt>
    <dgm:pt modelId="{355F1596-196D-45F4-B344-138179A8F70E}">
      <dgm:prSet/>
      <dgm:spPr>
        <a:solidFill>
          <a:schemeClr val="bg2">
            <a:lumMod val="75000"/>
          </a:schemeClr>
        </a:solidFill>
      </dgm:spPr>
      <dgm:t>
        <a:bodyPr/>
        <a:lstStyle/>
        <a:p>
          <a:r>
            <a:rPr lang="en-GB" dirty="0"/>
            <a:t>Scrutinise 'out of place’ emails</a:t>
          </a:r>
          <a:endParaRPr lang="en-US" dirty="0"/>
        </a:p>
      </dgm:t>
    </dgm:pt>
    <dgm:pt modelId="{E1BFAD33-B17F-40E3-A94C-7DFAB71550FB}" type="parTrans" cxnId="{39F0BCBE-C0C4-42FE-964C-4DACD7B62EFA}">
      <dgm:prSet/>
      <dgm:spPr/>
      <dgm:t>
        <a:bodyPr/>
        <a:lstStyle/>
        <a:p>
          <a:endParaRPr lang="en-US"/>
        </a:p>
      </dgm:t>
    </dgm:pt>
    <dgm:pt modelId="{97AE2BF4-6F10-4CE1-B747-E9CABC00AFE4}" type="sibTrans" cxnId="{39F0BCBE-C0C4-42FE-964C-4DACD7B62EFA}">
      <dgm:prSet/>
      <dgm:spPr/>
      <dgm:t>
        <a:bodyPr/>
        <a:lstStyle/>
        <a:p>
          <a:endParaRPr lang="en-US"/>
        </a:p>
      </dgm:t>
    </dgm:pt>
    <dgm:pt modelId="{97591893-3060-4842-A62E-F08A03C279A9}">
      <dgm:prSet/>
      <dgm:spPr>
        <a:solidFill>
          <a:schemeClr val="bg1">
            <a:lumMod val="50000"/>
          </a:schemeClr>
        </a:solidFill>
      </dgm:spPr>
      <dgm:t>
        <a:bodyPr/>
        <a:lstStyle/>
        <a:p>
          <a:r>
            <a:rPr lang="en-GB" dirty="0"/>
            <a:t>Look at alternatives to holding client money </a:t>
          </a:r>
          <a:endParaRPr lang="en-US" dirty="0"/>
        </a:p>
      </dgm:t>
    </dgm:pt>
    <dgm:pt modelId="{84E0E094-7462-4FD4-A5F7-AFCEE3BDE75A}" type="parTrans" cxnId="{81AED554-CE38-490C-8FE5-5256EB9A01DD}">
      <dgm:prSet/>
      <dgm:spPr/>
      <dgm:t>
        <a:bodyPr/>
        <a:lstStyle/>
        <a:p>
          <a:endParaRPr lang="en-GB"/>
        </a:p>
      </dgm:t>
    </dgm:pt>
    <dgm:pt modelId="{17AD8E6F-846E-4745-8B5B-DC20708F1449}" type="sibTrans" cxnId="{81AED554-CE38-490C-8FE5-5256EB9A01DD}">
      <dgm:prSet/>
      <dgm:spPr/>
      <dgm:t>
        <a:bodyPr/>
        <a:lstStyle/>
        <a:p>
          <a:endParaRPr lang="en-GB"/>
        </a:p>
      </dgm:t>
    </dgm:pt>
    <dgm:pt modelId="{75F028A4-1DAC-458E-A02F-B933913BE8C6}">
      <dgm:prSet/>
      <dgm:spPr>
        <a:solidFill>
          <a:schemeClr val="bg1">
            <a:lumMod val="50000"/>
          </a:schemeClr>
        </a:solidFill>
      </dgm:spPr>
      <dgm:t>
        <a:bodyPr/>
        <a:lstStyle/>
        <a:p>
          <a:r>
            <a:rPr lang="en-GB" dirty="0"/>
            <a:t>Confirmation strategies for transfers</a:t>
          </a:r>
          <a:endParaRPr lang="en-US" dirty="0"/>
        </a:p>
      </dgm:t>
    </dgm:pt>
    <dgm:pt modelId="{64304752-6388-45A1-9D19-40185138242D}" type="parTrans" cxnId="{BFC408EC-F096-4A59-B84E-1D1AFC219D29}">
      <dgm:prSet/>
      <dgm:spPr/>
      <dgm:t>
        <a:bodyPr/>
        <a:lstStyle/>
        <a:p>
          <a:endParaRPr lang="en-GB"/>
        </a:p>
      </dgm:t>
    </dgm:pt>
    <dgm:pt modelId="{A7D6DB9F-6A68-43A8-B732-9337E8823217}" type="sibTrans" cxnId="{BFC408EC-F096-4A59-B84E-1D1AFC219D29}">
      <dgm:prSet/>
      <dgm:spPr/>
      <dgm:t>
        <a:bodyPr/>
        <a:lstStyle/>
        <a:p>
          <a:endParaRPr lang="en-GB"/>
        </a:p>
      </dgm:t>
    </dgm:pt>
    <dgm:pt modelId="{0CEBDDFB-E6A2-497D-81D6-941E9918E393}">
      <dgm:prSet/>
      <dgm:spPr>
        <a:solidFill>
          <a:schemeClr val="tx1"/>
        </a:solidFill>
      </dgm:spPr>
      <dgm:t>
        <a:bodyPr/>
        <a:lstStyle/>
        <a:p>
          <a:r>
            <a:rPr lang="en-US" dirty="0"/>
            <a:t>Monitor firm email accounts</a:t>
          </a:r>
        </a:p>
      </dgm:t>
    </dgm:pt>
    <dgm:pt modelId="{1EA60262-8347-48F7-BDCC-31EE358283D3}" type="parTrans" cxnId="{138AD27E-6110-4603-8420-17042E3EDC6D}">
      <dgm:prSet/>
      <dgm:spPr/>
      <dgm:t>
        <a:bodyPr/>
        <a:lstStyle/>
        <a:p>
          <a:endParaRPr lang="en-GB"/>
        </a:p>
      </dgm:t>
    </dgm:pt>
    <dgm:pt modelId="{4103675C-6744-4856-BBF0-4071A4CC00D3}" type="sibTrans" cxnId="{138AD27E-6110-4603-8420-17042E3EDC6D}">
      <dgm:prSet/>
      <dgm:spPr/>
      <dgm:t>
        <a:bodyPr/>
        <a:lstStyle/>
        <a:p>
          <a:endParaRPr lang="en-GB"/>
        </a:p>
      </dgm:t>
    </dgm:pt>
    <dgm:pt modelId="{8F2C4793-4C39-4EFD-98D4-C80BE103AB63}" type="pres">
      <dgm:prSet presAssocID="{7A8E00D4-D28B-4ECD-9289-25CC4B1C1BF4}" presName="linear" presStyleCnt="0">
        <dgm:presLayoutVars>
          <dgm:animLvl val="lvl"/>
          <dgm:resizeHandles val="exact"/>
        </dgm:presLayoutVars>
      </dgm:prSet>
      <dgm:spPr/>
    </dgm:pt>
    <dgm:pt modelId="{A4236112-A547-4663-8245-E84A1A6C8556}" type="pres">
      <dgm:prSet presAssocID="{60A0C5F3-D69B-4562-93E5-8F7F6663735F}" presName="parentText" presStyleLbl="node1" presStyleIdx="0" presStyleCnt="5">
        <dgm:presLayoutVars>
          <dgm:chMax val="0"/>
          <dgm:bulletEnabled val="1"/>
        </dgm:presLayoutVars>
      </dgm:prSet>
      <dgm:spPr/>
    </dgm:pt>
    <dgm:pt modelId="{1E596194-EC99-44D6-9561-EE759647A671}" type="pres">
      <dgm:prSet presAssocID="{05B5DF89-2A0C-4629-BFC9-97565B325F2A}" presName="spacer" presStyleCnt="0"/>
      <dgm:spPr/>
    </dgm:pt>
    <dgm:pt modelId="{C8CEBA8C-3529-4910-8938-090FDC8D3DDC}" type="pres">
      <dgm:prSet presAssocID="{0CEBDDFB-E6A2-497D-81D6-941E9918E393}" presName="parentText" presStyleLbl="node1" presStyleIdx="1" presStyleCnt="5">
        <dgm:presLayoutVars>
          <dgm:chMax val="0"/>
          <dgm:bulletEnabled val="1"/>
        </dgm:presLayoutVars>
      </dgm:prSet>
      <dgm:spPr/>
    </dgm:pt>
    <dgm:pt modelId="{3043C5DD-C7E9-40DE-AB0F-DABADEB558AD}" type="pres">
      <dgm:prSet presAssocID="{4103675C-6744-4856-BBF0-4071A4CC00D3}" presName="spacer" presStyleCnt="0"/>
      <dgm:spPr/>
    </dgm:pt>
    <dgm:pt modelId="{E6EDE5EB-CAE2-4F84-96F9-AD4FC7002451}" type="pres">
      <dgm:prSet presAssocID="{355F1596-196D-45F4-B344-138179A8F70E}" presName="parentText" presStyleLbl="node1" presStyleIdx="2" presStyleCnt="5">
        <dgm:presLayoutVars>
          <dgm:chMax val="0"/>
          <dgm:bulletEnabled val="1"/>
        </dgm:presLayoutVars>
      </dgm:prSet>
      <dgm:spPr/>
    </dgm:pt>
    <dgm:pt modelId="{E453E16B-A82F-4AC2-BB2C-3A0A77064CC6}" type="pres">
      <dgm:prSet presAssocID="{97AE2BF4-6F10-4CE1-B747-E9CABC00AFE4}" presName="spacer" presStyleCnt="0"/>
      <dgm:spPr/>
    </dgm:pt>
    <dgm:pt modelId="{DB909A39-AAD0-4876-A45C-A7E201789F29}" type="pres">
      <dgm:prSet presAssocID="{75F028A4-1DAC-458E-A02F-B933913BE8C6}" presName="parentText" presStyleLbl="node1" presStyleIdx="3" presStyleCnt="5">
        <dgm:presLayoutVars>
          <dgm:chMax val="0"/>
          <dgm:bulletEnabled val="1"/>
        </dgm:presLayoutVars>
      </dgm:prSet>
      <dgm:spPr/>
    </dgm:pt>
    <dgm:pt modelId="{12FEB5D7-DD1F-4FF8-9366-CAC46CD93B95}" type="pres">
      <dgm:prSet presAssocID="{A7D6DB9F-6A68-43A8-B732-9337E8823217}" presName="spacer" presStyleCnt="0"/>
      <dgm:spPr/>
    </dgm:pt>
    <dgm:pt modelId="{3FBBED10-AEF8-425F-AA1F-B4C729489BAA}" type="pres">
      <dgm:prSet presAssocID="{97591893-3060-4842-A62E-F08A03C279A9}" presName="parentText" presStyleLbl="node1" presStyleIdx="4" presStyleCnt="5" custScaleY="97209">
        <dgm:presLayoutVars>
          <dgm:chMax val="0"/>
          <dgm:bulletEnabled val="1"/>
        </dgm:presLayoutVars>
      </dgm:prSet>
      <dgm:spPr/>
    </dgm:pt>
  </dgm:ptLst>
  <dgm:cxnLst>
    <dgm:cxn modelId="{04F8813F-55E9-4230-8070-657BC504A6D5}" type="presOf" srcId="{355F1596-196D-45F4-B344-138179A8F70E}" destId="{E6EDE5EB-CAE2-4F84-96F9-AD4FC7002451}" srcOrd="0" destOrd="0" presId="urn:microsoft.com/office/officeart/2005/8/layout/vList2"/>
    <dgm:cxn modelId="{81AED554-CE38-490C-8FE5-5256EB9A01DD}" srcId="{7A8E00D4-D28B-4ECD-9289-25CC4B1C1BF4}" destId="{97591893-3060-4842-A62E-F08A03C279A9}" srcOrd="4" destOrd="0" parTransId="{84E0E094-7462-4FD4-A5F7-AFCEE3BDE75A}" sibTransId="{17AD8E6F-846E-4745-8B5B-DC20708F1449}"/>
    <dgm:cxn modelId="{BF06E955-8B66-476B-81C8-9EBAC04BA4D0}" type="presOf" srcId="{0CEBDDFB-E6A2-497D-81D6-941E9918E393}" destId="{C8CEBA8C-3529-4910-8938-090FDC8D3DDC}" srcOrd="0" destOrd="0" presId="urn:microsoft.com/office/officeart/2005/8/layout/vList2"/>
    <dgm:cxn modelId="{C672827D-1501-4AFD-931B-E4FE82BD6DCC}" type="presOf" srcId="{60A0C5F3-D69B-4562-93E5-8F7F6663735F}" destId="{A4236112-A547-4663-8245-E84A1A6C8556}" srcOrd="0" destOrd="0" presId="urn:microsoft.com/office/officeart/2005/8/layout/vList2"/>
    <dgm:cxn modelId="{138AD27E-6110-4603-8420-17042E3EDC6D}" srcId="{7A8E00D4-D28B-4ECD-9289-25CC4B1C1BF4}" destId="{0CEBDDFB-E6A2-497D-81D6-941E9918E393}" srcOrd="1" destOrd="0" parTransId="{1EA60262-8347-48F7-BDCC-31EE358283D3}" sibTransId="{4103675C-6744-4856-BBF0-4071A4CC00D3}"/>
    <dgm:cxn modelId="{B9A5848C-4F08-409F-B087-04970946424D}" type="presOf" srcId="{75F028A4-1DAC-458E-A02F-B933913BE8C6}" destId="{DB909A39-AAD0-4876-A45C-A7E201789F29}" srcOrd="0" destOrd="0" presId="urn:microsoft.com/office/officeart/2005/8/layout/vList2"/>
    <dgm:cxn modelId="{576FBA9C-2022-4C93-A36E-EC8FC202A249}" srcId="{7A8E00D4-D28B-4ECD-9289-25CC4B1C1BF4}" destId="{60A0C5F3-D69B-4562-93E5-8F7F6663735F}" srcOrd="0" destOrd="0" parTransId="{F09DB20C-D826-4157-AFBB-F6F1B5354738}" sibTransId="{05B5DF89-2A0C-4629-BFC9-97565B325F2A}"/>
    <dgm:cxn modelId="{5A14F2A0-8F91-4CB9-A525-ECE1E6EDF7D5}" type="presOf" srcId="{7A8E00D4-D28B-4ECD-9289-25CC4B1C1BF4}" destId="{8F2C4793-4C39-4EFD-98D4-C80BE103AB63}" srcOrd="0" destOrd="0" presId="urn:microsoft.com/office/officeart/2005/8/layout/vList2"/>
    <dgm:cxn modelId="{39F0BCBE-C0C4-42FE-964C-4DACD7B62EFA}" srcId="{7A8E00D4-D28B-4ECD-9289-25CC4B1C1BF4}" destId="{355F1596-196D-45F4-B344-138179A8F70E}" srcOrd="2" destOrd="0" parTransId="{E1BFAD33-B17F-40E3-A94C-7DFAB71550FB}" sibTransId="{97AE2BF4-6F10-4CE1-B747-E9CABC00AFE4}"/>
    <dgm:cxn modelId="{EF2781CE-8F9D-4F5E-AD86-41C19ADFA311}" type="presOf" srcId="{97591893-3060-4842-A62E-F08A03C279A9}" destId="{3FBBED10-AEF8-425F-AA1F-B4C729489BAA}" srcOrd="0" destOrd="0" presId="urn:microsoft.com/office/officeart/2005/8/layout/vList2"/>
    <dgm:cxn modelId="{BFC408EC-F096-4A59-B84E-1D1AFC219D29}" srcId="{7A8E00D4-D28B-4ECD-9289-25CC4B1C1BF4}" destId="{75F028A4-1DAC-458E-A02F-B933913BE8C6}" srcOrd="3" destOrd="0" parTransId="{64304752-6388-45A1-9D19-40185138242D}" sibTransId="{A7D6DB9F-6A68-43A8-B732-9337E8823217}"/>
    <dgm:cxn modelId="{659D631B-7590-4C75-909A-34F65FBF5F45}" type="presParOf" srcId="{8F2C4793-4C39-4EFD-98D4-C80BE103AB63}" destId="{A4236112-A547-4663-8245-E84A1A6C8556}" srcOrd="0" destOrd="0" presId="urn:microsoft.com/office/officeart/2005/8/layout/vList2"/>
    <dgm:cxn modelId="{3CDBEC60-18AC-4BA4-999D-B05E830C6079}" type="presParOf" srcId="{8F2C4793-4C39-4EFD-98D4-C80BE103AB63}" destId="{1E596194-EC99-44D6-9561-EE759647A671}" srcOrd="1" destOrd="0" presId="urn:microsoft.com/office/officeart/2005/8/layout/vList2"/>
    <dgm:cxn modelId="{19F3BC9C-9C8F-4CD0-80FB-873D6AA9A779}" type="presParOf" srcId="{8F2C4793-4C39-4EFD-98D4-C80BE103AB63}" destId="{C8CEBA8C-3529-4910-8938-090FDC8D3DDC}" srcOrd="2" destOrd="0" presId="urn:microsoft.com/office/officeart/2005/8/layout/vList2"/>
    <dgm:cxn modelId="{0F957419-2E3B-4C38-88E3-C828454FA381}" type="presParOf" srcId="{8F2C4793-4C39-4EFD-98D4-C80BE103AB63}" destId="{3043C5DD-C7E9-40DE-AB0F-DABADEB558AD}" srcOrd="3" destOrd="0" presId="urn:microsoft.com/office/officeart/2005/8/layout/vList2"/>
    <dgm:cxn modelId="{26602F9B-36F6-4D02-A73C-47F70FEACB44}" type="presParOf" srcId="{8F2C4793-4C39-4EFD-98D4-C80BE103AB63}" destId="{E6EDE5EB-CAE2-4F84-96F9-AD4FC7002451}" srcOrd="4" destOrd="0" presId="urn:microsoft.com/office/officeart/2005/8/layout/vList2"/>
    <dgm:cxn modelId="{1CEC0DF2-E685-40CA-BEE9-1C8B3B1ED03B}" type="presParOf" srcId="{8F2C4793-4C39-4EFD-98D4-C80BE103AB63}" destId="{E453E16B-A82F-4AC2-BB2C-3A0A77064CC6}" srcOrd="5" destOrd="0" presId="urn:microsoft.com/office/officeart/2005/8/layout/vList2"/>
    <dgm:cxn modelId="{F02C30D5-B53D-4E84-9EA8-C15DCC55A4D8}" type="presParOf" srcId="{8F2C4793-4C39-4EFD-98D4-C80BE103AB63}" destId="{DB909A39-AAD0-4876-A45C-A7E201789F29}" srcOrd="6" destOrd="0" presId="urn:microsoft.com/office/officeart/2005/8/layout/vList2"/>
    <dgm:cxn modelId="{E93132D5-2D27-441C-BE16-C8E45EF80D5D}" type="presParOf" srcId="{8F2C4793-4C39-4EFD-98D4-C80BE103AB63}" destId="{12FEB5D7-DD1F-4FF8-9366-CAC46CD93B95}" srcOrd="7" destOrd="0" presId="urn:microsoft.com/office/officeart/2005/8/layout/vList2"/>
    <dgm:cxn modelId="{3BDF9024-52BF-4850-AF6C-E34DA96F0E71}" type="presParOf" srcId="{8F2C4793-4C39-4EFD-98D4-C80BE103AB63}" destId="{3FBBED10-AEF8-425F-AA1F-B4C729489BA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124561-A949-4906-A8E4-E9B182576835}"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9198417E-CEA8-4A85-A3FC-DE5BC29E487B}">
      <dgm:prSet/>
      <dgm:spPr/>
      <dgm:t>
        <a:bodyPr/>
        <a:lstStyle/>
        <a:p>
          <a:r>
            <a:rPr lang="en-US" dirty="0"/>
            <a:t>Prepare</a:t>
          </a:r>
        </a:p>
      </dgm:t>
    </dgm:pt>
    <dgm:pt modelId="{04E3EC33-B422-47E7-B597-2151625BA012}" type="parTrans" cxnId="{A5D60E8C-6DB7-4D2C-AF6F-D946CDA41A81}">
      <dgm:prSet/>
      <dgm:spPr/>
      <dgm:t>
        <a:bodyPr/>
        <a:lstStyle/>
        <a:p>
          <a:endParaRPr lang="en-US"/>
        </a:p>
      </dgm:t>
    </dgm:pt>
    <dgm:pt modelId="{77BA3C4A-7E6F-476C-9369-96A58D9F3A58}" type="sibTrans" cxnId="{A5D60E8C-6DB7-4D2C-AF6F-D946CDA41A81}">
      <dgm:prSet/>
      <dgm:spPr/>
      <dgm:t>
        <a:bodyPr/>
        <a:lstStyle/>
        <a:p>
          <a:endParaRPr lang="en-US"/>
        </a:p>
      </dgm:t>
    </dgm:pt>
    <dgm:pt modelId="{F337455C-F802-498F-995A-DE9F7C47EEF7}">
      <dgm:prSet custT="1"/>
      <dgm:spPr/>
      <dgm:t>
        <a:bodyPr/>
        <a:lstStyle/>
        <a:p>
          <a:r>
            <a:rPr lang="en-US" sz="2000" dirty="0"/>
            <a:t>Your strategy for future threats </a:t>
          </a:r>
        </a:p>
      </dgm:t>
    </dgm:pt>
    <dgm:pt modelId="{6774A9FA-B9D4-468D-9871-579A442B7F3C}" type="parTrans" cxnId="{4617E070-773A-476D-81EE-A9EF5BD43DE2}">
      <dgm:prSet/>
      <dgm:spPr/>
      <dgm:t>
        <a:bodyPr/>
        <a:lstStyle/>
        <a:p>
          <a:endParaRPr lang="en-US"/>
        </a:p>
      </dgm:t>
    </dgm:pt>
    <dgm:pt modelId="{4CFA3227-31B8-4CE3-865D-2BEBB1BF8938}" type="sibTrans" cxnId="{4617E070-773A-476D-81EE-A9EF5BD43DE2}">
      <dgm:prSet/>
      <dgm:spPr/>
      <dgm:t>
        <a:bodyPr/>
        <a:lstStyle/>
        <a:p>
          <a:endParaRPr lang="en-US"/>
        </a:p>
      </dgm:t>
    </dgm:pt>
    <dgm:pt modelId="{2B258321-7929-4804-93F9-5B160BD4C7C7}">
      <dgm:prSet/>
      <dgm:spPr/>
      <dgm:t>
        <a:bodyPr/>
        <a:lstStyle/>
        <a:p>
          <a:r>
            <a:rPr lang="en-US" dirty="0"/>
            <a:t>Protect </a:t>
          </a:r>
        </a:p>
      </dgm:t>
    </dgm:pt>
    <dgm:pt modelId="{0148BA5C-AF11-4625-9449-E1F6898A720A}" type="parTrans" cxnId="{8E3ADE70-308F-4DF6-84D6-A14B04300B6F}">
      <dgm:prSet/>
      <dgm:spPr/>
      <dgm:t>
        <a:bodyPr/>
        <a:lstStyle/>
        <a:p>
          <a:endParaRPr lang="en-US"/>
        </a:p>
      </dgm:t>
    </dgm:pt>
    <dgm:pt modelId="{8AA6350D-D6AA-4E38-A04F-9F325E8F6793}" type="sibTrans" cxnId="{8E3ADE70-308F-4DF6-84D6-A14B04300B6F}">
      <dgm:prSet/>
      <dgm:spPr/>
      <dgm:t>
        <a:bodyPr/>
        <a:lstStyle/>
        <a:p>
          <a:endParaRPr lang="en-US"/>
        </a:p>
      </dgm:t>
    </dgm:pt>
    <dgm:pt modelId="{A678D38E-DEC0-4EEA-A5A4-234284D2170F}">
      <dgm:prSet custT="1"/>
      <dgm:spPr/>
      <dgm:t>
        <a:bodyPr/>
        <a:lstStyle/>
        <a:p>
          <a:r>
            <a:rPr lang="en-US" sz="2000" dirty="0"/>
            <a:t>Your devices with strong passwords and encryption</a:t>
          </a:r>
        </a:p>
      </dgm:t>
    </dgm:pt>
    <dgm:pt modelId="{D5AFEC6F-B8D5-43CA-91CE-356BEA6C42CC}" type="parTrans" cxnId="{67E3CC21-BA90-436D-8DD1-010F382D9731}">
      <dgm:prSet/>
      <dgm:spPr/>
      <dgm:t>
        <a:bodyPr/>
        <a:lstStyle/>
        <a:p>
          <a:endParaRPr lang="en-US"/>
        </a:p>
      </dgm:t>
    </dgm:pt>
    <dgm:pt modelId="{833B3429-AC55-4BF7-A733-07CCF4399F91}" type="sibTrans" cxnId="{67E3CC21-BA90-436D-8DD1-010F382D9731}">
      <dgm:prSet/>
      <dgm:spPr/>
      <dgm:t>
        <a:bodyPr/>
        <a:lstStyle/>
        <a:p>
          <a:endParaRPr lang="en-US"/>
        </a:p>
      </dgm:t>
    </dgm:pt>
    <dgm:pt modelId="{7AFA173E-56BB-4397-AB0C-CFD2180A86D4}">
      <dgm:prSet/>
      <dgm:spPr/>
      <dgm:t>
        <a:bodyPr/>
        <a:lstStyle/>
        <a:p>
          <a:r>
            <a:rPr lang="en-US" dirty="0"/>
            <a:t>Patch</a:t>
          </a:r>
        </a:p>
      </dgm:t>
    </dgm:pt>
    <dgm:pt modelId="{4834FA64-CC3C-4944-80C3-92ABADC0A254}" type="parTrans" cxnId="{3DEDF351-DE89-4B33-A725-0B90B43F3613}">
      <dgm:prSet/>
      <dgm:spPr/>
      <dgm:t>
        <a:bodyPr/>
        <a:lstStyle/>
        <a:p>
          <a:endParaRPr lang="en-US"/>
        </a:p>
      </dgm:t>
    </dgm:pt>
    <dgm:pt modelId="{D8778ED1-3C8D-44DF-A7FC-28AAB064E735}" type="sibTrans" cxnId="{3DEDF351-DE89-4B33-A725-0B90B43F3613}">
      <dgm:prSet/>
      <dgm:spPr/>
      <dgm:t>
        <a:bodyPr/>
        <a:lstStyle/>
        <a:p>
          <a:endParaRPr lang="en-US"/>
        </a:p>
      </dgm:t>
    </dgm:pt>
    <dgm:pt modelId="{20AD0339-C375-4E40-966E-47E55E13CDBF}">
      <dgm:prSet custT="1"/>
      <dgm:spPr/>
      <dgm:t>
        <a:bodyPr/>
        <a:lstStyle/>
        <a:p>
          <a:r>
            <a:rPr lang="en-US" sz="2000" dirty="0"/>
            <a:t>Systems regularly to avoid exposing vulnerabilities</a:t>
          </a:r>
        </a:p>
      </dgm:t>
    </dgm:pt>
    <dgm:pt modelId="{F9908CD9-533A-46F8-884B-E85EC8A64A48}" type="parTrans" cxnId="{CB61D43F-1463-48FB-9F35-A8CBAB0E3D74}">
      <dgm:prSet/>
      <dgm:spPr/>
      <dgm:t>
        <a:bodyPr/>
        <a:lstStyle/>
        <a:p>
          <a:endParaRPr lang="en-US"/>
        </a:p>
      </dgm:t>
    </dgm:pt>
    <dgm:pt modelId="{8F72035F-FC51-4294-BFF9-8F5F17FD4FBA}" type="sibTrans" cxnId="{CB61D43F-1463-48FB-9F35-A8CBAB0E3D74}">
      <dgm:prSet/>
      <dgm:spPr/>
      <dgm:t>
        <a:bodyPr/>
        <a:lstStyle/>
        <a:p>
          <a:endParaRPr lang="en-US"/>
        </a:p>
      </dgm:t>
    </dgm:pt>
    <dgm:pt modelId="{01022B66-7E8A-4BD6-9E28-9F504BF3AD0B}">
      <dgm:prSet/>
      <dgm:spPr/>
      <dgm:t>
        <a:bodyPr/>
        <a:lstStyle/>
        <a:p>
          <a:r>
            <a:rPr lang="en-US" dirty="0"/>
            <a:t>Promote</a:t>
          </a:r>
        </a:p>
      </dgm:t>
    </dgm:pt>
    <dgm:pt modelId="{CF05FA91-94D5-4E6A-AFD1-FD3F06E08A27}" type="parTrans" cxnId="{C001AC64-5949-451E-8714-5243EC5196DB}">
      <dgm:prSet/>
      <dgm:spPr/>
      <dgm:t>
        <a:bodyPr/>
        <a:lstStyle/>
        <a:p>
          <a:endParaRPr lang="en-US"/>
        </a:p>
      </dgm:t>
    </dgm:pt>
    <dgm:pt modelId="{7DBF3D27-2E09-4318-929E-347273EDA277}" type="sibTrans" cxnId="{C001AC64-5949-451E-8714-5243EC5196DB}">
      <dgm:prSet/>
      <dgm:spPr/>
      <dgm:t>
        <a:bodyPr/>
        <a:lstStyle/>
        <a:p>
          <a:endParaRPr lang="en-US"/>
        </a:p>
      </dgm:t>
    </dgm:pt>
    <dgm:pt modelId="{C0A2CE6C-DC36-4A0D-A384-A2E88A998B39}">
      <dgm:prSet custT="1"/>
      <dgm:spPr/>
      <dgm:t>
        <a:bodyPr/>
        <a:lstStyle/>
        <a:p>
          <a:r>
            <a:rPr lang="en-US" sz="2000" dirty="0"/>
            <a:t>A supportive cyber culture with regular training</a:t>
          </a:r>
        </a:p>
      </dgm:t>
    </dgm:pt>
    <dgm:pt modelId="{0880685F-8A62-4EC2-A870-EA47627C2160}" type="parTrans" cxnId="{2EEA872D-7850-43B3-930D-26D051DB029C}">
      <dgm:prSet/>
      <dgm:spPr/>
      <dgm:t>
        <a:bodyPr/>
        <a:lstStyle/>
        <a:p>
          <a:endParaRPr lang="en-US"/>
        </a:p>
      </dgm:t>
    </dgm:pt>
    <dgm:pt modelId="{755CCCE5-CA80-4295-8B4A-57021FCF56C2}" type="sibTrans" cxnId="{2EEA872D-7850-43B3-930D-26D051DB029C}">
      <dgm:prSet/>
      <dgm:spPr/>
      <dgm:t>
        <a:bodyPr/>
        <a:lstStyle/>
        <a:p>
          <a:endParaRPr lang="en-US"/>
        </a:p>
      </dgm:t>
    </dgm:pt>
    <dgm:pt modelId="{EBAADB48-535D-4480-BA89-DE5B0E87182C}" type="pres">
      <dgm:prSet presAssocID="{AF124561-A949-4906-A8E4-E9B182576835}" presName="Name0" presStyleCnt="0">
        <dgm:presLayoutVars>
          <dgm:dir/>
          <dgm:animLvl val="lvl"/>
          <dgm:resizeHandles val="exact"/>
        </dgm:presLayoutVars>
      </dgm:prSet>
      <dgm:spPr/>
    </dgm:pt>
    <dgm:pt modelId="{6E68A4F9-98B0-431A-B9B0-5AF58D6F4A09}" type="pres">
      <dgm:prSet presAssocID="{01022B66-7E8A-4BD6-9E28-9F504BF3AD0B}" presName="boxAndChildren" presStyleCnt="0"/>
      <dgm:spPr/>
    </dgm:pt>
    <dgm:pt modelId="{A3A5F6C8-4748-42F1-91A3-769D67B92AC8}" type="pres">
      <dgm:prSet presAssocID="{01022B66-7E8A-4BD6-9E28-9F504BF3AD0B}" presName="parentTextBox" presStyleLbl="alignNode1" presStyleIdx="0" presStyleCnt="4" custLinFactNeighborY="190"/>
      <dgm:spPr/>
    </dgm:pt>
    <dgm:pt modelId="{D00795BF-4EA4-42FA-948E-1021D8CD55B5}" type="pres">
      <dgm:prSet presAssocID="{01022B66-7E8A-4BD6-9E28-9F504BF3AD0B}" presName="descendantBox" presStyleLbl="bgAccFollowNode1" presStyleIdx="0" presStyleCnt="4"/>
      <dgm:spPr/>
    </dgm:pt>
    <dgm:pt modelId="{2A60AC62-9D38-4309-B4A0-B3C43A85FB14}" type="pres">
      <dgm:prSet presAssocID="{D8778ED1-3C8D-44DF-A7FC-28AAB064E735}" presName="sp" presStyleCnt="0"/>
      <dgm:spPr/>
    </dgm:pt>
    <dgm:pt modelId="{02CA2951-C120-4D10-83B3-A4FC2D90AC5B}" type="pres">
      <dgm:prSet presAssocID="{7AFA173E-56BB-4397-AB0C-CFD2180A86D4}" presName="arrowAndChildren" presStyleCnt="0"/>
      <dgm:spPr/>
    </dgm:pt>
    <dgm:pt modelId="{79274085-C008-4BB8-90AF-B2E710C77D3D}" type="pres">
      <dgm:prSet presAssocID="{7AFA173E-56BB-4397-AB0C-CFD2180A86D4}" presName="parentTextArrow" presStyleLbl="node1" presStyleIdx="0" presStyleCnt="0"/>
      <dgm:spPr/>
    </dgm:pt>
    <dgm:pt modelId="{E6231C94-FEDE-4EF4-AB2A-7BE7C267EEF5}" type="pres">
      <dgm:prSet presAssocID="{7AFA173E-56BB-4397-AB0C-CFD2180A86D4}" presName="arrow" presStyleLbl="alignNode1" presStyleIdx="1" presStyleCnt="4" custLinFactNeighborX="-219" custLinFactNeighborY="-1054"/>
      <dgm:spPr/>
    </dgm:pt>
    <dgm:pt modelId="{E551F087-C8C0-4455-85AC-11A5D729717E}" type="pres">
      <dgm:prSet presAssocID="{7AFA173E-56BB-4397-AB0C-CFD2180A86D4}" presName="descendantArrow" presStyleLbl="bgAccFollowNode1" presStyleIdx="1" presStyleCnt="4" custScaleX="99708" custScaleY="89195" custLinFactNeighborX="2843" custLinFactNeighborY="1883"/>
      <dgm:spPr/>
    </dgm:pt>
    <dgm:pt modelId="{129F6519-38DF-4B91-8FCA-B258C24183EE}" type="pres">
      <dgm:prSet presAssocID="{8AA6350D-D6AA-4E38-A04F-9F325E8F6793}" presName="sp" presStyleCnt="0"/>
      <dgm:spPr/>
    </dgm:pt>
    <dgm:pt modelId="{C12726CB-BA28-4272-8023-DC92A1BB6D27}" type="pres">
      <dgm:prSet presAssocID="{2B258321-7929-4804-93F9-5B160BD4C7C7}" presName="arrowAndChildren" presStyleCnt="0"/>
      <dgm:spPr/>
    </dgm:pt>
    <dgm:pt modelId="{A63B5406-1560-432F-A279-A0702EE2498D}" type="pres">
      <dgm:prSet presAssocID="{2B258321-7929-4804-93F9-5B160BD4C7C7}" presName="parentTextArrow" presStyleLbl="node1" presStyleIdx="0" presStyleCnt="0"/>
      <dgm:spPr/>
    </dgm:pt>
    <dgm:pt modelId="{7E6DF3CD-6DDF-4321-81B2-CD0DB7093631}" type="pres">
      <dgm:prSet presAssocID="{2B258321-7929-4804-93F9-5B160BD4C7C7}" presName="arrow" presStyleLbl="alignNode1" presStyleIdx="2" presStyleCnt="4" custLinFactNeighborY="-3484"/>
      <dgm:spPr/>
    </dgm:pt>
    <dgm:pt modelId="{DC8F8F87-0A3B-4FFB-BC35-24E8A0A3B9E8}" type="pres">
      <dgm:prSet presAssocID="{2B258321-7929-4804-93F9-5B160BD4C7C7}" presName="descendantArrow" presStyleLbl="bgAccFollowNode1" presStyleIdx="2" presStyleCnt="4" custScaleY="91325" custLinFactNeighborX="474" custLinFactNeighborY="-4573"/>
      <dgm:spPr/>
    </dgm:pt>
    <dgm:pt modelId="{A3868ADF-E137-4900-9171-AF640853C565}" type="pres">
      <dgm:prSet presAssocID="{77BA3C4A-7E6F-476C-9369-96A58D9F3A58}" presName="sp" presStyleCnt="0"/>
      <dgm:spPr/>
    </dgm:pt>
    <dgm:pt modelId="{98FFBFCF-B8CD-448D-829B-4D77A61ADA6B}" type="pres">
      <dgm:prSet presAssocID="{9198417E-CEA8-4A85-A3FC-DE5BC29E487B}" presName="arrowAndChildren" presStyleCnt="0"/>
      <dgm:spPr/>
    </dgm:pt>
    <dgm:pt modelId="{BEDCB783-3B8B-45FE-B2FB-6B3B6338121C}" type="pres">
      <dgm:prSet presAssocID="{9198417E-CEA8-4A85-A3FC-DE5BC29E487B}" presName="parentTextArrow" presStyleLbl="node1" presStyleIdx="0" presStyleCnt="0"/>
      <dgm:spPr/>
    </dgm:pt>
    <dgm:pt modelId="{A44B70A9-B2F7-465C-95E9-A4C3BA1D1AF1}" type="pres">
      <dgm:prSet presAssocID="{9198417E-CEA8-4A85-A3FC-DE5BC29E487B}" presName="arrow" presStyleLbl="alignNode1" presStyleIdx="3" presStyleCnt="4" custLinFactNeighborY="-123"/>
      <dgm:spPr/>
    </dgm:pt>
    <dgm:pt modelId="{6DC6C46C-E105-484C-9859-9FE2C011EEAE}" type="pres">
      <dgm:prSet presAssocID="{9198417E-CEA8-4A85-A3FC-DE5BC29E487B}" presName="descendantArrow" presStyleLbl="bgAccFollowNode1" presStyleIdx="3" presStyleCnt="4" custLinFactNeighborX="-22" custLinFactNeighborY="-305"/>
      <dgm:spPr/>
    </dgm:pt>
  </dgm:ptLst>
  <dgm:cxnLst>
    <dgm:cxn modelId="{98CE6E06-E58F-4C5B-816B-AE471511C9DD}" type="presOf" srcId="{7AFA173E-56BB-4397-AB0C-CFD2180A86D4}" destId="{79274085-C008-4BB8-90AF-B2E710C77D3D}" srcOrd="0" destOrd="0" presId="urn:microsoft.com/office/officeart/2016/7/layout/VerticalDownArrowProcess"/>
    <dgm:cxn modelId="{2F264519-E3BE-4CF2-9BDC-7E599B6531FB}" type="presOf" srcId="{2B258321-7929-4804-93F9-5B160BD4C7C7}" destId="{A63B5406-1560-432F-A279-A0702EE2498D}" srcOrd="0" destOrd="0" presId="urn:microsoft.com/office/officeart/2016/7/layout/VerticalDownArrowProcess"/>
    <dgm:cxn modelId="{67E3CC21-BA90-436D-8DD1-010F382D9731}" srcId="{2B258321-7929-4804-93F9-5B160BD4C7C7}" destId="{A678D38E-DEC0-4EEA-A5A4-234284D2170F}" srcOrd="0" destOrd="0" parTransId="{D5AFEC6F-B8D5-43CA-91CE-356BEA6C42CC}" sibTransId="{833B3429-AC55-4BF7-A733-07CCF4399F91}"/>
    <dgm:cxn modelId="{2EEA872D-7850-43B3-930D-26D051DB029C}" srcId="{01022B66-7E8A-4BD6-9E28-9F504BF3AD0B}" destId="{C0A2CE6C-DC36-4A0D-A384-A2E88A998B39}" srcOrd="0" destOrd="0" parTransId="{0880685F-8A62-4EC2-A870-EA47627C2160}" sibTransId="{755CCCE5-CA80-4295-8B4A-57021FCF56C2}"/>
    <dgm:cxn modelId="{D169192F-3862-43F7-9D2B-1372AABAA491}" type="presOf" srcId="{2B258321-7929-4804-93F9-5B160BD4C7C7}" destId="{7E6DF3CD-6DDF-4321-81B2-CD0DB7093631}" srcOrd="1" destOrd="0" presId="urn:microsoft.com/office/officeart/2016/7/layout/VerticalDownArrowProcess"/>
    <dgm:cxn modelId="{8749A833-0EAD-439A-B73F-3201E5D2C272}" type="presOf" srcId="{20AD0339-C375-4E40-966E-47E55E13CDBF}" destId="{E551F087-C8C0-4455-85AC-11A5D729717E}" srcOrd="0" destOrd="0" presId="urn:microsoft.com/office/officeart/2016/7/layout/VerticalDownArrowProcess"/>
    <dgm:cxn modelId="{CB61D43F-1463-48FB-9F35-A8CBAB0E3D74}" srcId="{7AFA173E-56BB-4397-AB0C-CFD2180A86D4}" destId="{20AD0339-C375-4E40-966E-47E55E13CDBF}" srcOrd="0" destOrd="0" parTransId="{F9908CD9-533A-46F8-884B-E85EC8A64A48}" sibTransId="{8F72035F-FC51-4294-BFF9-8F5F17FD4FBA}"/>
    <dgm:cxn modelId="{C001AC64-5949-451E-8714-5243EC5196DB}" srcId="{AF124561-A949-4906-A8E4-E9B182576835}" destId="{01022B66-7E8A-4BD6-9E28-9F504BF3AD0B}" srcOrd="3" destOrd="0" parTransId="{CF05FA91-94D5-4E6A-AFD1-FD3F06E08A27}" sibTransId="{7DBF3D27-2E09-4318-929E-347273EDA277}"/>
    <dgm:cxn modelId="{7DE3C847-D16A-4FD6-B122-02B0D9CE43DA}" type="presOf" srcId="{9198417E-CEA8-4A85-A3FC-DE5BC29E487B}" destId="{A44B70A9-B2F7-465C-95E9-A4C3BA1D1AF1}" srcOrd="1" destOrd="0" presId="urn:microsoft.com/office/officeart/2016/7/layout/VerticalDownArrowProcess"/>
    <dgm:cxn modelId="{0CF8F96C-B6E3-4021-810B-B88B44421905}" type="presOf" srcId="{A678D38E-DEC0-4EEA-A5A4-234284D2170F}" destId="{DC8F8F87-0A3B-4FFB-BC35-24E8A0A3B9E8}" srcOrd="0" destOrd="0" presId="urn:microsoft.com/office/officeart/2016/7/layout/VerticalDownArrowProcess"/>
    <dgm:cxn modelId="{8E3ADE70-308F-4DF6-84D6-A14B04300B6F}" srcId="{AF124561-A949-4906-A8E4-E9B182576835}" destId="{2B258321-7929-4804-93F9-5B160BD4C7C7}" srcOrd="1" destOrd="0" parTransId="{0148BA5C-AF11-4625-9449-E1F6898A720A}" sibTransId="{8AA6350D-D6AA-4E38-A04F-9F325E8F6793}"/>
    <dgm:cxn modelId="{4617E070-773A-476D-81EE-A9EF5BD43DE2}" srcId="{9198417E-CEA8-4A85-A3FC-DE5BC29E487B}" destId="{F337455C-F802-498F-995A-DE9F7C47EEF7}" srcOrd="0" destOrd="0" parTransId="{6774A9FA-B9D4-468D-9871-579A442B7F3C}" sibTransId="{4CFA3227-31B8-4CE3-865D-2BEBB1BF8938}"/>
    <dgm:cxn modelId="{3DEDF351-DE89-4B33-A725-0B90B43F3613}" srcId="{AF124561-A949-4906-A8E4-E9B182576835}" destId="{7AFA173E-56BB-4397-AB0C-CFD2180A86D4}" srcOrd="2" destOrd="0" parTransId="{4834FA64-CC3C-4944-80C3-92ABADC0A254}" sibTransId="{D8778ED1-3C8D-44DF-A7FC-28AAB064E735}"/>
    <dgm:cxn modelId="{8F774758-CFCD-49ED-8CF3-C7FDBB45C151}" type="presOf" srcId="{F337455C-F802-498F-995A-DE9F7C47EEF7}" destId="{6DC6C46C-E105-484C-9859-9FE2C011EEAE}" srcOrd="0" destOrd="0" presId="urn:microsoft.com/office/officeart/2016/7/layout/VerticalDownArrowProcess"/>
    <dgm:cxn modelId="{111D387F-379B-4CC7-87C9-079563B01081}" type="presOf" srcId="{7AFA173E-56BB-4397-AB0C-CFD2180A86D4}" destId="{E6231C94-FEDE-4EF4-AB2A-7BE7C267EEF5}" srcOrd="1" destOrd="0" presId="urn:microsoft.com/office/officeart/2016/7/layout/VerticalDownArrowProcess"/>
    <dgm:cxn modelId="{A5D60E8C-6DB7-4D2C-AF6F-D946CDA41A81}" srcId="{AF124561-A949-4906-A8E4-E9B182576835}" destId="{9198417E-CEA8-4A85-A3FC-DE5BC29E487B}" srcOrd="0" destOrd="0" parTransId="{04E3EC33-B422-47E7-B597-2151625BA012}" sibTransId="{77BA3C4A-7E6F-476C-9369-96A58D9F3A58}"/>
    <dgm:cxn modelId="{AB405DA9-9B30-48A7-A51C-8317D25943B5}" type="presOf" srcId="{01022B66-7E8A-4BD6-9E28-9F504BF3AD0B}" destId="{A3A5F6C8-4748-42F1-91A3-769D67B92AC8}" srcOrd="0" destOrd="0" presId="urn:microsoft.com/office/officeart/2016/7/layout/VerticalDownArrowProcess"/>
    <dgm:cxn modelId="{7E4200C3-0B8C-4A85-B6D6-E09B2489C870}" type="presOf" srcId="{C0A2CE6C-DC36-4A0D-A384-A2E88A998B39}" destId="{D00795BF-4EA4-42FA-948E-1021D8CD55B5}" srcOrd="0" destOrd="0" presId="urn:microsoft.com/office/officeart/2016/7/layout/VerticalDownArrowProcess"/>
    <dgm:cxn modelId="{6B78DCC3-CFA7-49F3-9617-7CDE21ED7C3D}" type="presOf" srcId="{AF124561-A949-4906-A8E4-E9B182576835}" destId="{EBAADB48-535D-4480-BA89-DE5B0E87182C}" srcOrd="0" destOrd="0" presId="urn:microsoft.com/office/officeart/2016/7/layout/VerticalDownArrowProcess"/>
    <dgm:cxn modelId="{A78766E3-E940-4D77-BDA9-05704F709F10}" type="presOf" srcId="{9198417E-CEA8-4A85-A3FC-DE5BC29E487B}" destId="{BEDCB783-3B8B-45FE-B2FB-6B3B6338121C}" srcOrd="0" destOrd="0" presId="urn:microsoft.com/office/officeart/2016/7/layout/VerticalDownArrowProcess"/>
    <dgm:cxn modelId="{EACDC824-C55B-47F1-82D8-C2FB5A623A8E}" type="presParOf" srcId="{EBAADB48-535D-4480-BA89-DE5B0E87182C}" destId="{6E68A4F9-98B0-431A-B9B0-5AF58D6F4A09}" srcOrd="0" destOrd="0" presId="urn:microsoft.com/office/officeart/2016/7/layout/VerticalDownArrowProcess"/>
    <dgm:cxn modelId="{84926F3B-5CC4-4C3F-955B-D556850A6C5A}" type="presParOf" srcId="{6E68A4F9-98B0-431A-B9B0-5AF58D6F4A09}" destId="{A3A5F6C8-4748-42F1-91A3-769D67B92AC8}" srcOrd="0" destOrd="0" presId="urn:microsoft.com/office/officeart/2016/7/layout/VerticalDownArrowProcess"/>
    <dgm:cxn modelId="{64A4B0C7-B6D1-4C45-8601-3D358B1D22ED}" type="presParOf" srcId="{6E68A4F9-98B0-431A-B9B0-5AF58D6F4A09}" destId="{D00795BF-4EA4-42FA-948E-1021D8CD55B5}" srcOrd="1" destOrd="0" presId="urn:microsoft.com/office/officeart/2016/7/layout/VerticalDownArrowProcess"/>
    <dgm:cxn modelId="{9D639A4F-D24A-40B5-A8DF-087E80ED5627}" type="presParOf" srcId="{EBAADB48-535D-4480-BA89-DE5B0E87182C}" destId="{2A60AC62-9D38-4309-B4A0-B3C43A85FB14}" srcOrd="1" destOrd="0" presId="urn:microsoft.com/office/officeart/2016/7/layout/VerticalDownArrowProcess"/>
    <dgm:cxn modelId="{7AE2D29B-0A72-4AFC-AD1A-53C158BD608E}" type="presParOf" srcId="{EBAADB48-535D-4480-BA89-DE5B0E87182C}" destId="{02CA2951-C120-4D10-83B3-A4FC2D90AC5B}" srcOrd="2" destOrd="0" presId="urn:microsoft.com/office/officeart/2016/7/layout/VerticalDownArrowProcess"/>
    <dgm:cxn modelId="{6861AFF6-903B-46B7-B9C0-7671A941FDCC}" type="presParOf" srcId="{02CA2951-C120-4D10-83B3-A4FC2D90AC5B}" destId="{79274085-C008-4BB8-90AF-B2E710C77D3D}" srcOrd="0" destOrd="0" presId="urn:microsoft.com/office/officeart/2016/7/layout/VerticalDownArrowProcess"/>
    <dgm:cxn modelId="{DE2782DB-2031-45AC-A8C1-25E7C97E6AE0}" type="presParOf" srcId="{02CA2951-C120-4D10-83B3-A4FC2D90AC5B}" destId="{E6231C94-FEDE-4EF4-AB2A-7BE7C267EEF5}" srcOrd="1" destOrd="0" presId="urn:microsoft.com/office/officeart/2016/7/layout/VerticalDownArrowProcess"/>
    <dgm:cxn modelId="{C2640A86-089A-4CA9-A416-9D205FA6D339}" type="presParOf" srcId="{02CA2951-C120-4D10-83B3-A4FC2D90AC5B}" destId="{E551F087-C8C0-4455-85AC-11A5D729717E}" srcOrd="2" destOrd="0" presId="urn:microsoft.com/office/officeart/2016/7/layout/VerticalDownArrowProcess"/>
    <dgm:cxn modelId="{CE2216F3-504A-4011-BE31-EC498CDDD4B9}" type="presParOf" srcId="{EBAADB48-535D-4480-BA89-DE5B0E87182C}" destId="{129F6519-38DF-4B91-8FCA-B258C24183EE}" srcOrd="3" destOrd="0" presId="urn:microsoft.com/office/officeart/2016/7/layout/VerticalDownArrowProcess"/>
    <dgm:cxn modelId="{6EC1CC3F-F607-4961-AB63-74D6493DD85A}" type="presParOf" srcId="{EBAADB48-535D-4480-BA89-DE5B0E87182C}" destId="{C12726CB-BA28-4272-8023-DC92A1BB6D27}" srcOrd="4" destOrd="0" presId="urn:microsoft.com/office/officeart/2016/7/layout/VerticalDownArrowProcess"/>
    <dgm:cxn modelId="{50F9E85F-5184-4A0B-A003-D8E1B50C83C8}" type="presParOf" srcId="{C12726CB-BA28-4272-8023-DC92A1BB6D27}" destId="{A63B5406-1560-432F-A279-A0702EE2498D}" srcOrd="0" destOrd="0" presId="urn:microsoft.com/office/officeart/2016/7/layout/VerticalDownArrowProcess"/>
    <dgm:cxn modelId="{F2171B0F-A8D5-4DF2-B6DF-CF1FF7EA3178}" type="presParOf" srcId="{C12726CB-BA28-4272-8023-DC92A1BB6D27}" destId="{7E6DF3CD-6DDF-4321-81B2-CD0DB7093631}" srcOrd="1" destOrd="0" presId="urn:microsoft.com/office/officeart/2016/7/layout/VerticalDownArrowProcess"/>
    <dgm:cxn modelId="{44ED3B53-DA15-414C-91CC-217B7AD2948B}" type="presParOf" srcId="{C12726CB-BA28-4272-8023-DC92A1BB6D27}" destId="{DC8F8F87-0A3B-4FFB-BC35-24E8A0A3B9E8}" srcOrd="2" destOrd="0" presId="urn:microsoft.com/office/officeart/2016/7/layout/VerticalDownArrowProcess"/>
    <dgm:cxn modelId="{DE64EE21-95EF-4204-A324-E7A007EF8F0B}" type="presParOf" srcId="{EBAADB48-535D-4480-BA89-DE5B0E87182C}" destId="{A3868ADF-E137-4900-9171-AF640853C565}" srcOrd="5" destOrd="0" presId="urn:microsoft.com/office/officeart/2016/7/layout/VerticalDownArrowProcess"/>
    <dgm:cxn modelId="{4E86BADD-2804-4832-A5AF-4EA4E6C7B7E6}" type="presParOf" srcId="{EBAADB48-535D-4480-BA89-DE5B0E87182C}" destId="{98FFBFCF-B8CD-448D-829B-4D77A61ADA6B}" srcOrd="6" destOrd="0" presId="urn:microsoft.com/office/officeart/2016/7/layout/VerticalDownArrowProcess"/>
    <dgm:cxn modelId="{63F2802B-A7DC-4804-AB67-01E46F53D5B6}" type="presParOf" srcId="{98FFBFCF-B8CD-448D-829B-4D77A61ADA6B}" destId="{BEDCB783-3B8B-45FE-B2FB-6B3B6338121C}" srcOrd="0" destOrd="0" presId="urn:microsoft.com/office/officeart/2016/7/layout/VerticalDownArrowProcess"/>
    <dgm:cxn modelId="{8BA5383A-D2EA-45AB-9D6A-9FF1A2DA2813}" type="presParOf" srcId="{98FFBFCF-B8CD-448D-829B-4D77A61ADA6B}" destId="{A44B70A9-B2F7-465C-95E9-A4C3BA1D1AF1}" srcOrd="1" destOrd="0" presId="urn:microsoft.com/office/officeart/2016/7/layout/VerticalDownArrowProcess"/>
    <dgm:cxn modelId="{181B7AD4-994C-4F98-AA67-23E6F406EA28}" type="presParOf" srcId="{98FFBFCF-B8CD-448D-829B-4D77A61ADA6B}" destId="{6DC6C46C-E105-484C-9859-9FE2C011EEAE}"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36112-A547-4663-8245-E84A1A6C8556}">
      <dsp:nvSpPr>
        <dsp:cNvPr id="0" name=""/>
        <dsp:cNvSpPr/>
      </dsp:nvSpPr>
      <dsp:spPr>
        <a:xfrm>
          <a:off x="0" y="8473"/>
          <a:ext cx="6571144" cy="561599"/>
        </a:xfrm>
        <a:prstGeom prst="roundRect">
          <a:avLst/>
        </a:prstGeom>
        <a:solidFill>
          <a:srgbClr val="9E1B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Warn you would not email bank a/c changes </a:t>
          </a:r>
          <a:endParaRPr lang="en-US" sz="2300" kern="1200" dirty="0"/>
        </a:p>
      </dsp:txBody>
      <dsp:txXfrm>
        <a:off x="27415" y="35888"/>
        <a:ext cx="6516314" cy="506769"/>
      </dsp:txXfrm>
    </dsp:sp>
    <dsp:sp modelId="{C8CEBA8C-3529-4910-8938-090FDC8D3DDC}">
      <dsp:nvSpPr>
        <dsp:cNvPr id="0" name=""/>
        <dsp:cNvSpPr/>
      </dsp:nvSpPr>
      <dsp:spPr>
        <a:xfrm>
          <a:off x="0" y="639193"/>
          <a:ext cx="6571144" cy="561599"/>
        </a:xfrm>
        <a:prstGeom prst="roundRect">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Monitor firm email accounts</a:t>
          </a:r>
        </a:p>
      </dsp:txBody>
      <dsp:txXfrm>
        <a:off x="27415" y="666608"/>
        <a:ext cx="6516314" cy="506769"/>
      </dsp:txXfrm>
    </dsp:sp>
    <dsp:sp modelId="{E6EDE5EB-CAE2-4F84-96F9-AD4FC7002451}">
      <dsp:nvSpPr>
        <dsp:cNvPr id="0" name=""/>
        <dsp:cNvSpPr/>
      </dsp:nvSpPr>
      <dsp:spPr>
        <a:xfrm>
          <a:off x="0" y="1269913"/>
          <a:ext cx="6571144" cy="561599"/>
        </a:xfrm>
        <a:prstGeom prst="roundRect">
          <a:avLst/>
        </a:prstGeom>
        <a:solidFill>
          <a:schemeClr val="bg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Scrutinise 'out of place’ emails</a:t>
          </a:r>
          <a:endParaRPr lang="en-US" sz="2300" kern="1200" dirty="0"/>
        </a:p>
      </dsp:txBody>
      <dsp:txXfrm>
        <a:off x="27415" y="1297328"/>
        <a:ext cx="6516314" cy="506769"/>
      </dsp:txXfrm>
    </dsp:sp>
    <dsp:sp modelId="{DB909A39-AAD0-4876-A45C-A7E201789F29}">
      <dsp:nvSpPr>
        <dsp:cNvPr id="0" name=""/>
        <dsp:cNvSpPr/>
      </dsp:nvSpPr>
      <dsp:spPr>
        <a:xfrm>
          <a:off x="0" y="1900633"/>
          <a:ext cx="6571144" cy="561599"/>
        </a:xfrm>
        <a:prstGeom prst="roundRect">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Confirmation strategies for transfers</a:t>
          </a:r>
          <a:endParaRPr lang="en-US" sz="2300" kern="1200" dirty="0"/>
        </a:p>
      </dsp:txBody>
      <dsp:txXfrm>
        <a:off x="27415" y="1928048"/>
        <a:ext cx="6516314" cy="506769"/>
      </dsp:txXfrm>
    </dsp:sp>
    <dsp:sp modelId="{3FBBED10-AEF8-425F-AA1F-B4C729489BAA}">
      <dsp:nvSpPr>
        <dsp:cNvPr id="0" name=""/>
        <dsp:cNvSpPr/>
      </dsp:nvSpPr>
      <dsp:spPr>
        <a:xfrm>
          <a:off x="0" y="2531353"/>
          <a:ext cx="6571144" cy="545925"/>
        </a:xfrm>
        <a:prstGeom prst="roundRect">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Look at alternatives to holding client money </a:t>
          </a:r>
          <a:endParaRPr lang="en-US" sz="2300" kern="1200" dirty="0"/>
        </a:p>
      </dsp:txBody>
      <dsp:txXfrm>
        <a:off x="26650" y="2558003"/>
        <a:ext cx="6517844" cy="492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5F6C8-4748-42F1-91A3-769D67B92AC8}">
      <dsp:nvSpPr>
        <dsp:cNvPr id="0" name=""/>
        <dsp:cNvSpPr/>
      </dsp:nvSpPr>
      <dsp:spPr>
        <a:xfrm>
          <a:off x="0" y="2954332"/>
          <a:ext cx="2160239" cy="64606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636" tIns="163576" rIns="15363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Promote</a:t>
          </a:r>
        </a:p>
      </dsp:txBody>
      <dsp:txXfrm>
        <a:off x="0" y="2954332"/>
        <a:ext cx="2160239" cy="646067"/>
      </dsp:txXfrm>
    </dsp:sp>
    <dsp:sp modelId="{D00795BF-4EA4-42FA-948E-1021D8CD55B5}">
      <dsp:nvSpPr>
        <dsp:cNvPr id="0" name=""/>
        <dsp:cNvSpPr/>
      </dsp:nvSpPr>
      <dsp:spPr>
        <a:xfrm>
          <a:off x="2160239" y="2953108"/>
          <a:ext cx="6480719" cy="646067"/>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1460" tIns="254000" rIns="131460" bIns="254000" numCol="1" spcCol="1270" anchor="ctr" anchorCtr="0">
          <a:noAutofit/>
        </a:bodyPr>
        <a:lstStyle/>
        <a:p>
          <a:pPr marL="0" lvl="0" indent="0" algn="l" defTabSz="889000">
            <a:lnSpc>
              <a:spcPct val="90000"/>
            </a:lnSpc>
            <a:spcBef>
              <a:spcPct val="0"/>
            </a:spcBef>
            <a:spcAft>
              <a:spcPct val="35000"/>
            </a:spcAft>
            <a:buNone/>
          </a:pPr>
          <a:r>
            <a:rPr lang="en-US" sz="2000" kern="1200" dirty="0"/>
            <a:t>A supportive cyber culture with regular training</a:t>
          </a:r>
        </a:p>
      </dsp:txBody>
      <dsp:txXfrm>
        <a:off x="2160239" y="2953108"/>
        <a:ext cx="6480719" cy="646067"/>
      </dsp:txXfrm>
    </dsp:sp>
    <dsp:sp modelId="{E6231C94-FEDE-4EF4-AB2A-7BE7C267EEF5}">
      <dsp:nvSpPr>
        <dsp:cNvPr id="0" name=""/>
        <dsp:cNvSpPr/>
      </dsp:nvSpPr>
      <dsp:spPr>
        <a:xfrm rot="10800000">
          <a:off x="0" y="1958673"/>
          <a:ext cx="2160239" cy="993652"/>
        </a:xfrm>
        <a:prstGeom prst="upArrowCallout">
          <a:avLst>
            <a:gd name="adj1" fmla="val 5000"/>
            <a:gd name="adj2" fmla="val 10000"/>
            <a:gd name="adj3" fmla="val 15000"/>
            <a:gd name="adj4" fmla="val 64977"/>
          </a:avLst>
        </a:prstGeom>
        <a:solidFill>
          <a:schemeClr val="accent5">
            <a:hueOff val="1714279"/>
            <a:satOff val="3916"/>
            <a:lumOff val="-10850"/>
            <a:alphaOff val="0"/>
          </a:schemeClr>
        </a:solidFill>
        <a:ln w="25400" cap="flat" cmpd="sng" algn="ctr">
          <a:solidFill>
            <a:schemeClr val="accent5">
              <a:hueOff val="1714279"/>
              <a:satOff val="3916"/>
              <a:lumOff val="-108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636" tIns="163576" rIns="15363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Patch</a:t>
          </a:r>
        </a:p>
      </dsp:txBody>
      <dsp:txXfrm rot="-10800000">
        <a:off x="0" y="1958673"/>
        <a:ext cx="2160239" cy="645874"/>
      </dsp:txXfrm>
    </dsp:sp>
    <dsp:sp modelId="{E551F087-C8C0-4455-85AC-11A5D729717E}">
      <dsp:nvSpPr>
        <dsp:cNvPr id="0" name=""/>
        <dsp:cNvSpPr/>
      </dsp:nvSpPr>
      <dsp:spPr>
        <a:xfrm>
          <a:off x="2179163" y="2016201"/>
          <a:ext cx="6461795" cy="576087"/>
        </a:xfrm>
        <a:prstGeom prst="rect">
          <a:avLst/>
        </a:prstGeom>
        <a:solidFill>
          <a:schemeClr val="accent5">
            <a:tint val="40000"/>
            <a:alpha val="90000"/>
            <a:hueOff val="1753605"/>
            <a:satOff val="-3597"/>
            <a:lumOff val="-2263"/>
            <a:alphaOff val="0"/>
          </a:schemeClr>
        </a:solidFill>
        <a:ln w="25400" cap="flat" cmpd="sng" algn="ctr">
          <a:solidFill>
            <a:schemeClr val="accent5">
              <a:tint val="40000"/>
              <a:alpha val="90000"/>
              <a:hueOff val="1753605"/>
              <a:satOff val="-3597"/>
              <a:lumOff val="-22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1460" tIns="254000" rIns="131460" bIns="254000" numCol="1" spcCol="1270" anchor="ctr" anchorCtr="0">
          <a:noAutofit/>
        </a:bodyPr>
        <a:lstStyle/>
        <a:p>
          <a:pPr marL="0" lvl="0" indent="0" algn="l" defTabSz="889000">
            <a:lnSpc>
              <a:spcPct val="90000"/>
            </a:lnSpc>
            <a:spcBef>
              <a:spcPct val="0"/>
            </a:spcBef>
            <a:spcAft>
              <a:spcPct val="35000"/>
            </a:spcAft>
            <a:buNone/>
          </a:pPr>
          <a:r>
            <a:rPr lang="en-US" sz="2000" kern="1200" dirty="0"/>
            <a:t>Systems regularly to avoid exposing vulnerabilities</a:t>
          </a:r>
        </a:p>
      </dsp:txBody>
      <dsp:txXfrm>
        <a:off x="2179163" y="2016201"/>
        <a:ext cx="6461795" cy="576087"/>
      </dsp:txXfrm>
    </dsp:sp>
    <dsp:sp modelId="{7E6DF3CD-6DDF-4321-81B2-CD0DB7093631}">
      <dsp:nvSpPr>
        <dsp:cNvPr id="0" name=""/>
        <dsp:cNvSpPr/>
      </dsp:nvSpPr>
      <dsp:spPr>
        <a:xfrm rot="10800000">
          <a:off x="0" y="950566"/>
          <a:ext cx="2160239" cy="993652"/>
        </a:xfrm>
        <a:prstGeom prst="upArrowCallout">
          <a:avLst>
            <a:gd name="adj1" fmla="val 5000"/>
            <a:gd name="adj2" fmla="val 10000"/>
            <a:gd name="adj3" fmla="val 15000"/>
            <a:gd name="adj4" fmla="val 64977"/>
          </a:avLst>
        </a:prstGeom>
        <a:solidFill>
          <a:schemeClr val="accent5">
            <a:hueOff val="3428557"/>
            <a:satOff val="7832"/>
            <a:lumOff val="-21699"/>
            <a:alphaOff val="0"/>
          </a:schemeClr>
        </a:solidFill>
        <a:ln w="25400" cap="flat" cmpd="sng" algn="ctr">
          <a:solidFill>
            <a:schemeClr val="accent5">
              <a:hueOff val="3428557"/>
              <a:satOff val="7832"/>
              <a:lumOff val="-216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636" tIns="163576" rIns="15363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Protect </a:t>
          </a:r>
        </a:p>
      </dsp:txBody>
      <dsp:txXfrm rot="-10800000">
        <a:off x="0" y="950566"/>
        <a:ext cx="2160239" cy="645874"/>
      </dsp:txXfrm>
    </dsp:sp>
    <dsp:sp modelId="{DC8F8F87-0A3B-4FFB-BC35-24E8A0A3B9E8}">
      <dsp:nvSpPr>
        <dsp:cNvPr id="0" name=""/>
        <dsp:cNvSpPr/>
      </dsp:nvSpPr>
      <dsp:spPr>
        <a:xfrm>
          <a:off x="2160239" y="983664"/>
          <a:ext cx="6480719" cy="589844"/>
        </a:xfrm>
        <a:prstGeom prst="rect">
          <a:avLst/>
        </a:prstGeom>
        <a:solidFill>
          <a:schemeClr val="accent5">
            <a:tint val="40000"/>
            <a:alpha val="90000"/>
            <a:hueOff val="3507209"/>
            <a:satOff val="-7195"/>
            <a:lumOff val="-4526"/>
            <a:alphaOff val="0"/>
          </a:schemeClr>
        </a:solidFill>
        <a:ln w="25400" cap="flat" cmpd="sng" algn="ctr">
          <a:solidFill>
            <a:schemeClr val="accent5">
              <a:tint val="40000"/>
              <a:alpha val="90000"/>
              <a:hueOff val="3507209"/>
              <a:satOff val="-7195"/>
              <a:lumOff val="-45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1460" tIns="254000" rIns="131460" bIns="254000" numCol="1" spcCol="1270" anchor="ctr" anchorCtr="0">
          <a:noAutofit/>
        </a:bodyPr>
        <a:lstStyle/>
        <a:p>
          <a:pPr marL="0" lvl="0" indent="0" algn="l" defTabSz="889000">
            <a:lnSpc>
              <a:spcPct val="90000"/>
            </a:lnSpc>
            <a:spcBef>
              <a:spcPct val="0"/>
            </a:spcBef>
            <a:spcAft>
              <a:spcPct val="35000"/>
            </a:spcAft>
            <a:buNone/>
          </a:pPr>
          <a:r>
            <a:rPr lang="en-US" sz="2000" kern="1200" dirty="0"/>
            <a:t>Your devices with strong passwords and encryption</a:t>
          </a:r>
        </a:p>
      </dsp:txBody>
      <dsp:txXfrm>
        <a:off x="2160239" y="983664"/>
        <a:ext cx="6480719" cy="589844"/>
      </dsp:txXfrm>
    </dsp:sp>
    <dsp:sp modelId="{A44B70A9-B2F7-465C-95E9-A4C3BA1D1AF1}">
      <dsp:nvSpPr>
        <dsp:cNvPr id="0" name=""/>
        <dsp:cNvSpPr/>
      </dsp:nvSpPr>
      <dsp:spPr>
        <a:xfrm rot="10800000">
          <a:off x="0" y="1"/>
          <a:ext cx="2160239" cy="993652"/>
        </a:xfrm>
        <a:prstGeom prst="upArrowCallout">
          <a:avLst>
            <a:gd name="adj1" fmla="val 5000"/>
            <a:gd name="adj2" fmla="val 10000"/>
            <a:gd name="adj3" fmla="val 15000"/>
            <a:gd name="adj4" fmla="val 64977"/>
          </a:avLst>
        </a:prstGeom>
        <a:solidFill>
          <a:schemeClr val="accent5">
            <a:hueOff val="5142836"/>
            <a:satOff val="11748"/>
            <a:lumOff val="-32549"/>
            <a:alphaOff val="0"/>
          </a:schemeClr>
        </a:solidFill>
        <a:ln w="25400" cap="flat" cmpd="sng" algn="ctr">
          <a:solidFill>
            <a:schemeClr val="accent5">
              <a:hueOff val="5142836"/>
              <a:satOff val="11748"/>
              <a:lumOff val="-32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636" tIns="163576" rIns="15363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Prepare</a:t>
          </a:r>
        </a:p>
      </dsp:txBody>
      <dsp:txXfrm rot="-10800000">
        <a:off x="0" y="1"/>
        <a:ext cx="2160239" cy="645874"/>
      </dsp:txXfrm>
    </dsp:sp>
    <dsp:sp modelId="{6DC6C46C-E105-484C-9859-9FE2C011EEAE}">
      <dsp:nvSpPr>
        <dsp:cNvPr id="0" name=""/>
        <dsp:cNvSpPr/>
      </dsp:nvSpPr>
      <dsp:spPr>
        <a:xfrm>
          <a:off x="2158813" y="0"/>
          <a:ext cx="6480719" cy="645874"/>
        </a:xfrm>
        <a:prstGeom prst="rect">
          <a:avLst/>
        </a:prstGeom>
        <a:solidFill>
          <a:schemeClr val="accent5">
            <a:tint val="40000"/>
            <a:alpha val="90000"/>
            <a:hueOff val="5260814"/>
            <a:satOff val="-10792"/>
            <a:lumOff val="-6789"/>
            <a:alphaOff val="0"/>
          </a:schemeClr>
        </a:solidFill>
        <a:ln w="25400" cap="flat" cmpd="sng" algn="ctr">
          <a:solidFill>
            <a:schemeClr val="accent5">
              <a:tint val="40000"/>
              <a:alpha val="90000"/>
              <a:hueOff val="5260814"/>
              <a:satOff val="-10792"/>
              <a:lumOff val="-67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1460" tIns="254000" rIns="131460" bIns="254000" numCol="1" spcCol="1270" anchor="ctr" anchorCtr="0">
          <a:noAutofit/>
        </a:bodyPr>
        <a:lstStyle/>
        <a:p>
          <a:pPr marL="0" lvl="0" indent="0" algn="l" defTabSz="889000">
            <a:lnSpc>
              <a:spcPct val="90000"/>
            </a:lnSpc>
            <a:spcBef>
              <a:spcPct val="0"/>
            </a:spcBef>
            <a:spcAft>
              <a:spcPct val="35000"/>
            </a:spcAft>
            <a:buNone/>
          </a:pPr>
          <a:r>
            <a:rPr lang="en-US" sz="2000" kern="1200" dirty="0"/>
            <a:t>Your strategy for future threats </a:t>
          </a:r>
        </a:p>
      </dsp:txBody>
      <dsp:txXfrm>
        <a:off x="2158813" y="0"/>
        <a:ext cx="6480719" cy="6458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lgn="l">
              <a:defRPr sz="1200">
                <a:latin typeface="Arial" pitchFamily="34" charset="0"/>
              </a:defRPr>
            </a:lvl1pPr>
          </a:lstStyle>
          <a:p>
            <a:pPr>
              <a:defRPr/>
            </a:pPr>
            <a:endParaRPr lang="en-US" dirty="0"/>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F71937B9-9BEB-4715-9929-27D5D50C9E9C}" type="datetimeFigureOut">
              <a:rPr lang="en-US"/>
              <a:pPr>
                <a:defRPr/>
              </a:pPr>
              <a:t>11/27/2020</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lgn="l">
              <a:defRPr sz="1200">
                <a:latin typeface="Arial" pitchFamily="34" charset="0"/>
              </a:defRPr>
            </a:lvl1pPr>
          </a:lstStyle>
          <a:p>
            <a:pPr>
              <a:defRPr/>
            </a:pPr>
            <a:endParaRPr lang="en-US"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45915B72-6729-4D09-98FB-FD8BA4F4A6E6}"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9T13:12:08.110"/>
    </inkml:context>
    <inkml:brush xml:id="br0">
      <inkml:brushProperty name="width" value="0.1" units="cm"/>
      <inkml:brushProperty name="height" value="0.1" units="cm"/>
      <inkml:brushProperty name="color" value="#E71224"/>
      <inkml:brushProperty name="ignorePressure" value="1"/>
    </inkml:brush>
  </inkml:definitions>
  <inkml:trace contextRef="#ctx0" brushRef="#br0">0 0,'3893'3893,"-4035"-4035,130 130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FDA83A5-4C3C-4C0B-B778-4BFDA3EE22DF}" type="datetimeFigureOut">
              <a:rPr lang="en-GB" smtClean="0"/>
              <a:t>27/11/2020</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783C58C-2DB1-4312-8AEF-48E110324F57}" type="slidenum">
              <a:rPr lang="en-GB" smtClean="0"/>
              <a:t>‹#›</a:t>
            </a:fld>
            <a:endParaRPr lang="en-GB" dirty="0"/>
          </a:p>
        </p:txBody>
      </p:sp>
    </p:spTree>
    <p:extLst>
      <p:ext uri="{BB962C8B-B14F-4D97-AF65-F5344CB8AC3E}">
        <p14:creationId xmlns:p14="http://schemas.microsoft.com/office/powerpoint/2010/main" val="799604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sc.gov.uk/blog-post/wannacry-ransomware-guidance-updat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sc.gov.uk/blog-post/ncsc-cyber-security-training-for-staff-now-availabl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sc.gov.uk/collection/saas-security/saas-security-principle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ncsc.gov.uk/collection/cloud-security/implementing-the-cloud-security-principle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terpol.int/en/News-and-Events/News/2020/INTERPOL-report-shows-alarming-rate-of-cyberattacks-during-COVID-1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b="1" dirty="0"/>
          </a:p>
          <a:p>
            <a:endParaRPr lang="en-GB" dirty="0"/>
          </a:p>
        </p:txBody>
      </p:sp>
      <p:sp>
        <p:nvSpPr>
          <p:cNvPr id="4" name="Slide Number Placeholder 3"/>
          <p:cNvSpPr>
            <a:spLocks noGrp="1"/>
          </p:cNvSpPr>
          <p:nvPr>
            <p:ph type="sldNum" sz="quarter" idx="5"/>
          </p:nvPr>
        </p:nvSpPr>
        <p:spPr/>
        <p:txBody>
          <a:bodyPr/>
          <a:lstStyle/>
          <a:p>
            <a:fld id="{F8DF19EC-FDF1-4D9B-B926-74A9180A821B}" type="slidenum">
              <a:rPr lang="en-GB" smtClean="0"/>
              <a:t>1</a:t>
            </a:fld>
            <a:endParaRPr lang="en-GB" dirty="0"/>
          </a:p>
        </p:txBody>
      </p:sp>
    </p:spTree>
    <p:extLst>
      <p:ext uri="{BB962C8B-B14F-4D97-AF65-F5344CB8AC3E}">
        <p14:creationId xmlns:p14="http://schemas.microsoft.com/office/powerpoint/2010/main" val="369939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you know we tested our firm's knowledge about cyber attacks and found varying results. </a:t>
            </a:r>
          </a:p>
          <a:p>
            <a:endParaRPr lang="en-GB" dirty="0"/>
          </a:p>
          <a:p>
            <a:r>
              <a:rPr lang="en-GB" dirty="0"/>
              <a:t>How do you think you would fare if we came to your firm and carried out a similar test? You now have your chance to test your response.</a:t>
            </a:r>
          </a:p>
          <a:p>
            <a:endParaRPr lang="en-GB" b="0" i="0" dirty="0">
              <a:solidFill>
                <a:srgbClr val="333333"/>
              </a:solidFill>
              <a:effectLst/>
              <a:latin typeface="Open sans"/>
            </a:endParaRPr>
          </a:p>
          <a:p>
            <a:r>
              <a:rPr lang="en-GB" b="0" i="0" dirty="0">
                <a:solidFill>
                  <a:srgbClr val="333333"/>
                </a:solidFill>
                <a:effectLst/>
                <a:latin typeface="Open sans"/>
              </a:rPr>
              <a:t>The question is </a:t>
            </a:r>
            <a:r>
              <a:rPr lang="en-GB" b="1" i="0" dirty="0">
                <a:solidFill>
                  <a:srgbClr val="333333"/>
                </a:solidFill>
                <a:effectLst/>
                <a:latin typeface="Open sans"/>
              </a:rPr>
              <a:t>…..READ. </a:t>
            </a:r>
          </a:p>
          <a:p>
            <a:r>
              <a:rPr lang="en-GB" sz="1200" b="0" i="0" kern="1200" dirty="0">
                <a:solidFill>
                  <a:schemeClr val="tx1"/>
                </a:solidFill>
                <a:effectLst/>
                <a:latin typeface="+mn-lt"/>
                <a:ea typeface="+mn-ea"/>
                <a:cs typeface="+mn-cs"/>
              </a:rPr>
              <a:t>Think about how you would respond, and</a:t>
            </a:r>
            <a:r>
              <a:rPr lang="en-GB" sz="1200" dirty="0">
                <a:solidFill>
                  <a:srgbClr val="333333"/>
                </a:solidFill>
                <a:effectLst/>
                <a:latin typeface="Helvetica" panose="020B0604020202020204" pitchFamily="34" charset="0"/>
                <a:ea typeface="Calibri" panose="020F0502020204030204" pitchFamily="34" charset="0"/>
              </a:rPr>
              <a:t> we will come back to the answer shortly.</a:t>
            </a:r>
            <a:endParaRPr lang="en-US" b="0" i="0" dirty="0">
              <a:solidFill>
                <a:srgbClr val="333333"/>
              </a:solidFill>
              <a:effectLst/>
              <a:latin typeface="Open sans"/>
            </a:endParaRPr>
          </a:p>
          <a:p>
            <a:endParaRPr lang="en-US" b="0" i="0" dirty="0">
              <a:solidFill>
                <a:srgbClr val="333333"/>
              </a:solidFill>
              <a:effectLst/>
              <a:latin typeface="Open sans"/>
            </a:endParaRPr>
          </a:p>
          <a:p>
            <a:endParaRPr lang="en-GB" dirty="0"/>
          </a:p>
        </p:txBody>
      </p:sp>
      <p:sp>
        <p:nvSpPr>
          <p:cNvPr id="4" name="Slide Number Placeholder 3"/>
          <p:cNvSpPr>
            <a:spLocks noGrp="1"/>
          </p:cNvSpPr>
          <p:nvPr>
            <p:ph type="sldNum" sz="quarter" idx="5"/>
          </p:nvPr>
        </p:nvSpPr>
        <p:spPr/>
        <p:txBody>
          <a:bodyPr/>
          <a:lstStyle/>
          <a:p>
            <a:fld id="{F8DF19EC-FDF1-4D9B-B926-74A9180A821B}" type="slidenum">
              <a:rPr lang="en-GB" smtClean="0"/>
              <a:t>10</a:t>
            </a:fld>
            <a:endParaRPr lang="en-GB" dirty="0"/>
          </a:p>
        </p:txBody>
      </p:sp>
    </p:spTree>
    <p:extLst>
      <p:ext uri="{BB962C8B-B14F-4D97-AF65-F5344CB8AC3E}">
        <p14:creationId xmlns:p14="http://schemas.microsoft.com/office/powerpoint/2010/main" val="233915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effectLst/>
                <a:latin typeface="Arial" panose="020B0604020202020204" pitchFamily="34" charset="0"/>
                <a:ea typeface="Calibri" panose="020F0502020204030204" pitchFamily="34" charset="0"/>
              </a:rPr>
              <a:t>So what can our 2019 review tell us about current risks now that so most of us are working remotely?</a:t>
            </a:r>
            <a:r>
              <a:rPr lang="en-GB" sz="1200" b="1" dirty="0">
                <a:solidFill>
                  <a:srgbClr val="FEFFFF"/>
                </a:solidFill>
                <a:effectLst/>
                <a:latin typeface="Arial" panose="020B0604020202020204" pitchFamily="34" charset="0"/>
                <a:ea typeface="Calibri" panose="020F050202020403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rgbClr val="FEFFFF"/>
              </a:solidFill>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rial" panose="020B0604020202020204" pitchFamily="34" charset="0"/>
                <a:ea typeface="Calibri" panose="020F0502020204030204" pitchFamily="34" charset="0"/>
              </a:rPr>
              <a:t>Firstly cyber security is not just about technology – its about your whole business, and w</a:t>
            </a:r>
            <a:r>
              <a:rPr lang="en-GB" sz="1200" kern="1200" dirty="0">
                <a:solidFill>
                  <a:schemeClr val="tx1"/>
                </a:solidFill>
                <a:effectLst/>
                <a:latin typeface="+mn-lt"/>
                <a:ea typeface="+mn-ea"/>
                <a:cs typeface="+mn-cs"/>
              </a:rPr>
              <a:t>e expect you to have robust policies to mitigate against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However, we found gaps that could have an impact on how well firms are managing </a:t>
            </a:r>
            <a:r>
              <a:rPr lang="en-GB" sz="1200" b="0" dirty="0">
                <a:solidFill>
                  <a:srgbClr val="FEFFFF"/>
                </a:solidFill>
                <a:effectLst/>
                <a:latin typeface="Arial" panose="020B0604020202020204" pitchFamily="34" charset="0"/>
                <a:ea typeface="Calibri" panose="020F0502020204030204" pitchFamily="34" charset="0"/>
                <a:cs typeface="Arial" panose="020B0604020202020204" pitchFamily="34" charset="0"/>
              </a:rPr>
              <a:t>remote working risks now when good </a:t>
            </a:r>
            <a:r>
              <a:rPr lang="en-US" sz="1200" b="0" i="0" dirty="0">
                <a:solidFill>
                  <a:srgbClr val="333333"/>
                </a:solidFill>
                <a:effectLst/>
                <a:latin typeface="Open sans"/>
                <a:ea typeface="Calibri" panose="020F0502020204030204" pitchFamily="34" charset="0"/>
              </a:rPr>
              <a:t>governance is needed more than ever.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333333"/>
              </a:solidFill>
              <a:effectLst/>
              <a:latin typeface="Open sans"/>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333333"/>
                </a:solidFill>
                <a:effectLst/>
                <a:latin typeface="Open sans"/>
                <a:ea typeface="Calibri" panose="020F0502020204030204" pitchFamily="34" charset="0"/>
                <a:cs typeface="Arial" panose="020B0604020202020204" pitchFamily="34" charset="0"/>
              </a:rPr>
              <a:t>These risks are listed here and while I</a:t>
            </a:r>
            <a:r>
              <a:rPr lang="en-US" sz="1200" b="0" i="0" dirty="0">
                <a:solidFill>
                  <a:srgbClr val="333333"/>
                </a:solidFill>
                <a:effectLst/>
                <a:latin typeface="Open sans"/>
                <a:ea typeface="Calibri" panose="020F0502020204030204" pitchFamily="34" charset="0"/>
              </a:rPr>
              <a:t> wont cover everything on this slide its important to note that poor governance overall was a significant issue - whether that be from soon to be outdated systems that will no longer have security updates this year or indeed systems that hadn’t been updated since 2014 - to risks around policies on USBs.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333333"/>
              </a:solidFill>
              <a:effectLst/>
              <a:latin typeface="Open sans"/>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333333"/>
                </a:solidFill>
                <a:effectLst/>
                <a:latin typeface="Open sans"/>
                <a:ea typeface="Calibri" panose="020F0502020204030204" pitchFamily="34" charset="0"/>
              </a:rPr>
              <a:t>Importantly o</a:t>
            </a:r>
            <a:r>
              <a:rPr lang="en-GB" sz="1200" b="0" kern="1200" dirty="0">
                <a:solidFill>
                  <a:schemeClr val="tx1"/>
                </a:solidFill>
                <a:effectLst/>
                <a:latin typeface="Arial" panose="020B0604020202020204" pitchFamily="34" charset="0"/>
                <a:ea typeface="+mn-ea"/>
                <a:cs typeface="+mn-cs"/>
              </a:rPr>
              <a:t>ver half of firms had not tested their processes and some firms were significantly o</a:t>
            </a:r>
            <a:r>
              <a:rPr lang="en-GB" sz="1200" b="0" kern="1200" dirty="0">
                <a:solidFill>
                  <a:schemeClr val="tx1"/>
                </a:solidFill>
                <a:effectLst/>
                <a:latin typeface="+mn-lt"/>
                <a:ea typeface="+mn-ea"/>
                <a:cs typeface="+mn-cs"/>
              </a:rPr>
              <a:t>ver reliant on their IT support that could mean that they are not fully prepared for an attack.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This was particularly highlighted by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firm who discovered that their IT provider had failed to prevent multiple password attempts on their systems.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Of course this was only discovered after they had been hacked.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provide valuable expertise, but remember you remain responsible for oversight of your own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tx1"/>
              </a:solidFill>
              <a:effectLst/>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Arial" panose="020B0604020202020204" pitchFamily="34" charset="0"/>
                <a:ea typeface="+mn-ea"/>
                <a:cs typeface="+mn-cs"/>
              </a:rPr>
              <a:t>So with this in mind how can you make sure you are prepared to meet the current risks facing us now? </a:t>
            </a:r>
          </a:p>
          <a:p>
            <a:pPr marL="171450" lvl="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b="0" i="0" dirty="0">
              <a:solidFill>
                <a:srgbClr val="333333"/>
              </a:solidFill>
              <a:effectLst/>
              <a:latin typeface="open-sans"/>
            </a:endParaRPr>
          </a:p>
          <a:p>
            <a:endParaRPr lang="en-US" b="0" i="0" dirty="0">
              <a:solidFill>
                <a:srgbClr val="333333"/>
              </a:solidFill>
              <a:effectLst/>
              <a:latin typeface="open-sans"/>
            </a:endParaRPr>
          </a:p>
          <a:p>
            <a:endParaRPr lang="en-US" b="0" i="0" dirty="0">
              <a:solidFill>
                <a:srgbClr val="333333"/>
              </a:solidFill>
              <a:effectLst/>
              <a:latin typeface="open-sans"/>
            </a:endParaRPr>
          </a:p>
          <a:p>
            <a:endParaRPr lang="en-GB" dirty="0"/>
          </a:p>
        </p:txBody>
      </p:sp>
      <p:sp>
        <p:nvSpPr>
          <p:cNvPr id="4" name="Slide Number Placeholder 3"/>
          <p:cNvSpPr>
            <a:spLocks noGrp="1"/>
          </p:cNvSpPr>
          <p:nvPr>
            <p:ph type="sldNum" sz="quarter" idx="5"/>
          </p:nvPr>
        </p:nvSpPr>
        <p:spPr/>
        <p:txBody>
          <a:bodyPr/>
          <a:lstStyle/>
          <a:p>
            <a:fld id="{2669C1AF-BE25-4E46-A701-F4CC65AEACCA}" type="slidenum">
              <a:rPr lang="en-GB" smtClean="0"/>
              <a:t>11</a:t>
            </a:fld>
            <a:endParaRPr lang="en-GB" dirty="0"/>
          </a:p>
        </p:txBody>
      </p:sp>
    </p:spTree>
    <p:extLst>
      <p:ext uri="{BB962C8B-B14F-4D97-AF65-F5344CB8AC3E}">
        <p14:creationId xmlns:p14="http://schemas.microsoft.com/office/powerpoint/2010/main" val="2034327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firstly you could be forgiven for feeling complacent about the transition to remote working – we already carried out so much of our work online and digitally . However we know that attacks have increased this year as criminals exploit </a:t>
            </a:r>
            <a:r>
              <a:rPr lang="en-US" b="0" dirty="0"/>
              <a:t>lower levels of security and</a:t>
            </a:r>
            <a:r>
              <a:rPr lang="en-GB" dirty="0"/>
              <a:t> our </a:t>
            </a:r>
            <a:r>
              <a:rPr lang="en-GB" sz="1200" dirty="0">
                <a:effectLst/>
                <a:latin typeface="Arial" panose="020B0604020202020204" pitchFamily="34" charset="0"/>
                <a:ea typeface="Times New Roman" panose="02020603050405020304" pitchFamily="18" charset="0"/>
              </a:rPr>
              <a:t>increased dependence on technology - perhaps best evidenced by the fact that more than 2.5m in client money has been stolen this year alone.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r>
              <a:rPr lang="en-GB" b="1" dirty="0"/>
              <a:t>What could that look like?</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Well let's imagine someone you know working at home right now. They are logged on to the firm network </a:t>
            </a:r>
            <a:r>
              <a:rPr lang="en-GB" sz="1200" dirty="0">
                <a:solidFill>
                  <a:srgbClr val="FEFFFF"/>
                </a:solidFill>
                <a:effectLst/>
                <a:latin typeface="Arial" panose="020B0604020202020204" pitchFamily="34" charset="0"/>
                <a:ea typeface="Calibri" panose="020F0502020204030204" pitchFamily="34" charset="0"/>
                <a:cs typeface="Arial" panose="020B0604020202020204" pitchFamily="34" charset="0"/>
              </a:rPr>
              <a:t>using their own device and perhaps working at the kitchen table because they don’t have their own office space. </a:t>
            </a:r>
            <a:r>
              <a:rPr lang="en-GB" sz="1200" dirty="0">
                <a:effectLst/>
                <a:latin typeface="Arial" panose="020B0604020202020204" pitchFamily="34" charset="0"/>
                <a:ea typeface="Calibri" panose="020F0502020204030204" pitchFamily="34" charset="0"/>
              </a:rPr>
              <a:t>They might be feeling isolated from their colleagues, anxious or under pressure.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Suddenly an email arrives. Its from a client but something just doesn’t feel right.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How would they deal with it? Ignore it – perhaps its nothing to be concerned about after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Delete it and say nothing? Report it or respond to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other risks to confidential data could also make them vulnerable in this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are all vulnerable to cyber attacks, and this vulnerability increases as cybercriminals </a:t>
            </a:r>
            <a:r>
              <a:rPr lang="en-US" b="0" dirty="0"/>
              <a:t>take advantage of </a:t>
            </a:r>
            <a:r>
              <a:rPr lang="en-GB" sz="1200" dirty="0">
                <a:effectLst/>
                <a:latin typeface="Arial" panose="020B0604020202020204" pitchFamily="34" charset="0"/>
                <a:ea typeface="Calibri" panose="020F0502020204030204" pitchFamily="34" charset="0"/>
              </a:rPr>
              <a:t>any initial weaknesses in our transition to </a:t>
            </a:r>
            <a:r>
              <a:rPr lang="en-US" sz="1200" i="0" dirty="0">
                <a:effectLst/>
              </a:rPr>
              <a:t>working from home and colleagues may be feeling more isolated or under pressure than usual.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That is why it has never been more crucial to support and train your staff and even educate your clients in order to protect them from risks.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rPr>
              <a:t>So what steps can you take to manage client risks?</a:t>
            </a:r>
          </a:p>
          <a:p>
            <a:endParaRPr lang="en-GB" dirty="0"/>
          </a:p>
        </p:txBody>
      </p:sp>
      <p:sp>
        <p:nvSpPr>
          <p:cNvPr id="4" name="Slide Number Placeholder 3"/>
          <p:cNvSpPr>
            <a:spLocks noGrp="1"/>
          </p:cNvSpPr>
          <p:nvPr>
            <p:ph type="sldNum" sz="quarter" idx="5"/>
          </p:nvPr>
        </p:nvSpPr>
        <p:spPr/>
        <p:txBody>
          <a:bodyPr/>
          <a:lstStyle/>
          <a:p>
            <a:fld id="{F8DF19EC-FDF1-4D9B-B926-74A9180A821B}" type="slidenum">
              <a:rPr lang="en-GB" smtClean="0"/>
              <a:t>12</a:t>
            </a:fld>
            <a:endParaRPr lang="en-GB" dirty="0"/>
          </a:p>
        </p:txBody>
      </p:sp>
    </p:spTree>
    <p:extLst>
      <p:ext uri="{BB962C8B-B14F-4D97-AF65-F5344CB8AC3E}">
        <p14:creationId xmlns:p14="http://schemas.microsoft.com/office/powerpoint/2010/main" val="607826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Open sans"/>
              </a:rPr>
              <a:t>Our new toolkit provides some practical steps to help you manage the client risks we identified in firms.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33333"/>
              </a:solidFill>
              <a:effectLst/>
              <a:latin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Open sans"/>
              </a:rPr>
              <a:t>W</a:t>
            </a:r>
            <a:r>
              <a:rPr lang="en-GB" b="0" dirty="0"/>
              <a:t>hile</a:t>
            </a:r>
            <a:r>
              <a:rPr lang="en-GB" sz="1200" b="0" dirty="0">
                <a:effectLst/>
                <a:latin typeface="Arial" panose="020B0604020202020204" pitchFamily="34" charset="0"/>
                <a:ea typeface="Calibri" panose="020F0502020204030204" pitchFamily="34" charset="0"/>
              </a:rPr>
              <a:t> </a:t>
            </a:r>
            <a:r>
              <a:rPr lang="en-GB" sz="1200" dirty="0">
                <a:effectLst/>
                <a:latin typeface="Arial" panose="020B0604020202020204" pitchFamily="34" charset="0"/>
                <a:ea typeface="Calibri" panose="020F0502020204030204" pitchFamily="34" charset="0"/>
              </a:rPr>
              <a:t>there is no such thing as a one-size-fits-all model </a:t>
            </a:r>
            <a:r>
              <a:rPr lang="en-GB" sz="1200" b="0" i="0" dirty="0">
                <a:effectLst/>
                <a:latin typeface="Arial" panose="020B0604020202020204" pitchFamily="34" charset="0"/>
                <a:ea typeface="Calibri" panose="020F0502020204030204" pitchFamily="34" charset="0"/>
              </a:rPr>
              <a:t>f</a:t>
            </a:r>
            <a:r>
              <a:rPr lang="en-GB" b="0" i="0" dirty="0"/>
              <a:t>ocusing on your policies and procedures particularly in financial transactions is a really good place to start!</a:t>
            </a:r>
          </a:p>
          <a:p>
            <a:pPr marL="171450" indent="-171450" algn="l">
              <a:buFont typeface="Arial" panose="020B0604020202020204" pitchFamily="34" charset="0"/>
              <a:buChar char="•"/>
            </a:pPr>
            <a:endParaRPr lang="en-US" b="0" i="0" dirty="0">
              <a:solidFill>
                <a:srgbClr val="333333"/>
              </a:solidFill>
              <a:effectLst/>
              <a:latin typeface="Open sans"/>
            </a:endParaRPr>
          </a:p>
          <a:p>
            <a:pPr marL="171450" indent="-171450" algn="l">
              <a:buFont typeface="Arial" panose="020B0604020202020204" pitchFamily="34" charset="0"/>
              <a:buChar char="•"/>
            </a:pPr>
            <a:r>
              <a:rPr lang="en-US" b="0" i="0" dirty="0">
                <a:solidFill>
                  <a:srgbClr val="333333"/>
                </a:solidFill>
                <a:effectLst/>
                <a:latin typeface="Open sans"/>
              </a:rPr>
              <a:t>The first point to stress is that most firms in our review implemented appropriate measures following attacks. Inevitably, this cost time and money but as we point out in our report for most firms, this cost far less than the sums lost from the initial attack. </a:t>
            </a:r>
          </a:p>
          <a:p>
            <a:endParaRPr lang="en-GB" dirty="0"/>
          </a:p>
          <a:p>
            <a:pPr marL="171450" indent="-171450">
              <a:buFont typeface="Arial" panose="020B0604020202020204" pitchFamily="34" charset="0"/>
              <a:buChar char="•"/>
            </a:pPr>
            <a:r>
              <a:rPr lang="en-GB" b="1" dirty="0"/>
              <a:t>So where should you start?</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tell your clients that you would never change your bank details by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Use software to monitor your email account for example for email forwarders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Train staff to regularly scrutinise emails; </a:t>
            </a:r>
            <a:r>
              <a:rPr lang="en-GB" sz="1200" kern="1200" dirty="0">
                <a:solidFill>
                  <a:schemeClr val="tx1"/>
                </a:solidFill>
                <a:effectLst/>
                <a:latin typeface="+mn-lt"/>
                <a:ea typeface="+mn-ea"/>
                <a:cs typeface="+mn-cs"/>
              </a:rPr>
              <a:t>and check for any variations to addresses and unusual spelling or grammatical errors.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For example by hovering your mouse over the sender’s address.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EFFFF"/>
                </a:solidFill>
                <a:effectLst/>
                <a:latin typeface="Arial" panose="020B0604020202020204" pitchFamily="34" charset="0"/>
                <a:ea typeface="Calibri" panose="020F0502020204030204" pitchFamily="34" charset="0"/>
              </a:rPr>
              <a:t>Think about strategies to confirm fund transfers - such as requiring a password, written confirmation or even t</a:t>
            </a:r>
            <a:r>
              <a:rPr lang="en-GB" sz="1200" kern="1200" dirty="0">
                <a:solidFill>
                  <a:schemeClr val="tx1"/>
                </a:solidFill>
                <a:effectLst/>
                <a:latin typeface="+mn-lt"/>
                <a:ea typeface="+mn-ea"/>
                <a:cs typeface="+mn-cs"/>
              </a:rPr>
              <a:t>est payments with a £1 pathfinder – transfer £1 and call to check it has been received.</a:t>
            </a:r>
          </a:p>
          <a:p>
            <a:pPr marL="171450" indent="-171450">
              <a:buFont typeface="Arial" panose="020B0604020202020204" pitchFamily="34" charset="0"/>
              <a:buChar char="•"/>
            </a:pPr>
            <a:r>
              <a:rPr lang="en-GB" sz="1200" dirty="0">
                <a:solidFill>
                  <a:srgbClr val="FEFFFF"/>
                </a:solidFill>
                <a:effectLst/>
                <a:latin typeface="Arial" panose="020B0604020202020204" pitchFamily="34" charset="0"/>
                <a:ea typeface="Calibri" panose="020F0502020204030204" pitchFamily="34" charset="0"/>
              </a:rPr>
              <a:t>If appropriate - look at alternatives to holding client money such as third-party managed accounts</a:t>
            </a:r>
          </a:p>
          <a:p>
            <a:pPr marL="171450" indent="-171450">
              <a:buFont typeface="Arial" panose="020B0604020202020204" pitchFamily="34" charset="0"/>
              <a:buChar char="•"/>
            </a:pPr>
            <a:endParaRPr lang="en-GB" sz="1200" dirty="0">
              <a:solidFill>
                <a:srgbClr val="FEFFFF"/>
              </a:solidFill>
              <a:effectLst/>
              <a:latin typeface="Arial" panose="020B0604020202020204" pitchFamily="34" charset="0"/>
              <a:ea typeface="Calibri" panose="020F0502020204030204" pitchFamily="34" charset="0"/>
            </a:endParaRPr>
          </a:p>
          <a:p>
            <a:r>
              <a:rPr lang="en-GB" b="1" dirty="0"/>
              <a:t>Finally let's go back to out cyber question </a:t>
            </a:r>
            <a:endParaRPr lang="en-GB" sz="1200" dirty="0">
              <a:solidFill>
                <a:srgbClr val="FEFFFF"/>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8DF19EC-FDF1-4D9B-B926-74A9180A821B}" type="slidenum">
              <a:rPr lang="en-GB" smtClean="0"/>
              <a:t>13</a:t>
            </a:fld>
            <a:endParaRPr lang="en-GB" dirty="0"/>
          </a:p>
        </p:txBody>
      </p:sp>
    </p:spTree>
    <p:extLst>
      <p:ext uri="{BB962C8B-B14F-4D97-AF65-F5344CB8AC3E}">
        <p14:creationId xmlns:p14="http://schemas.microsoft.com/office/powerpoint/2010/main" val="409889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So the answer was c - do not pay the ransom and consider your reporting obligations. Did you get it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a:rPr>
              <a:t>Paying ransoms involves giving money to criminals. It encourages and funds the development of more ransomware.  COLPs should consider their duties which might include informing us about an attack even if it is unsuccessful or you have back ups. This is because it may help us to </a:t>
            </a:r>
            <a:r>
              <a:rPr lang="en-GB" sz="1200" kern="1200" dirty="0">
                <a:solidFill>
                  <a:schemeClr val="tx1"/>
                </a:solidFill>
                <a:effectLst/>
                <a:latin typeface="+mn-lt"/>
                <a:ea typeface="+mn-ea"/>
                <a:cs typeface="+mn-cs"/>
              </a:rPr>
              <a:t>warn others about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We saw 4 ransomware attacks in our review and in one case this had a significantly disruptive effect that lasted more than 2 weeks. The firm reported the incident to the ICO and to the police. The attack was likely to have originated from a malicious email attachment. Fortunately, the firm had a secure backups, stored separately. The only loss was the significant time spent reinstalling files and the costs of repairing the damage.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effectLst/>
                <a:latin typeface="Arial" panose="020B0604020202020204" pitchFamily="34" charset="0"/>
                <a:ea typeface="Calibri" panose="020F0502020204030204" pitchFamily="34" charset="0"/>
              </a:rPr>
              <a:t>When we receive reports about cybercrimes, we take a proportionate view. We know that human and system errors are unavoidable, particularly in these difficult circumstances.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kern="1200" dirty="0">
              <a:solidFill>
                <a:schemeClr val="tx1"/>
              </a:solidFill>
              <a:effectLst/>
              <a:latin typeface="+mn-lt"/>
              <a:ea typeface="+mn-ea"/>
              <a:cs typeface="+mn-cs"/>
            </a:endParaRPr>
          </a:p>
          <a:p>
            <a:pPr marL="171450" lvl="0" indent="-171450">
              <a:lnSpc>
                <a:spcPct val="107000"/>
              </a:lnSpc>
              <a:spcBef>
                <a:spcPts val="1800"/>
              </a:spcBef>
              <a:spcAft>
                <a:spcPts val="900"/>
              </a:spcAft>
              <a:buFont typeface="Arial" panose="020B0604020202020204" pitchFamily="34" charset="0"/>
              <a:buChar char="•"/>
            </a:pPr>
            <a:r>
              <a:rPr lang="en-GB" sz="1200" b="0" dirty="0">
                <a:effectLst/>
                <a:latin typeface="Arial" panose="020B0604020202020204" pitchFamily="34" charset="0"/>
                <a:ea typeface="Calibri" panose="020F0502020204030204" pitchFamily="34" charset="0"/>
              </a:rPr>
              <a:t>Having robust systems, prompt reporting a taking reasonable protective measures and remedying any breaches will always be considered carefully by us by reviewing our report and guidance materials will help you make sure to meet your obligations.</a:t>
            </a:r>
          </a:p>
          <a:p>
            <a:pPr marL="171450" lvl="0" indent="-171450">
              <a:lnSpc>
                <a:spcPct val="107000"/>
              </a:lnSpc>
              <a:spcBef>
                <a:spcPts val="1800"/>
              </a:spcBef>
              <a:spcAft>
                <a:spcPts val="900"/>
              </a:spcAft>
              <a:buFont typeface="Arial" panose="020B0604020202020204" pitchFamily="34" charset="0"/>
              <a:buChar char="•"/>
            </a:pPr>
            <a:endParaRPr lang="en-GB" sz="1200" b="0" dirty="0">
              <a:effectLst/>
              <a:latin typeface="Arial" panose="020B0604020202020204" pitchFamily="34" charset="0"/>
              <a:ea typeface="Calibri" panose="020F0502020204030204" pitchFamily="34" charset="0"/>
            </a:endParaRPr>
          </a:p>
          <a:p>
            <a:pPr marL="457200">
              <a:lnSpc>
                <a:spcPct val="107000"/>
              </a:lnSpc>
              <a:spcBef>
                <a:spcPts val="1800"/>
              </a:spcBef>
              <a:spcAft>
                <a:spcPts val="900"/>
              </a:spcAft>
            </a:pPr>
            <a:r>
              <a:rPr lang="en-GB" sz="1200" b="0" dirty="0">
                <a:effectLst/>
                <a:latin typeface="Arial" panose="020B0604020202020204" pitchFamily="34" charset="0"/>
                <a:ea typeface="Calibri" panose="020F0502020204030204" pitchFamily="34" charset="0"/>
              </a:rPr>
              <a:t>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DF19EC-FDF1-4D9B-B926-74A9180A821B}" type="slidenum">
              <a:rPr lang="en-GB" smtClean="0"/>
              <a:t>14</a:t>
            </a:fld>
            <a:endParaRPr lang="en-GB" dirty="0"/>
          </a:p>
        </p:txBody>
      </p:sp>
    </p:spTree>
    <p:extLst>
      <p:ext uri="{BB962C8B-B14F-4D97-AF65-F5344CB8AC3E}">
        <p14:creationId xmlns:p14="http://schemas.microsoft.com/office/powerpoint/2010/main" val="1568591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you would like to learn more about our findings, please read our thematic report on our website and our new toolkit published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For further help and support If you would like to learn more about our findings, please read our thematic report on our website and our new toolkit which is being launched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toolkit highlights real-life cyber incidents at the firms we met and what we learned so that you can check </a:t>
            </a:r>
            <a:r>
              <a:rPr lang="en-GB" sz="12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 prepared you would be when faced with a similar attack and some tips to help you recover.</a:t>
            </a:r>
          </a:p>
          <a:p>
            <a:endParaRPr lang="en-GB" b="1"/>
          </a:p>
          <a:p>
            <a:r>
              <a:rPr lang="en-GB" b="1"/>
              <a:t>But </a:t>
            </a:r>
            <a:r>
              <a:rPr lang="en-GB" b="1" dirty="0"/>
              <a:t>for now thank you for listening and I will pass you over to my colleague Karen from the NCSC</a:t>
            </a:r>
          </a:p>
        </p:txBody>
      </p:sp>
      <p:sp>
        <p:nvSpPr>
          <p:cNvPr id="4" name="Slide Number Placeholder 3"/>
          <p:cNvSpPr>
            <a:spLocks noGrp="1"/>
          </p:cNvSpPr>
          <p:nvPr>
            <p:ph type="sldNum" sz="quarter" idx="5"/>
          </p:nvPr>
        </p:nvSpPr>
        <p:spPr/>
        <p:txBody>
          <a:bodyPr/>
          <a:lstStyle/>
          <a:p>
            <a:fld id="{04DCD0CE-8356-4CED-BB08-77AC1C157A22}" type="slidenum">
              <a:rPr lang="en-GB" smtClean="0"/>
              <a:t>15</a:t>
            </a:fld>
            <a:endParaRPr lang="en-GB" dirty="0"/>
          </a:p>
        </p:txBody>
      </p:sp>
    </p:spTree>
    <p:extLst>
      <p:ext uri="{BB962C8B-B14F-4D97-AF65-F5344CB8AC3E}">
        <p14:creationId xmlns:p14="http://schemas.microsoft.com/office/powerpoint/2010/main" val="174763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name is Karen and I work in the NCSC Economy &amp; Society engagement team. Our role is to reach a range of previously underrepresented UK's businesses, large and small; charities, universities and schools – to improve their levels of cyber security resilience and develop their maturity – and thus raise the UK's cyber security as a whole.</a:t>
            </a:r>
          </a:p>
          <a:p>
            <a:endParaRPr lang="en-GB" dirty="0"/>
          </a:p>
          <a:p>
            <a:r>
              <a:rPr lang="en-GB" dirty="0"/>
              <a:t>Today I will give you:</a:t>
            </a:r>
          </a:p>
          <a:p>
            <a:r>
              <a:rPr lang="en-GB" dirty="0"/>
              <a:t>A brief overview of who the NCSC is</a:t>
            </a:r>
          </a:p>
          <a:p>
            <a:r>
              <a:rPr lang="en-GB" dirty="0"/>
              <a:t>A briefing on the cyber threat to the legal sector, how things have changed with coronavirus and then I’ll move onto giving you some information on how you can protect yourselves against cyber criminals.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34C46-E504-47E6-B34D-BCB5BB08993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49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mentioned earlier that making the UK the safest place to live and do business online was no small challenge. According to the DCMS cyber security breaches survey 2020 46% of all UK businesses identified at least one breach or attack in the last year.</a:t>
            </a:r>
          </a:p>
          <a:p>
            <a:endParaRPr lang="en-GB" dirty="0"/>
          </a:p>
          <a:p>
            <a:r>
              <a:rPr lang="en-GB" dirty="0"/>
              <a:t>This figure was 32% last year.</a:t>
            </a:r>
          </a:p>
          <a:p>
            <a:endParaRPr lang="en-GB" dirty="0"/>
          </a:p>
          <a:p>
            <a:r>
              <a:rPr lang="en-GB" dirty="0"/>
              <a:t>Cyber attacks are getting much more sophisticated and in some situations harder to spot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09993-9C14-46FE-8E7A-C60957F324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645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GB" sz="936" b="0" i="0" u="none" strike="noStrike" kern="1200" dirty="0">
                <a:solidFill>
                  <a:schemeClr val="tx1"/>
                </a:solidFill>
                <a:effectLst/>
                <a:latin typeface="+mn-lt"/>
                <a:ea typeface="+mn-ea"/>
                <a:cs typeface="+mn-cs"/>
              </a:rPr>
              <a:t>The latest trends that we are seeing also include cloud services and vulnerability scanning.</a:t>
            </a:r>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24B3010-55EA-4FB7-81AF-A8C5EA2F8CF8}" type="slidenum">
              <a:rPr kumimoji="0" lang="en-GB"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19</a:t>
            </a:fld>
            <a:endPar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718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5882"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Cloud services, and Office 365 in particular, an increasingly common target for a range of threat actors.</a:t>
            </a:r>
          </a:p>
          <a:p>
            <a:pPr marL="0" marR="0" lvl="0" indent="0" algn="l" defTabSz="855882"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855882"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In some cases, these services are only protected by a username and password.</a:t>
            </a:r>
          </a:p>
          <a:p>
            <a:pPr marL="0" marR="0" lvl="0" indent="0" algn="l" defTabSz="855882"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855882"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There has been significant use of tools and scripts to try and guess users’ passwords. Password spraying and credential stuffing</a:t>
            </a:r>
          </a:p>
          <a:p>
            <a:pPr algn="l" fontAlgn="base"/>
            <a:endParaRPr lang="en-GB" b="0" i="0" dirty="0">
              <a:solidFill>
                <a:srgbClr val="000000"/>
              </a:solidFill>
              <a:effectLst/>
              <a:latin typeface="Poppins" panose="00000500000000000000" pitchFamily="2" charset="0"/>
            </a:endParaRPr>
          </a:p>
          <a:p>
            <a:pPr algn="l" fontAlgn="base"/>
            <a:r>
              <a:rPr lang="en-GB" b="0" i="0" dirty="0">
                <a:solidFill>
                  <a:srgbClr val="000000"/>
                </a:solidFill>
                <a:effectLst/>
                <a:latin typeface="Poppins" panose="00000500000000000000" pitchFamily="2" charset="0"/>
              </a:rPr>
              <a:t>Online security is important, but it should be considered in the context of your overall business needs.</a:t>
            </a:r>
          </a:p>
          <a:p>
            <a:pPr algn="l" fontAlgn="base"/>
            <a:r>
              <a:rPr lang="en-GB" b="0" i="0" dirty="0">
                <a:solidFill>
                  <a:srgbClr val="000000"/>
                </a:solidFill>
                <a:effectLst/>
                <a:latin typeface="Poppins" panose="00000500000000000000" pitchFamily="2" charset="0"/>
              </a:rPr>
              <a:t>Start by considering whether the measures you take to deal with the COVID-19 lockdown will become more permanent ways of working. </a:t>
            </a:r>
          </a:p>
          <a:p>
            <a:pPr algn="l" fontAlgn="base"/>
            <a:endParaRPr lang="en-GB" dirty="0">
              <a:solidFill>
                <a:srgbClr val="000000"/>
              </a:solidFill>
              <a:latin typeface="Poppins" panose="00000500000000000000" pitchFamily="2" charset="0"/>
            </a:endParaRPr>
          </a:p>
          <a:p>
            <a:pPr algn="l" fontAlgn="base"/>
            <a:r>
              <a:rPr lang="en-GB" b="0" i="0" dirty="0">
                <a:solidFill>
                  <a:srgbClr val="000000"/>
                </a:solidFill>
                <a:effectLst/>
                <a:latin typeface="Poppins" panose="00000500000000000000" pitchFamily="2" charset="0"/>
              </a:rPr>
              <a:t>For example, will you allow homeworking to continue, will you look to expand your online business? If so, you will need systems in place which are sustainable and can scale as your business adapts and grows.</a:t>
            </a:r>
          </a:p>
          <a:p>
            <a:pPr algn="l" fontAlgn="base"/>
            <a:endParaRPr lang="en-GB" b="0" i="0" dirty="0">
              <a:solidFill>
                <a:srgbClr val="000000"/>
              </a:solidFill>
              <a:effectLst/>
              <a:latin typeface="Poppins" panose="00000500000000000000" pitchFamily="2" charset="0"/>
            </a:endParaRPr>
          </a:p>
          <a:p>
            <a:pPr algn="l" fontAlgn="base"/>
            <a:r>
              <a:rPr lang="en-GB" b="0" i="0" dirty="0">
                <a:solidFill>
                  <a:srgbClr val="000000"/>
                </a:solidFill>
                <a:effectLst/>
                <a:latin typeface="Poppins" panose="00000500000000000000" pitchFamily="2" charset="0"/>
              </a:rPr>
              <a:t>Cloud services have been designed to meet this need, allowing you to grow or shrink your IT requirements in response to market conditions, without massive investment in hardware or personnel. </a:t>
            </a:r>
          </a:p>
          <a:p>
            <a:pPr algn="l" fontAlgn="base"/>
            <a:endParaRPr lang="en-GB" dirty="0">
              <a:solidFill>
                <a:srgbClr val="000000"/>
              </a:solidFill>
              <a:latin typeface="Poppins" panose="00000500000000000000" pitchFamily="2" charset="0"/>
            </a:endParaRPr>
          </a:p>
          <a:p>
            <a:pPr algn="l" fontAlgn="base"/>
            <a:r>
              <a:rPr lang="en-GB" b="0" i="0" dirty="0">
                <a:solidFill>
                  <a:srgbClr val="000000"/>
                </a:solidFill>
                <a:effectLst/>
                <a:latin typeface="Poppins" panose="00000500000000000000" pitchFamily="2" charset="0"/>
              </a:rPr>
              <a:t>They have many advantages in terms of security, but you as an end user will still be ultimately responsible for your data, how this is accessed and by whom.</a:t>
            </a:r>
          </a:p>
          <a:p>
            <a:pPr algn="l" fontAlgn="base"/>
            <a:endParaRPr lang="en-GB" dirty="0">
              <a:solidFill>
                <a:srgbClr val="000000"/>
              </a:solidFill>
              <a:latin typeface="Poppins" panose="00000500000000000000" pitchFamily="2"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45D66-4690-438A-8FC2-0372709531B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83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800" b="1" dirty="0">
                <a:effectLst/>
                <a:latin typeface="Calibri" panose="020F0502020204030204" pitchFamily="34" charset="0"/>
                <a:ea typeface="Calibri" panose="020F0502020204030204" pitchFamily="34" charset="0"/>
              </a:rPr>
              <a:t>Chair’s opening remarks:</a:t>
            </a:r>
            <a:endParaRPr lang="en-GB" sz="1800" dirty="0">
              <a:effectLst/>
              <a:latin typeface="Calibri" panose="020F0502020204030204" pitchFamily="34" charset="0"/>
              <a:ea typeface="Calibri" panose="020F0502020204030204" pitchFamily="34" charset="0"/>
            </a:endParaRPr>
          </a:p>
          <a:p>
            <a:pPr marL="342900" lvl="0" indent="-342900">
              <a:lnSpc>
                <a:spcPct val="105000"/>
              </a:lnSpc>
              <a:spcAft>
                <a:spcPts val="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Welcome everyone to this session where we will be discussing Cybercrime and in particular the impact Covid19 and Homeworking may have on the </a:t>
            </a:r>
            <a:r>
              <a:rPr lang="en-GB" sz="1800">
                <a:effectLst/>
                <a:latin typeface="Arial" panose="020B0604020202020204" pitchFamily="34" charset="0"/>
                <a:ea typeface="Times New Roman" panose="02020603050405020304" pitchFamily="18" charset="0"/>
              </a:rPr>
              <a:t>risks you face</a:t>
            </a:r>
            <a:r>
              <a:rPr lang="en-GB" sz="1800" dirty="0">
                <a:effectLst/>
                <a:latin typeface="Arial" panose="020B0604020202020204" pitchFamily="34" charset="0"/>
                <a:ea typeface="Times New Roman" panose="02020603050405020304" pitchFamily="18" charset="0"/>
              </a:rPr>
              <a:t>.</a:t>
            </a:r>
            <a:endParaRPr lang="en-GB" sz="1800" dirty="0">
              <a:effectLst/>
              <a:latin typeface="Arial" panose="020B0604020202020204" pitchFamily="34" charset="0"/>
              <a:ea typeface="Calibri" panose="020F0502020204030204" pitchFamily="34" charset="0"/>
            </a:endParaRPr>
          </a:p>
          <a:p>
            <a:pPr marL="342900" lvl="0" indent="-342900">
              <a:lnSpc>
                <a:spcPct val="105000"/>
              </a:lnSpc>
              <a:spcAft>
                <a:spcPts val="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The session is being recorded and will be available after the broadcast.</a:t>
            </a:r>
            <a:endParaRPr lang="en-GB" sz="1800" dirty="0">
              <a:effectLst/>
              <a:latin typeface="Arial" panose="020B060402020202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If any of you have any questions during the session then please use the link in the comments box and we will try to answer some of them towards the end, time permitting.</a:t>
            </a:r>
          </a:p>
          <a:p>
            <a:pPr marL="342900" lvl="0" indent="-342900">
              <a:lnSpc>
                <a:spcPct val="105000"/>
              </a:lnSpc>
              <a:spcAft>
                <a:spcPts val="800"/>
              </a:spcAft>
              <a:buFont typeface="Symbol" panose="05050102010706020507" pitchFamily="18" charset="2"/>
              <a:buChar char=""/>
            </a:pPr>
            <a:endParaRPr lang="en-GB" sz="1800" dirty="0">
              <a:effectLst/>
              <a:latin typeface="Arial" panose="020B060402020202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rPr>
              <a:t>The areas we intend to cover during the session are:</a:t>
            </a:r>
          </a:p>
          <a:p>
            <a:pPr lvl="1"/>
            <a:r>
              <a:rPr lang="en-GB" sz="1800" dirty="0"/>
              <a:t>The developing situation</a:t>
            </a:r>
          </a:p>
          <a:p>
            <a:pPr lvl="1"/>
            <a:r>
              <a:rPr lang="en-GB" sz="1800" dirty="0"/>
              <a:t>Cybercrime thematic review</a:t>
            </a:r>
          </a:p>
          <a:p>
            <a:pPr lvl="1"/>
            <a:r>
              <a:rPr lang="en-GB" sz="1800" dirty="0"/>
              <a:t>National Cyber Security Centre (NCSC) update</a:t>
            </a:r>
          </a:p>
          <a:p>
            <a:pPr lvl="1"/>
            <a:r>
              <a:rPr lang="en-GB" sz="1800" dirty="0"/>
              <a:t>Q&amp;A</a:t>
            </a:r>
          </a:p>
          <a:p>
            <a:pPr lvl="1"/>
            <a:r>
              <a:rPr lang="en-GB" sz="1800" dirty="0"/>
              <a:t>What might be coming</a:t>
            </a:r>
          </a:p>
          <a:p>
            <a:pPr lvl="1"/>
            <a:r>
              <a:rPr lang="en-GB" sz="1800" dirty="0"/>
              <a:t>Top tips</a:t>
            </a:r>
          </a:p>
          <a:p>
            <a:pPr marL="342900" lvl="0" indent="-342900">
              <a:lnSpc>
                <a:spcPct val="105000"/>
              </a:lnSpc>
              <a:spcAft>
                <a:spcPts val="800"/>
              </a:spcAft>
              <a:buFont typeface="Symbol" panose="05050102010706020507" pitchFamily="18" charset="2"/>
              <a:buChar char=""/>
            </a:pPr>
            <a:endParaRPr lang="en-GB" sz="1800" dirty="0">
              <a:effectLst/>
              <a:latin typeface="Arial" panose="020B060402020202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83C58C-2DB1-4312-8AEF-48E110324F57}"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363028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42963"/>
            <a:ext cx="5486400" cy="3086100"/>
          </a:xfrm>
        </p:spPr>
      </p:sp>
      <p:sp>
        <p:nvSpPr>
          <p:cNvPr id="3" name="Notes Placeholder 2"/>
          <p:cNvSpPr>
            <a:spLocks noGrp="1"/>
          </p:cNvSpPr>
          <p:nvPr>
            <p:ph type="body" idx="1"/>
          </p:nvPr>
        </p:nvSpPr>
        <p:spPr>
          <a:xfrm>
            <a:off x="685800" y="4268202"/>
            <a:ext cx="5486400" cy="3600450"/>
          </a:xfrm>
        </p:spPr>
        <p:txBody>
          <a:bodyPr/>
          <a:lstStyle/>
          <a:p>
            <a:pPr algn="l" fontAlgn="base"/>
            <a:r>
              <a:rPr lang="en-GB" sz="1100" b="1" i="0" dirty="0">
                <a:solidFill>
                  <a:srgbClr val="000000"/>
                </a:solidFill>
                <a:effectLst/>
                <a:latin typeface="Poppins" panose="00000500000000000000" pitchFamily="2" charset="0"/>
              </a:rPr>
              <a:t>What is ransomware?</a:t>
            </a:r>
          </a:p>
          <a:p>
            <a:pPr algn="l" fontAlgn="base"/>
            <a:r>
              <a:rPr lang="en-GB" sz="1100" b="0" i="0" dirty="0">
                <a:solidFill>
                  <a:srgbClr val="000000"/>
                </a:solidFill>
                <a:effectLst/>
                <a:latin typeface="Poppins" panose="00000500000000000000" pitchFamily="2" charset="0"/>
              </a:rPr>
              <a:t>Ransomware is a type of malware that prevents you from accessing your computer (or the data that is stored on it). The computer itself may become locked, or the data on it might be stolen, deleted or encrypted. Some ransomware will also try to spread to other machines on the network, such as the </a:t>
            </a:r>
            <a:r>
              <a:rPr lang="en-GB" sz="1100" b="0" i="0" u="none" strike="noStrike" dirty="0">
                <a:solidFill>
                  <a:srgbClr val="2B70B9"/>
                </a:solidFill>
                <a:effectLst/>
                <a:latin typeface="Poppins" panose="00000500000000000000" pitchFamily="2" charset="0"/>
                <a:hlinkClick r:id="rId3"/>
              </a:rPr>
              <a:t>Wannacry malware</a:t>
            </a:r>
            <a:r>
              <a:rPr lang="en-GB" sz="1100" b="0" i="0" dirty="0">
                <a:solidFill>
                  <a:srgbClr val="000000"/>
                </a:solidFill>
                <a:effectLst/>
                <a:latin typeface="Poppins" panose="00000500000000000000" pitchFamily="2" charset="0"/>
              </a:rPr>
              <a:t> that impacted the NHS in May 2017.</a:t>
            </a:r>
          </a:p>
          <a:p>
            <a:pPr fontAlgn="base"/>
            <a:endParaRPr lang="en-GB" sz="1100" b="0" i="0" dirty="0">
              <a:solidFill>
                <a:srgbClr val="000000"/>
              </a:solidFill>
              <a:effectLst/>
              <a:latin typeface="Poppins" panose="00000500000000000000" pitchFamily="2" charset="0"/>
            </a:endParaRPr>
          </a:p>
          <a:p>
            <a:pPr fontAlgn="base"/>
            <a:r>
              <a:rPr lang="en-GB" sz="1100" b="0" i="0" dirty="0">
                <a:solidFill>
                  <a:srgbClr val="000000"/>
                </a:solidFill>
                <a:effectLst/>
                <a:latin typeface="Poppins" panose="00000500000000000000" pitchFamily="2" charset="0"/>
              </a:rPr>
              <a:t>The NCSC dealt with several ransomware attacks against education establishments in August, which caused varying levels of disruption, depending on the level of security establishments had in place.</a:t>
            </a:r>
          </a:p>
          <a:p>
            <a:pPr algn="l" fontAlgn="base"/>
            <a:endParaRPr lang="en-GB" sz="1100" b="0" i="0" dirty="0">
              <a:solidFill>
                <a:srgbClr val="000000"/>
              </a:solidFill>
              <a:effectLst/>
              <a:latin typeface="Poppins" panose="00000500000000000000" pitchFamily="2" charset="0"/>
            </a:endParaRPr>
          </a:p>
          <a:p>
            <a:pPr algn="l" fontAlgn="base"/>
            <a:r>
              <a:rPr lang="en-GB" sz="1100" b="0" i="0" dirty="0">
                <a:solidFill>
                  <a:srgbClr val="000000"/>
                </a:solidFill>
                <a:effectLst/>
                <a:latin typeface="Poppins" panose="00000500000000000000" pitchFamily="2" charset="0"/>
              </a:rPr>
              <a:t>The NCSC issued an alert to the sector containing a number of steps they can take to keep cyber criminals out of their networks, following a recent spike in ransomware attacks.</a:t>
            </a:r>
          </a:p>
          <a:p>
            <a:pPr algn="l" fontAlgn="base"/>
            <a:endParaRPr lang="en-GB" sz="1100" dirty="0">
              <a:solidFill>
                <a:srgbClr val="000000"/>
              </a:solidFill>
              <a:latin typeface="Poppins" panose="00000500000000000000" pitchFamily="2" charset="0"/>
            </a:endParaRPr>
          </a:p>
          <a:p>
            <a:pPr algn="l" fontAlgn="base"/>
            <a:r>
              <a:rPr lang="en-GB" sz="1100" b="0" i="0" dirty="0">
                <a:solidFill>
                  <a:srgbClr val="000000"/>
                </a:solidFill>
                <a:effectLst/>
                <a:latin typeface="Poppins" panose="00000500000000000000" pitchFamily="2" charset="0"/>
              </a:rPr>
              <a:t>However, even if you pay the ransom, there is no guarantee that you will get access to your computer, or your files. Occasionally malware is </a:t>
            </a:r>
            <a:r>
              <a:rPr lang="en-GB" sz="1100" b="0" i="1" dirty="0">
                <a:solidFill>
                  <a:srgbClr val="000000"/>
                </a:solidFill>
                <a:effectLst/>
                <a:latin typeface="Poppins" panose="00000500000000000000" pitchFamily="2" charset="0"/>
              </a:rPr>
              <a:t>presented</a:t>
            </a:r>
            <a:r>
              <a:rPr lang="en-GB" sz="1100" b="0" i="0" dirty="0">
                <a:solidFill>
                  <a:srgbClr val="000000"/>
                </a:solidFill>
                <a:effectLst/>
                <a:latin typeface="Poppins" panose="00000500000000000000" pitchFamily="2" charset="0"/>
              </a:rPr>
              <a:t> as ransomware, but after the ransom is paid the files are not decrypted.. </a:t>
            </a:r>
            <a:r>
              <a:rPr lang="en-GB" sz="1100" b="1" i="0" dirty="0">
                <a:solidFill>
                  <a:srgbClr val="000000"/>
                </a:solidFill>
                <a:effectLst/>
                <a:latin typeface="Poppins" panose="00000500000000000000" pitchFamily="2" charset="0"/>
              </a:rPr>
              <a:t>For these reasons, it's essential that you always have a recent offline backup of your most important files and data</a:t>
            </a:r>
            <a:r>
              <a:rPr lang="en-GB" sz="1100" b="0" i="0" dirty="0">
                <a:solidFill>
                  <a:srgbClr val="000000"/>
                </a:solidFill>
                <a:effectLst/>
                <a:latin typeface="Poppins" panose="00000500000000000000" pitchFamily="2" charset="0"/>
              </a:rPr>
              <a:t>.</a:t>
            </a:r>
          </a:p>
          <a:p>
            <a:pPr fontAlgn="base"/>
            <a:endParaRPr lang="en-GB" dirty="0"/>
          </a:p>
          <a:p>
            <a:pPr fontAlgn="base"/>
            <a:r>
              <a:rPr lang="en-GB" b="0" i="0" dirty="0">
                <a:solidFill>
                  <a:srgbClr val="222222"/>
                </a:solidFill>
                <a:effectLst/>
                <a:latin typeface="arial" panose="020B0604020202020204" pitchFamily="34" charset="0"/>
              </a:rPr>
              <a:t>The line between </a:t>
            </a:r>
            <a:r>
              <a:rPr lang="en-GB" b="1" i="0" dirty="0">
                <a:solidFill>
                  <a:srgbClr val="222222"/>
                </a:solidFill>
                <a:effectLst/>
                <a:latin typeface="arial" panose="020B0604020202020204" pitchFamily="34" charset="0"/>
              </a:rPr>
              <a:t>ransomware attacks</a:t>
            </a:r>
            <a:r>
              <a:rPr lang="en-GB" b="0" i="0" dirty="0">
                <a:solidFill>
                  <a:srgbClr val="222222"/>
                </a:solidFill>
                <a:effectLst/>
                <a:latin typeface="arial" panose="020B0604020202020204" pitchFamily="34" charset="0"/>
              </a:rPr>
              <a:t> and data breaches continues to blur in early </a:t>
            </a:r>
            <a:r>
              <a:rPr lang="en-GB" b="1" i="0" dirty="0">
                <a:solidFill>
                  <a:srgbClr val="222222"/>
                </a:solidFill>
                <a:effectLst/>
                <a:latin typeface="arial" panose="020B0604020202020204" pitchFamily="34" charset="0"/>
              </a:rPr>
              <a:t>2020</a:t>
            </a:r>
            <a:r>
              <a:rPr lang="en-GB" b="0" i="0" dirty="0">
                <a:solidFill>
                  <a:srgbClr val="222222"/>
                </a:solidFill>
                <a:effectLst/>
                <a:latin typeface="arial" panose="020B0604020202020204" pitchFamily="34" charset="0"/>
              </a:rPr>
              <a:t>, with a number of prolific </a:t>
            </a:r>
            <a:r>
              <a:rPr lang="en-GB" b="1" i="0" dirty="0">
                <a:solidFill>
                  <a:srgbClr val="222222"/>
                </a:solidFill>
                <a:effectLst/>
                <a:latin typeface="arial" panose="020B0604020202020204" pitchFamily="34" charset="0"/>
              </a:rPr>
              <a:t>ransomware</a:t>
            </a:r>
            <a:r>
              <a:rPr lang="en-GB" b="0" i="0" dirty="0">
                <a:solidFill>
                  <a:srgbClr val="222222"/>
                </a:solidFill>
                <a:effectLst/>
                <a:latin typeface="arial" panose="020B0604020202020204" pitchFamily="34" charset="0"/>
              </a:rPr>
              <a:t> operators creating their own websites where they publish the stolen data of non-paying victims</a:t>
            </a:r>
          </a:p>
          <a:p>
            <a:pPr fontAlgn="base"/>
            <a:endParaRPr lang="en-GB" dirty="0"/>
          </a:p>
          <a:p>
            <a:pPr fontAlgn="base"/>
            <a:endParaRPr lang="en-GB" dirty="0"/>
          </a:p>
          <a:p>
            <a:pPr fontAlgn="base"/>
            <a:endParaRPr lang="en-GB" dirty="0"/>
          </a:p>
          <a:p>
            <a:endParaRPr lang="en-GB"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24B3010-55EA-4FB7-81AF-A8C5EA2F8CF8}" type="slidenum">
              <a:rPr kumimoji="0" lang="en-GB"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21</a:t>
            </a:fld>
            <a:endPar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347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22199">
              <a:defRPr/>
            </a:pPr>
            <a:r>
              <a:rPr lang="en-GB" sz="1500" dirty="0"/>
              <a:t>Phishing continues to be the most prevalent attack see on the last few years. Becoming much more sophisticated now and not just coming through by email but by text, phone call and social media.</a:t>
            </a:r>
          </a:p>
          <a:p>
            <a:pPr defTabSz="1122199">
              <a:defRPr/>
            </a:pPr>
            <a:endParaRPr lang="en-GB" sz="1500" dirty="0"/>
          </a:p>
          <a:p>
            <a:pPr defTabSz="1122199">
              <a:defRPr/>
            </a:pPr>
            <a:r>
              <a:rPr lang="en-GB" sz="1500" dirty="0"/>
              <a:t>How many have you have been phoned by Microsoft telling you that you have a virus and to give them remote access to your laptop </a:t>
            </a:r>
          </a:p>
          <a:p>
            <a:pPr defTabSz="1122199">
              <a:defRPr/>
            </a:pPr>
            <a:endParaRPr lang="en-GB" sz="1500" dirty="0"/>
          </a:p>
          <a:p>
            <a:pPr defTabSz="1122199">
              <a:defRPr/>
            </a:pPr>
            <a:r>
              <a:rPr lang="en-GB" sz="1500" dirty="0"/>
              <a:t>Vulnerability scanning. Looking for vulnerabilities in software. Vendors find a weakness in software and patch it. Cyber criminals try to take advantage of this before people update their devices.</a:t>
            </a:r>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24B3010-55EA-4FB7-81AF-A8C5EA2F8CF8}" type="slidenum">
              <a:rPr kumimoji="0" lang="en-GB"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22</a:t>
            </a:fld>
            <a:endPar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485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22199">
              <a:defRPr/>
            </a:pPr>
            <a:r>
              <a:rPr lang="en-GB" sz="1500" dirty="0"/>
              <a:t>We know that the financial institutions that you deal with are enforcing stricter audit requests on law forms to understand who they’re and your customers are. How safe is their data as it flows through the supply chain.</a:t>
            </a:r>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24B3010-55EA-4FB7-81AF-A8C5EA2F8CF8}" type="slidenum">
              <a:rPr kumimoji="0" lang="en-GB"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23</a:t>
            </a:fld>
            <a:endPar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277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given you a lot of information today.</a:t>
            </a:r>
          </a:p>
          <a:p>
            <a:endParaRPr lang="en-GB" dirty="0"/>
          </a:p>
          <a:p>
            <a:r>
              <a:rPr lang="en-GB" dirty="0"/>
              <a:t>My top takeaways </a:t>
            </a:r>
          </a:p>
          <a:p>
            <a:endParaRPr lang="en-GB" dirty="0"/>
          </a:p>
          <a:p>
            <a:r>
              <a:rPr lang="en-GB" dirty="0"/>
              <a:t>1. Passwords– use THREE RANDOM WORDS for example toffee, aeroplane, bottle and two factor authentication wherever possible.</a:t>
            </a:r>
          </a:p>
          <a:p>
            <a:endParaRPr lang="en-GB" dirty="0"/>
          </a:p>
          <a:p>
            <a:r>
              <a:rPr lang="en-GB" dirty="0"/>
              <a:t>SOFTWARE UPDATES – make sure you update your software as soon as possible</a:t>
            </a:r>
          </a:p>
          <a:p>
            <a:endParaRPr lang="en-GB" dirty="0"/>
          </a:p>
          <a:p>
            <a:r>
              <a:rPr lang="en-GB" dirty="0"/>
              <a:t>Backups – keep an upto date off line back up of your critical information</a:t>
            </a:r>
          </a:p>
          <a:p>
            <a:endParaRPr lang="en-GB" dirty="0"/>
          </a:p>
          <a:p>
            <a:r>
              <a:rPr lang="en-GB" dirty="0"/>
              <a:t>STAFF TRAINING – use the time to do some staff training TOP TIPS FOR STAFF package on our website. Takes about 30 minutes to do.</a:t>
            </a:r>
          </a:p>
          <a:p>
            <a:endParaRPr lang="en-GB" dirty="0"/>
          </a:p>
          <a:p>
            <a:r>
              <a:rPr lang="en-GB" dirty="0"/>
              <a:t>And PRACTISE!!  Have a look at EXERCISE IN A BOX available from our website. </a:t>
            </a:r>
            <a:r>
              <a:rPr lang="en-GB" sz="1200" dirty="0">
                <a:latin typeface="Arial" panose="020B0604020202020204" pitchFamily="34" charset="0"/>
                <a:cs typeface="Arial" panose="020B0604020202020204" pitchFamily="34" charset="0"/>
              </a:rPr>
              <a:t>Exercise in a Box aims to exercise and improve the resilience and preparedness of our nation’s organisations in effectively responding to cyber incidents in a </a:t>
            </a:r>
            <a:r>
              <a:rPr lang="en-GB" sz="1200" b="1" dirty="0">
                <a:latin typeface="Arial" panose="020B0604020202020204" pitchFamily="34" charset="0"/>
                <a:cs typeface="Arial" panose="020B0604020202020204" pitchFamily="34" charset="0"/>
              </a:rPr>
              <a:t>safe</a:t>
            </a:r>
            <a:r>
              <a:rPr lang="en-GB" sz="1200" dirty="0">
                <a:latin typeface="Arial" panose="020B0604020202020204" pitchFamily="34" charset="0"/>
                <a:cs typeface="Arial" panose="020B0604020202020204" pitchFamily="34" charset="0"/>
              </a:rPr>
              <a:t> and </a:t>
            </a:r>
            <a:r>
              <a:rPr lang="en-GB" sz="1200" b="1" dirty="0">
                <a:latin typeface="Arial" panose="020B0604020202020204" pitchFamily="34" charset="0"/>
                <a:cs typeface="Arial" panose="020B0604020202020204" pitchFamily="34" charset="0"/>
              </a:rPr>
              <a:t>private </a:t>
            </a:r>
            <a:r>
              <a:rPr lang="en-GB" sz="1200" dirty="0">
                <a:latin typeface="Arial" panose="020B0604020202020204" pitchFamily="34" charset="0"/>
                <a:cs typeface="Arial" panose="020B0604020202020204" pitchFamily="34" charset="0"/>
              </a:rPr>
              <a:t>environment</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4245-4F30-4BAF-A1E7-623BFD7A2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19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Poppins" panose="00000500000000000000" pitchFamily="2" charset="0"/>
              </a:rPr>
              <a:t>Whilst working from home will not be new to many organisations and employees, the coronavirus is forcing organisations to consider home working on a greater scale, and for a longer period of time. You may have more people working from home than usual, and some of these may not have done it before.</a:t>
            </a:r>
          </a:p>
          <a:p>
            <a:endParaRPr lang="en-GB" b="0" i="0" dirty="0">
              <a:solidFill>
                <a:srgbClr val="000000"/>
              </a:solidFill>
              <a:effectLst/>
              <a:latin typeface="Poppins" panose="00000500000000000000" pitchFamily="2" charset="0"/>
            </a:endParaRPr>
          </a:p>
          <a:p>
            <a:r>
              <a:rPr lang="en-GB" b="0" i="0" dirty="0">
                <a:solidFill>
                  <a:srgbClr val="000000"/>
                </a:solidFill>
                <a:effectLst/>
                <a:latin typeface="Poppins" panose="00000500000000000000" pitchFamily="2" charset="0"/>
              </a:rPr>
              <a:t>This guidance helps talk you through the use of</a:t>
            </a:r>
          </a:p>
          <a:p>
            <a:r>
              <a:rPr lang="en-GB" b="1" i="0" dirty="0">
                <a:solidFill>
                  <a:srgbClr val="000000"/>
                </a:solidFill>
                <a:effectLst/>
                <a:latin typeface="Poppins" panose="00000500000000000000" pitchFamily="2" charset="0"/>
              </a:rPr>
              <a:t>Virtual Private networks (VPNS’) </a:t>
            </a:r>
          </a:p>
          <a:p>
            <a:r>
              <a:rPr lang="en-GB" b="1" i="0" dirty="0">
                <a:solidFill>
                  <a:srgbClr val="000000"/>
                </a:solidFill>
                <a:effectLst/>
                <a:latin typeface="Poppins" panose="00000500000000000000" pitchFamily="2" charset="0"/>
              </a:rPr>
              <a:t>USB drives</a:t>
            </a:r>
          </a:p>
          <a:p>
            <a:r>
              <a:rPr lang="en-GB" b="1" dirty="0">
                <a:solidFill>
                  <a:srgbClr val="000000"/>
                </a:solidFill>
                <a:latin typeface="Poppins" panose="00000500000000000000" pitchFamily="2" charset="0"/>
              </a:rPr>
              <a:t>Staff Access </a:t>
            </a:r>
          </a:p>
          <a:p>
            <a:r>
              <a:rPr lang="en-GB" b="1" i="0" dirty="0">
                <a:solidFill>
                  <a:srgbClr val="000000"/>
                </a:solidFill>
                <a:effectLst/>
                <a:latin typeface="Poppins" panose="00000500000000000000" pitchFamily="2" charset="0"/>
              </a:rPr>
              <a:t>And passwords</a:t>
            </a:r>
            <a:endParaRPr lang="en-GB" b="0" i="0" dirty="0">
              <a:solidFill>
                <a:srgbClr val="000000"/>
              </a:solidFill>
              <a:effectLst/>
              <a:latin typeface="Poppins" panose="00000500000000000000" pitchFamily="2" charset="0"/>
            </a:endParaRPr>
          </a:p>
          <a:p>
            <a:endParaRPr lang="en-GB" b="0" i="0" dirty="0">
              <a:solidFill>
                <a:srgbClr val="000000"/>
              </a:solidFill>
              <a:effectLst/>
              <a:latin typeface="Poppins" panose="00000500000000000000" pitchFamily="2" charset="0"/>
            </a:endParaRPr>
          </a:p>
          <a:p>
            <a:r>
              <a:rPr lang="en-GB" b="0" i="0" dirty="0">
                <a:solidFill>
                  <a:srgbClr val="000000"/>
                </a:solidFill>
                <a:effectLst/>
                <a:latin typeface="Poppins" panose="00000500000000000000" pitchFamily="2" charset="0"/>
              </a:rPr>
              <a:t>Remote users may need to use different software (or use familiar applications in a different way) compared to what they do when in the office. </a:t>
            </a:r>
          </a:p>
          <a:p>
            <a:endParaRPr lang="en-GB" b="0" i="0" dirty="0">
              <a:solidFill>
                <a:srgbClr val="000000"/>
              </a:solidFill>
              <a:effectLst/>
              <a:latin typeface="Poppins" panose="00000500000000000000" pitchFamily="2" charset="0"/>
            </a:endParaRPr>
          </a:p>
          <a:p>
            <a:pPr algn="l" fontAlgn="base">
              <a:buFont typeface="Arial" panose="020B0604020202020204" pitchFamily="34" charset="0"/>
              <a:buChar char="•"/>
            </a:pPr>
            <a:r>
              <a:rPr lang="en-GB" b="1" i="0" dirty="0">
                <a:solidFill>
                  <a:srgbClr val="000000"/>
                </a:solidFill>
                <a:effectLst/>
                <a:latin typeface="Poppins" panose="00000500000000000000" pitchFamily="2" charset="0"/>
              </a:rPr>
              <a:t>Make sure staff know how to report any problems. </a:t>
            </a:r>
            <a:r>
              <a:rPr lang="en-GB" b="0" i="0" dirty="0">
                <a:solidFill>
                  <a:srgbClr val="000000"/>
                </a:solidFill>
                <a:effectLst/>
                <a:latin typeface="Poppins" panose="00000500000000000000" pitchFamily="2" charset="0"/>
              </a:rPr>
              <a:t>This is especially important for security issues </a:t>
            </a:r>
          </a:p>
          <a:p>
            <a:pPr algn="l" fontAlgn="base">
              <a:buFont typeface="Arial" panose="020B0604020202020204" pitchFamily="34" charset="0"/>
              <a:buChar char="•"/>
            </a:pPr>
            <a:endParaRPr lang="en-GB" b="0" i="0" dirty="0">
              <a:solidFill>
                <a:srgbClr val="000000"/>
              </a:solidFill>
              <a:effectLst/>
              <a:latin typeface="Poppins" panose="00000500000000000000" pitchFamily="2" charset="0"/>
            </a:endParaRPr>
          </a:p>
          <a:p>
            <a:pPr algn="l" fontAlgn="base">
              <a:buFont typeface="Arial" panose="020B0604020202020204" pitchFamily="34" charset="0"/>
              <a:buChar char="•"/>
            </a:pPr>
            <a:r>
              <a:rPr lang="en-GB" b="0" i="0" dirty="0">
                <a:solidFill>
                  <a:srgbClr val="000000"/>
                </a:solidFill>
                <a:effectLst/>
                <a:latin typeface="Poppins" panose="00000500000000000000" pitchFamily="2" charset="0"/>
              </a:rPr>
              <a:t>Your staff might feel more exposed to cyber threats when working outside the office environment, so now is a great time for them to work through the NCSC's </a:t>
            </a:r>
            <a:r>
              <a:rPr lang="en-GB" b="0" i="0" u="none" strike="noStrike" dirty="0">
                <a:solidFill>
                  <a:srgbClr val="2B70B9"/>
                </a:solidFill>
                <a:effectLst/>
                <a:latin typeface="Poppins" panose="00000500000000000000" pitchFamily="2" charset="0"/>
                <a:hlinkClick r:id="rId3"/>
              </a:rPr>
              <a:t>Top Tips for Staff</a:t>
            </a:r>
            <a:r>
              <a:rPr lang="en-GB" b="0" i="0" dirty="0">
                <a:solidFill>
                  <a:srgbClr val="000000"/>
                </a:solidFill>
                <a:effectLst/>
                <a:latin typeface="Poppins" panose="00000500000000000000" pitchFamily="2" charset="0"/>
              </a:rPr>
              <a:t> e-learning package.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4245-4F30-4BAF-A1E7-623BFD7A2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341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solidFill>
            <a:schemeClr val="bg1"/>
          </a:solidFill>
        </p:spPr>
      </p:sp>
      <p:sp>
        <p:nvSpPr>
          <p:cNvPr id="3" name="Notes Placeholder 2"/>
          <p:cNvSpPr>
            <a:spLocks noGrp="1"/>
          </p:cNvSpPr>
          <p:nvPr>
            <p:ph type="body" idx="1"/>
          </p:nvPr>
        </p:nvSpPr>
        <p:spPr/>
        <p:txBody>
          <a:bodyPr/>
          <a:lstStyle/>
          <a:p>
            <a:r>
              <a:rPr lang="en-GB" b="0" i="0" dirty="0">
                <a:solidFill>
                  <a:srgbClr val="000000"/>
                </a:solidFill>
                <a:effectLst/>
                <a:latin typeface="Poppins" panose="00000500000000000000" pitchFamily="2" charset="0"/>
              </a:rPr>
              <a:t>With more staff now working remotely, video conferencing has an obvious role to play. The NCSC has produced some guidance that helps organisations to select, configure and securely implement video conferencing services.</a:t>
            </a:r>
          </a:p>
          <a:p>
            <a:endParaRPr lang="en-GB" dirty="0">
              <a:solidFill>
                <a:srgbClr val="000000"/>
              </a:solidFill>
              <a:latin typeface="Poppins" panose="00000500000000000000" pitchFamily="2" charset="0"/>
            </a:endParaRPr>
          </a:p>
          <a:p>
            <a:r>
              <a:rPr lang="en-GB" b="0" i="0" dirty="0">
                <a:solidFill>
                  <a:srgbClr val="000000"/>
                </a:solidFill>
                <a:effectLst/>
                <a:latin typeface="Poppins" panose="00000500000000000000" pitchFamily="2" charset="0"/>
              </a:rPr>
              <a:t>When choosing a service, you will want to ensure that the video calls themselves and any other data (such as messages, shared files, voice transcriptions and any recordings) are protected. Your first step is to find out if a video conferencing service is included in your existing business software implementation. If you've performed some due-diligence or security risk assessment of video conferencing services, you should re-examine these.</a:t>
            </a:r>
          </a:p>
          <a:p>
            <a:endParaRPr lang="en-GB" dirty="0">
              <a:solidFill>
                <a:srgbClr val="000000"/>
              </a:solidFill>
              <a:latin typeface="Poppins" panose="00000500000000000000" pitchFamily="2" charset="0"/>
            </a:endParaRPr>
          </a:p>
          <a:p>
            <a:pPr algn="l" fontAlgn="base"/>
            <a:r>
              <a:rPr lang="en-GB" b="0" i="0" dirty="0">
                <a:solidFill>
                  <a:srgbClr val="000000"/>
                </a:solidFill>
                <a:effectLst/>
                <a:latin typeface="Poppins" panose="00000500000000000000" pitchFamily="2" charset="0"/>
              </a:rPr>
              <a:t>If considering a new service, you should perform a security risk assessment across a shortlist of providers. You can do this by following the NCSC’s </a:t>
            </a:r>
            <a:r>
              <a:rPr lang="en-GB" b="0" i="0" u="none" strike="noStrike" dirty="0">
                <a:solidFill>
                  <a:srgbClr val="2B70B9"/>
                </a:solidFill>
                <a:effectLst/>
                <a:latin typeface="Poppins" panose="00000500000000000000" pitchFamily="2" charset="0"/>
                <a:hlinkClick r:id="rId3"/>
              </a:rPr>
              <a:t>SaaS security guidance</a:t>
            </a:r>
            <a:r>
              <a:rPr lang="en-GB" b="0" i="0" dirty="0">
                <a:solidFill>
                  <a:srgbClr val="000000"/>
                </a:solidFill>
                <a:effectLst/>
                <a:latin typeface="Poppins" panose="00000500000000000000" pitchFamily="2" charset="0"/>
              </a:rPr>
              <a:t>, and/or requesting copies of any independent assessments or audits. The results of this assessment, combined with the provider’s terms and conditions (and privacy statement), will give you an understanding of:</a:t>
            </a:r>
          </a:p>
          <a:p>
            <a:pPr algn="l" fontAlgn="base">
              <a:buFont typeface="Arial" panose="020B0604020202020204" pitchFamily="34" charset="0"/>
              <a:buChar char="•"/>
            </a:pPr>
            <a:r>
              <a:rPr lang="en-GB" b="0" i="0" dirty="0">
                <a:solidFill>
                  <a:srgbClr val="000000"/>
                </a:solidFill>
                <a:effectLst/>
                <a:latin typeface="Poppins" panose="00000500000000000000" pitchFamily="2" charset="0"/>
              </a:rPr>
              <a:t>how the provider implements basic security controls</a:t>
            </a:r>
          </a:p>
          <a:p>
            <a:pPr algn="l" fontAlgn="base">
              <a:buFont typeface="Arial" panose="020B0604020202020204" pitchFamily="34" charset="0"/>
              <a:buChar char="•"/>
            </a:pPr>
            <a:r>
              <a:rPr lang="en-GB" b="0" i="0" dirty="0">
                <a:solidFill>
                  <a:srgbClr val="000000"/>
                </a:solidFill>
                <a:effectLst/>
                <a:latin typeface="Poppins" panose="00000500000000000000" pitchFamily="2" charset="0"/>
              </a:rPr>
              <a:t>where your data is held</a:t>
            </a:r>
          </a:p>
          <a:p>
            <a:pPr algn="l" fontAlgn="base">
              <a:buFont typeface="Arial" panose="020B0604020202020204" pitchFamily="34" charset="0"/>
              <a:buChar char="•"/>
            </a:pPr>
            <a:r>
              <a:rPr lang="en-GB" b="0" i="0" dirty="0">
                <a:solidFill>
                  <a:srgbClr val="000000"/>
                </a:solidFill>
                <a:effectLst/>
                <a:latin typeface="Poppins" panose="00000500000000000000" pitchFamily="2" charset="0"/>
              </a:rPr>
              <a:t>what they can do with it</a:t>
            </a:r>
          </a:p>
          <a:p>
            <a:pPr algn="l" fontAlgn="base"/>
            <a:r>
              <a:rPr lang="en-GB" b="0" i="0" dirty="0">
                <a:solidFill>
                  <a:srgbClr val="000000"/>
                </a:solidFill>
                <a:effectLst/>
                <a:latin typeface="Poppins" panose="00000500000000000000" pitchFamily="2" charset="0"/>
              </a:rPr>
              <a:t>If you need video conferencing for more sensitive meetings, you should follow the NCSC’s </a:t>
            </a:r>
            <a:r>
              <a:rPr lang="en-GB" b="0" i="0" u="none" strike="noStrike" dirty="0">
                <a:solidFill>
                  <a:srgbClr val="2B70B9"/>
                </a:solidFill>
                <a:effectLst/>
                <a:latin typeface="Poppins" panose="00000500000000000000" pitchFamily="2" charset="0"/>
                <a:hlinkClick r:id="rId4"/>
              </a:rPr>
              <a:t>Cloud Security Principles</a:t>
            </a:r>
            <a:r>
              <a:rPr lang="en-GB" b="0" i="0" dirty="0">
                <a:solidFill>
                  <a:srgbClr val="000000"/>
                </a:solidFill>
                <a:effectLst/>
                <a:latin typeface="Poppins" panose="00000500000000000000" pitchFamily="2" charset="0"/>
              </a:rPr>
              <a:t> to determine whether a service meets your security needs. We recommend this approach for government use (such as handling OFFICIAL data), regulated industry sectors, and organisations that handle personal data. The principles cover a greater level of detail to help you understand how the service is built and managed by the provider. Some cloud providers publish a response to the principles so you can understand exactly how their service meets the security goals.</a:t>
            </a:r>
          </a:p>
          <a:p>
            <a:pPr algn="l" fontAlgn="base"/>
            <a:endParaRPr lang="en-GB" dirty="0">
              <a:solidFill>
                <a:srgbClr val="000000"/>
              </a:solidFill>
              <a:latin typeface="Poppins" panose="00000500000000000000" pitchFamily="2" charset="0"/>
            </a:endParaRPr>
          </a:p>
          <a:p>
            <a:pPr algn="l" fontAlgn="base"/>
            <a:r>
              <a:rPr lang="en-GB" b="0" i="0" dirty="0">
                <a:solidFill>
                  <a:srgbClr val="000000"/>
                </a:solidFill>
                <a:effectLst/>
                <a:latin typeface="Poppins" panose="00000500000000000000" pitchFamily="2" charset="0"/>
              </a:rPr>
              <a:t>Many video conferencing services include paid options that provide additional features or levels of service. This can include enhanced security, configuration and privacy features.</a:t>
            </a:r>
          </a:p>
          <a:p>
            <a:pPr algn="l" fontAlgn="base"/>
            <a:r>
              <a:rPr lang="en-GB" b="0" i="0" dirty="0">
                <a:solidFill>
                  <a:srgbClr val="000000"/>
                </a:solidFill>
                <a:effectLst/>
                <a:latin typeface="Poppins" panose="00000500000000000000" pitchFamily="2" charset="0"/>
              </a:rPr>
              <a:t>Some services implement end-to-end encryption so that all data is encrypted in transit and can only be decrypted by the meeting participants. Other services specifically encrypt data between user devices and the service - so allowing them to provide richer functionality that can only be implemented server-side. Whichever model your chosen provider implements, you still have to be able to trust them to have designed and implemented this well, and that the apps and service actually work in the way that they describe.</a:t>
            </a:r>
          </a:p>
          <a:p>
            <a:pPr algn="l" fontAlgn="base"/>
            <a:endParaRPr lang="en-GB" b="0" i="0" dirty="0">
              <a:solidFill>
                <a:srgbClr val="000000"/>
              </a:solidFill>
              <a:effectLst/>
              <a:latin typeface="Poppins" panose="00000500000000000000" pitchFamily="2" charset="0"/>
            </a:endParaRPr>
          </a:p>
          <a:p>
            <a:endParaRPr lang="en-GB" dirty="0">
              <a:solidFill>
                <a:srgbClr val="000000"/>
              </a:solidFill>
              <a:latin typeface="Poppins" panose="00000500000000000000" pitchFamily="2"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45D66-4690-438A-8FC2-0372709531B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149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000000"/>
                </a:solidFill>
                <a:effectLst/>
                <a:latin typeface="Poppins" panose="00000500000000000000" pitchFamily="2" charset="0"/>
              </a:rPr>
              <a:t>Moving your business from the physical to the digital securely will not only help your business grow confidently and sustainably, but it will also help to uphold your reputation with customers.</a:t>
            </a:r>
          </a:p>
          <a:p>
            <a:pPr algn="l" fontAlgn="base"/>
            <a:r>
              <a:rPr lang="en-GB" b="0" i="0" dirty="0">
                <a:solidFill>
                  <a:srgbClr val="000000"/>
                </a:solidFill>
                <a:effectLst/>
                <a:latin typeface="Poppins" panose="00000500000000000000" pitchFamily="2" charset="0"/>
              </a:rPr>
              <a:t>Your security measures and those of your suppliers should be regularly reviewed. It's important to keep the dialogue open with your IT service providers, building a positive relationship and developing a better understanding of each others' responsibilities.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45D66-4690-438A-8FC2-0372709531B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214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Arial" panose="020B0604020202020204" pitchFamily="34" charset="0"/>
              <a:buNone/>
              <a:defRPr/>
            </a:pPr>
            <a:r>
              <a:rPr lang="en-GB" altLang="en-US" sz="1200" dirty="0"/>
              <a:t>There is a lot of cyber security advice out there – our role as the National Technical Authority is to provide the lead on practical guidance </a:t>
            </a:r>
            <a:r>
              <a:rPr lang="en-GB" sz="1200" kern="1200" dirty="0">
                <a:solidFill>
                  <a:schemeClr val="tx1"/>
                </a:solidFill>
                <a:latin typeface="+mn-lt"/>
                <a:ea typeface="+mn-ea"/>
                <a:cs typeface="+mn-cs"/>
              </a:rPr>
              <a:t>and </a:t>
            </a:r>
            <a:r>
              <a:rPr lang="en-GB" sz="1200" dirty="0"/>
              <a:t>advice for the sectors we serve.</a:t>
            </a:r>
            <a:r>
              <a:rPr lang="en-GB" altLang="en-US" sz="1200" dirty="0"/>
              <a:t>  How we do this:</a:t>
            </a:r>
          </a:p>
          <a:p>
            <a:pPr>
              <a:spcBef>
                <a:spcPct val="0"/>
              </a:spcBef>
              <a:buFont typeface="Arial" panose="020B0604020202020204" pitchFamily="34" charset="0"/>
              <a:buNone/>
              <a:defRPr/>
            </a:pPr>
            <a:endParaRPr lang="en-GB" altLang="en-US" sz="1200" dirty="0"/>
          </a:p>
          <a:p>
            <a:pPr>
              <a:spcBef>
                <a:spcPct val="0"/>
              </a:spcBef>
              <a:defRPr/>
            </a:pPr>
            <a:r>
              <a:rPr lang="en-GB" altLang="en-US" sz="1200" b="1" dirty="0">
                <a:highlight>
                  <a:srgbClr val="FFFF00"/>
                </a:highlight>
              </a:rPr>
              <a:t>WEBSITE</a:t>
            </a:r>
            <a:r>
              <a:rPr lang="en-GB" altLang="en-US" sz="1200" dirty="0">
                <a:highlight>
                  <a:srgbClr val="FFFF00"/>
                </a:highlight>
              </a:rPr>
              <a:t> full of practical advice and guidance</a:t>
            </a:r>
            <a:r>
              <a:rPr lang="en-GB" altLang="en-US" sz="1200" dirty="0"/>
              <a:t>:</a:t>
            </a:r>
          </a:p>
          <a:p>
            <a:pPr marL="171450" indent="-171450">
              <a:spcBef>
                <a:spcPct val="0"/>
              </a:spcBef>
              <a:buFontTx/>
              <a:buChar char="-"/>
              <a:defRPr/>
            </a:pPr>
            <a:r>
              <a:rPr lang="en-GB" altLang="en-US" sz="1200" dirty="0"/>
              <a:t>advice on mitigations for current threats </a:t>
            </a:r>
          </a:p>
          <a:p>
            <a:pPr marL="171450" indent="-171450">
              <a:spcBef>
                <a:spcPct val="0"/>
              </a:spcBef>
              <a:buFontTx/>
              <a:buChar char="-"/>
              <a:defRPr/>
            </a:pPr>
            <a:r>
              <a:rPr lang="en-GB" altLang="en-US" sz="1200" dirty="0"/>
              <a:t>threat reporting, e.g. weekly summary</a:t>
            </a:r>
          </a:p>
          <a:p>
            <a:pPr marL="171450" indent="-171450">
              <a:spcBef>
                <a:spcPct val="0"/>
              </a:spcBef>
              <a:buFontTx/>
              <a:buChar char="-"/>
              <a:defRPr/>
            </a:pPr>
            <a:r>
              <a:rPr lang="en-GB" altLang="en-US" sz="1200" dirty="0"/>
              <a:t>links to key products and services, e.g. 10 steps, small business guide</a:t>
            </a:r>
          </a:p>
          <a:p>
            <a:pPr marL="171450" indent="-171450">
              <a:spcBef>
                <a:spcPct val="0"/>
              </a:spcBef>
              <a:buFontTx/>
              <a:buChar char="-"/>
              <a:defRPr/>
            </a:pPr>
            <a:r>
              <a:rPr lang="en-GB" altLang="en-US" sz="1200" dirty="0"/>
              <a:t>enquiries area where you can get in touch with a question</a:t>
            </a:r>
          </a:p>
          <a:p>
            <a:pPr marL="171450" indent="-171450">
              <a:spcBef>
                <a:spcPct val="0"/>
              </a:spcBef>
              <a:buFontTx/>
              <a:buChar char="-"/>
              <a:defRPr/>
            </a:pPr>
            <a:endParaRPr lang="en-GB" altLang="en-US" sz="1200" dirty="0"/>
          </a:p>
          <a:p>
            <a:pPr>
              <a:spcBef>
                <a:spcPct val="0"/>
              </a:spcBef>
              <a:buFont typeface="Arial" panose="020B0604020202020204" pitchFamily="34" charset="0"/>
              <a:buNone/>
              <a:defRPr/>
            </a:pPr>
            <a:r>
              <a:rPr lang="en-GB" altLang="en-US" sz="1200" b="1" dirty="0">
                <a:highlight>
                  <a:srgbClr val="FFFF00"/>
                </a:highlight>
              </a:rPr>
              <a:t>SMALL BUSINESS GUIDE</a:t>
            </a:r>
          </a:p>
          <a:p>
            <a:pPr marL="171450" indent="-171450" eaLnBrk="1" fontAlgn="auto" hangingPunct="1">
              <a:spcBef>
                <a:spcPct val="0"/>
              </a:spcBef>
              <a:spcAft>
                <a:spcPts val="0"/>
              </a:spcAft>
              <a:buFont typeface="Arial" panose="020B0604020202020204" pitchFamily="34" charset="0"/>
              <a:buChar char="•"/>
              <a:defRPr/>
            </a:pPr>
            <a:r>
              <a:rPr lang="en-GB" altLang="en-US" sz="1200" b="1" dirty="0">
                <a:highlight>
                  <a:srgbClr val="FFFF00"/>
                </a:highlight>
              </a:rPr>
              <a:t>Focus on 5 key areas where small businesses can improve resilience</a:t>
            </a:r>
            <a:r>
              <a:rPr lang="en-GB" altLang="en-US" sz="1200" dirty="0">
                <a:highlight>
                  <a:srgbClr val="FFFF00"/>
                </a:highlight>
              </a:rPr>
              <a:t>. Quick, easy, inexpensive measures. </a:t>
            </a:r>
            <a:endParaRPr lang="en-GB" altLang="en-US" sz="1200" i="0" dirty="0">
              <a:highlight>
                <a:srgbClr val="FFFF00"/>
              </a:highlight>
            </a:endParaRPr>
          </a:p>
          <a:p>
            <a:pPr marL="171450" indent="-171450" eaLnBrk="1" fontAlgn="auto" hangingPunct="1">
              <a:spcBef>
                <a:spcPct val="0"/>
              </a:spcBef>
              <a:spcAft>
                <a:spcPts val="0"/>
              </a:spcAft>
              <a:buFont typeface="Arial" panose="020B0604020202020204" pitchFamily="34" charset="0"/>
              <a:buChar char="•"/>
              <a:defRPr/>
            </a:pPr>
            <a:r>
              <a:rPr lang="en-GB" altLang="en-US" sz="1200" i="1" dirty="0">
                <a:highlight>
                  <a:srgbClr val="FFFF00"/>
                </a:highlight>
              </a:rPr>
              <a:t>(SBG: How to </a:t>
            </a:r>
            <a:r>
              <a:rPr lang="en-GB" sz="1200" i="1" dirty="0">
                <a:highlight>
                  <a:srgbClr val="FFFF00"/>
                </a:highlight>
              </a:rPr>
              <a:t>Back up your data, Protect your organisation from malware, Keep smartphones and tablets safe, Avoid phishing attacks, Password best practice)</a:t>
            </a:r>
          </a:p>
          <a:p>
            <a:pPr marL="171450" indent="-171450" eaLnBrk="1" fontAlgn="auto" hangingPunct="1">
              <a:spcBef>
                <a:spcPct val="0"/>
              </a:spcBef>
              <a:spcAft>
                <a:spcPts val="0"/>
              </a:spcAft>
              <a:buFont typeface="Arial" panose="020B0604020202020204" pitchFamily="34" charset="0"/>
              <a:buChar char="•"/>
              <a:defRPr/>
            </a:pPr>
            <a:endParaRPr lang="en-GB" sz="1200" i="1" dirty="0"/>
          </a:p>
          <a:p>
            <a:pPr fontAlgn="ctr">
              <a:defRPr/>
            </a:pPr>
            <a:r>
              <a:rPr lang="en-GB" sz="1200" b="1" cap="all" dirty="0">
                <a:highlight>
                  <a:srgbClr val="FFFF00"/>
                </a:highlight>
              </a:rPr>
              <a:t>Cyber Essentials </a:t>
            </a:r>
            <a:endParaRPr lang="en-GB" sz="1200" dirty="0">
              <a:highlight>
                <a:srgbClr val="FFFF00"/>
              </a:highlight>
            </a:endParaRPr>
          </a:p>
          <a:p>
            <a:pPr marL="171450" indent="-171450" fontAlgn="ctr">
              <a:buFont typeface="Arial" panose="020B0604020202020204" pitchFamily="34" charset="0"/>
              <a:buChar char="•"/>
              <a:defRPr/>
            </a:pPr>
            <a:r>
              <a:rPr lang="en-GB" sz="1200" dirty="0">
                <a:highlight>
                  <a:srgbClr val="FFFF00"/>
                </a:highlight>
              </a:rPr>
              <a:t>Cyber Hygiene certificate/assurance scheme addresses 5 key controls that, when implemented correctly, can prevent approx. 80% of the most common cyber attacks and shows your clients that you take CS and protection of their information seriously.  </a:t>
            </a:r>
          </a:p>
          <a:p>
            <a:pPr marL="171450" indent="-171450" fontAlgn="ctr">
              <a:buFont typeface="Arial" panose="020B0604020202020204" pitchFamily="34" charset="0"/>
              <a:buChar char="•"/>
              <a:defRPr/>
            </a:pPr>
            <a:r>
              <a:rPr lang="en-GB" sz="1200" dirty="0"/>
              <a:t>Two levels – CE (self assessment, reviewed by an external certifying body) and CE PLUS (same requirements to satisfy but assessment/testing is carried out by external certifying body)</a:t>
            </a:r>
          </a:p>
          <a:p>
            <a:pPr marL="171450" indent="-171450" fontAlgn="ctr">
              <a:buFont typeface="Arial" panose="020B0604020202020204" pitchFamily="34" charset="0"/>
              <a:buChar char="•"/>
              <a:defRPr/>
            </a:pPr>
            <a:r>
              <a:rPr lang="en-GB" sz="1200" i="1" dirty="0"/>
              <a:t>(CE: firewalls, secure configuration, user access control, malware protection and patch management)</a:t>
            </a:r>
            <a:endParaRPr lang="en-GB" sz="1200" dirty="0"/>
          </a:p>
          <a:p>
            <a:pPr fontAlgn="ctr">
              <a:defRPr/>
            </a:pPr>
            <a:endParaRPr lang="en-GB" sz="1200" b="1" cap="all" dirty="0"/>
          </a:p>
          <a:p>
            <a:pPr fontAlgn="ctr">
              <a:defRPr/>
            </a:pPr>
            <a:r>
              <a:rPr lang="en-GB" sz="1200" b="1" cap="all" dirty="0">
                <a:highlight>
                  <a:srgbClr val="FFFF00"/>
                </a:highlight>
              </a:rPr>
              <a:t>10 Steps to CYBER SECURITY</a:t>
            </a:r>
            <a:endParaRPr lang="en-GB" sz="1200" cap="all" dirty="0">
              <a:highlight>
                <a:srgbClr val="FFFF00"/>
              </a:highlight>
            </a:endParaRPr>
          </a:p>
          <a:p>
            <a:pPr marL="171450" indent="-171450" eaLnBrk="1" fontAlgn="ctr" hangingPunct="1">
              <a:spcBef>
                <a:spcPts val="0"/>
              </a:spcBef>
              <a:spcAft>
                <a:spcPts val="0"/>
              </a:spcAft>
              <a:buFont typeface="Arial" panose="020B0604020202020204" pitchFamily="34" charset="0"/>
              <a:buChar char="•"/>
              <a:defRPr/>
            </a:pPr>
            <a:r>
              <a:rPr lang="en-GB" sz="1200" b="1" dirty="0">
                <a:highlight>
                  <a:srgbClr val="FFFF00"/>
                </a:highlight>
              </a:rPr>
              <a:t>Many principles similar to those outlined in SBG but aimed at larger companies. </a:t>
            </a:r>
          </a:p>
          <a:p>
            <a:pPr marL="171450" indent="-171450" eaLnBrk="1" fontAlgn="ctr" hangingPunct="1">
              <a:spcBef>
                <a:spcPts val="0"/>
              </a:spcBef>
              <a:spcAft>
                <a:spcPts val="0"/>
              </a:spcAft>
              <a:buFont typeface="Arial" panose="020B0604020202020204" pitchFamily="34" charset="0"/>
              <a:buChar char="•"/>
              <a:defRPr/>
            </a:pPr>
            <a:r>
              <a:rPr lang="en-GB" sz="1200" dirty="0">
                <a:highlight>
                  <a:srgbClr val="FFFF00"/>
                </a:highlight>
              </a:rPr>
              <a:t>Now used by a majority of the FTSE350. </a:t>
            </a:r>
          </a:p>
          <a:p>
            <a:pPr marL="171450" indent="-171450" eaLnBrk="1" fontAlgn="ctr" hangingPunct="1">
              <a:spcBef>
                <a:spcPts val="0"/>
              </a:spcBef>
              <a:spcAft>
                <a:spcPts val="0"/>
              </a:spcAft>
              <a:buFont typeface="Arial" panose="020B0604020202020204" pitchFamily="34" charset="0"/>
              <a:buChar char="•"/>
              <a:defRPr/>
            </a:pPr>
            <a:r>
              <a:rPr lang="en-GB" sz="1200" dirty="0"/>
              <a:t>The guidance is designed to help organisations protect themselves in cyberspace. It breaks down the task of defending your networks, systems and information into its essential components and providing advice on how to achieve the best possible security</a:t>
            </a:r>
            <a:endParaRPr lang="en-GB" sz="1200" b="1" i="0" strike="sngStrike" cap="all" dirty="0"/>
          </a:p>
          <a:p>
            <a:pPr marL="171450" indent="-171450" eaLnBrk="1" fontAlgn="ctr" hangingPunct="1">
              <a:spcBef>
                <a:spcPts val="0"/>
              </a:spcBef>
              <a:spcAft>
                <a:spcPts val="0"/>
              </a:spcAft>
              <a:buFont typeface="Arial" panose="020B0604020202020204" pitchFamily="34" charset="0"/>
              <a:buChar char="•"/>
              <a:defRPr/>
            </a:pPr>
            <a:r>
              <a:rPr lang="en-GB" sz="1200" i="1" dirty="0"/>
              <a:t>(10 Steps: Risk Management Regime, Secure configuration, Network security, Managing user privileges, User education and awareness, Incident management, Malware prevention, Monitoring, Removable media controls, Home and mobile working)</a:t>
            </a:r>
          </a:p>
          <a:p>
            <a:pPr fontAlgn="ctr">
              <a:buFont typeface="Wingdings" panose="05000000000000000000" pitchFamily="2" charset="2"/>
              <a:buNone/>
              <a:defRPr/>
            </a:pPr>
            <a:endParaRPr lang="en-GB" sz="1200" dirty="0"/>
          </a:p>
          <a:p>
            <a:pPr fontAlgn="ctr">
              <a:buFont typeface="Wingdings" panose="05000000000000000000" pitchFamily="2" charset="2"/>
              <a:buNone/>
              <a:defRPr/>
            </a:pPr>
            <a:r>
              <a:rPr lang="en-GB" sz="1200" b="1" dirty="0"/>
              <a:t>CiSP </a:t>
            </a:r>
          </a:p>
          <a:p>
            <a:pPr marL="171450" indent="-171450" fontAlgn="ctr">
              <a:buFont typeface="Arial" panose="020B0604020202020204" pitchFamily="34" charset="0"/>
              <a:buChar char="•"/>
              <a:defRPr/>
            </a:pPr>
            <a:r>
              <a:rPr lang="en-GB" sz="1200" b="0" dirty="0">
                <a:solidFill>
                  <a:srgbClr val="000000"/>
                </a:solidFill>
                <a:latin typeface="Arial" panose="020B0604020202020204" pitchFamily="34" charset="0"/>
                <a:cs typeface="Arial" panose="020B0604020202020204" pitchFamily="34" charset="0"/>
              </a:rPr>
              <a:t>A safe environment that provides an opportunity for a community of people to engage, share and collaborate on cyber security matters</a:t>
            </a:r>
          </a:p>
          <a:p>
            <a:pPr marL="171450" indent="-171450" fontAlgn="ctr">
              <a:buFont typeface="Arial" panose="020B0604020202020204" pitchFamily="34" charset="0"/>
              <a:buChar char="•"/>
              <a:defRPr/>
            </a:pPr>
            <a:endParaRPr lang="en-GB" sz="1200" b="1" dirty="0"/>
          </a:p>
          <a:p>
            <a:pPr marL="0" indent="0" fontAlgn="ctr">
              <a:buFont typeface="Arial" panose="020B0604020202020204" pitchFamily="34" charset="0"/>
              <a:buNone/>
              <a:defRPr/>
            </a:pPr>
            <a:r>
              <a:rPr lang="en-GB" sz="1200" b="1" dirty="0">
                <a:highlight>
                  <a:srgbClr val="FFFF00"/>
                </a:highlight>
              </a:rPr>
              <a:t>BOARD TOOLKIT</a:t>
            </a:r>
          </a:p>
          <a:p>
            <a:pPr marL="171450" indent="-171450" fontAlgn="ctr">
              <a:buFont typeface="Arial" panose="020B0604020202020204" pitchFamily="34" charset="0"/>
              <a:buChar char="•"/>
              <a:defRPr/>
            </a:pPr>
            <a:r>
              <a:rPr lang="en-GB" sz="1200" b="0" dirty="0">
                <a:highlight>
                  <a:srgbClr val="FFFF00"/>
                </a:highlight>
              </a:rPr>
              <a:t>The NCSC Board Toolkit has been designed to help Board members get to grips with Cyber Security</a:t>
            </a:r>
          </a:p>
          <a:p>
            <a:pPr marL="171450" indent="-171450" fontAlgn="ctr">
              <a:buFont typeface="Arial" panose="020B0604020202020204" pitchFamily="34" charset="0"/>
              <a:buChar char="•"/>
              <a:defRPr/>
            </a:pPr>
            <a:r>
              <a:rPr lang="en-GB" sz="1200" b="0" dirty="0"/>
              <a:t>More on that to follow</a:t>
            </a:r>
          </a:p>
          <a:p>
            <a:pPr fontAlgn="ctr">
              <a:buFont typeface="Arial" panose="020B0604020202020204" pitchFamily="34" charset="0"/>
              <a:buNone/>
              <a:defRPr/>
            </a:pPr>
            <a:endParaRPr lang="en-GB" sz="1200" dirty="0"/>
          </a:p>
          <a:p>
            <a:pPr eaLnBrk="1" fontAlgn="ctr" hangingPunct="1">
              <a:spcBef>
                <a:spcPts val="0"/>
              </a:spcBef>
              <a:spcAft>
                <a:spcPts val="0"/>
              </a:spcAft>
              <a:buFont typeface="Arial" panose="020B0604020202020204" pitchFamily="34" charset="0"/>
              <a:buNone/>
              <a:defRPr/>
            </a:pPr>
            <a:r>
              <a:rPr lang="en-GB" sz="1200" b="1" cap="all" dirty="0"/>
              <a:t>Sector specific threat assessment</a:t>
            </a:r>
            <a:endParaRPr lang="en-GB" sz="1200" dirty="0"/>
          </a:p>
          <a:p>
            <a:pPr marL="171450" indent="-171450" eaLnBrk="1" fontAlgn="ctr" hangingPunct="1">
              <a:spcBef>
                <a:spcPts val="0"/>
              </a:spcBef>
              <a:spcAft>
                <a:spcPts val="0"/>
              </a:spcAft>
              <a:buFont typeface="Arial" panose="020B0604020202020204" pitchFamily="34" charset="0"/>
              <a:buChar char="•"/>
              <a:defRPr/>
            </a:pPr>
            <a:r>
              <a:rPr lang="en-GB" sz="1200" dirty="0"/>
              <a:t>NCSC produce general and sector-specific assessments on CS threats – weekly threat report</a:t>
            </a:r>
          </a:p>
          <a:p>
            <a:pPr marL="171450" indent="-171450" eaLnBrk="1" fontAlgn="ctr" hangingPunct="1">
              <a:spcBef>
                <a:spcPts val="0"/>
              </a:spcBef>
              <a:spcAft>
                <a:spcPts val="0"/>
              </a:spcAft>
              <a:buFont typeface="Arial" panose="020B0604020202020204" pitchFamily="34" charset="0"/>
              <a:buChar char="•"/>
              <a:defRPr/>
            </a:pPr>
            <a:endParaRPr lang="en-GB" sz="1200" b="1" dirty="0"/>
          </a:p>
          <a:p>
            <a:pPr fontAlgn="ctr">
              <a:buFont typeface="Arial" panose="020B0604020202020204" pitchFamily="34" charset="0"/>
              <a:buNone/>
              <a:defRPr/>
            </a:pPr>
            <a:r>
              <a:rPr lang="en-GB" sz="1200" b="1" dirty="0">
                <a:highlight>
                  <a:srgbClr val="FFFF00"/>
                </a:highlight>
              </a:rPr>
              <a:t>EXERCISE IN A BOX</a:t>
            </a:r>
          </a:p>
          <a:p>
            <a:pPr marL="171450" indent="-171450" fontAlgn="base">
              <a:buFont typeface="Arial" panose="020B0604020202020204" pitchFamily="34" charset="0"/>
              <a:buChar char="•"/>
            </a:pPr>
            <a:r>
              <a:rPr lang="en-GB" sz="1200" b="0" i="0" kern="1200" dirty="0">
                <a:solidFill>
                  <a:schemeClr val="tx1"/>
                </a:solidFill>
                <a:effectLst/>
                <a:highlight>
                  <a:srgbClr val="FFFF00"/>
                </a:highlight>
                <a:latin typeface="+mn-lt"/>
                <a:ea typeface="+mn-ea"/>
                <a:cs typeface="+mn-cs"/>
              </a:rPr>
              <a:t>online tool produced by the NCSC which helps organisations test and practise their response to a cyber attack. It is completely free and you don’t have to be an expert to use it. I’ll show you a few screenshots of the tool next.</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5" indent="-285721">
              <a:defRPr>
                <a:solidFill>
                  <a:schemeClr val="tx1"/>
                </a:solidFill>
                <a:latin typeface="Calibri" panose="020F0502020204030204" pitchFamily="34" charset="0"/>
              </a:defRPr>
            </a:lvl2pPr>
            <a:lvl3pPr marL="1142884" indent="-228577">
              <a:defRPr>
                <a:solidFill>
                  <a:schemeClr val="tx1"/>
                </a:solidFill>
                <a:latin typeface="Calibri" panose="020F0502020204030204" pitchFamily="34" charset="0"/>
              </a:defRPr>
            </a:lvl3pPr>
            <a:lvl4pPr marL="1600037" indent="-228577">
              <a:defRPr>
                <a:solidFill>
                  <a:schemeClr val="tx1"/>
                </a:solidFill>
                <a:latin typeface="Calibri" panose="020F0502020204030204" pitchFamily="34" charset="0"/>
              </a:defRPr>
            </a:lvl4pPr>
            <a:lvl5pPr marL="2057190" indent="-228577">
              <a:defRPr>
                <a:solidFill>
                  <a:schemeClr val="tx1"/>
                </a:solidFill>
                <a:latin typeface="Calibri" panose="020F0502020204030204" pitchFamily="34" charset="0"/>
              </a:defRPr>
            </a:lvl5pPr>
            <a:lvl6pPr marL="2514342" indent="-228577" eaLnBrk="0" fontAlgn="base" hangingPunct="0">
              <a:spcBef>
                <a:spcPct val="0"/>
              </a:spcBef>
              <a:spcAft>
                <a:spcPct val="0"/>
              </a:spcAft>
              <a:defRPr>
                <a:solidFill>
                  <a:schemeClr val="tx1"/>
                </a:solidFill>
                <a:latin typeface="Calibri" panose="020F0502020204030204" pitchFamily="34" charset="0"/>
              </a:defRPr>
            </a:lvl6pPr>
            <a:lvl7pPr marL="2971496" indent="-228577" eaLnBrk="0" fontAlgn="base" hangingPunct="0">
              <a:spcBef>
                <a:spcPct val="0"/>
              </a:spcBef>
              <a:spcAft>
                <a:spcPct val="0"/>
              </a:spcAft>
              <a:defRPr>
                <a:solidFill>
                  <a:schemeClr val="tx1"/>
                </a:solidFill>
                <a:latin typeface="Calibri" panose="020F0502020204030204" pitchFamily="34" charset="0"/>
              </a:defRPr>
            </a:lvl7pPr>
            <a:lvl8pPr marL="3428650" indent="-228577" eaLnBrk="0" fontAlgn="base" hangingPunct="0">
              <a:spcBef>
                <a:spcPct val="0"/>
              </a:spcBef>
              <a:spcAft>
                <a:spcPct val="0"/>
              </a:spcAft>
              <a:defRPr>
                <a:solidFill>
                  <a:schemeClr val="tx1"/>
                </a:solidFill>
                <a:latin typeface="Calibri" panose="020F0502020204030204" pitchFamily="34" charset="0"/>
              </a:defRPr>
            </a:lvl8pPr>
            <a:lvl9pPr marL="3885803" indent="-22857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D5327D-BB75-47C5-A4AD-375A81F48670}"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94262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list of the current themes and scenarios that are covered in exercise in a box. We have linked the </a:t>
            </a:r>
            <a:r>
              <a:rPr lang="en-GB" b="1" u="sng" dirty="0"/>
              <a:t>scenarios</a:t>
            </a:r>
            <a:r>
              <a:rPr lang="en-GB" dirty="0"/>
              <a:t> to NCSC products and guidance and, as this is a live tool that will be continually updated, it means you will always have the latest advice and support. ​</a:t>
            </a:r>
          </a:p>
          <a:p>
            <a:r>
              <a:rPr lang="en-GB" dirty="0"/>
              <a:t>​</a:t>
            </a:r>
          </a:p>
          <a:p>
            <a:r>
              <a:rPr lang="en-GB" dirty="0"/>
              <a:t>​</a:t>
            </a:r>
          </a:p>
          <a:p>
            <a:r>
              <a:rPr lang="en-GB" dirty="0"/>
              <a:t>The attack scenarios we have provided for you are also the most common attacks mentioned in our user research. ​</a:t>
            </a:r>
          </a:p>
          <a:p>
            <a:r>
              <a:rPr lang="en-GB" dirty="0"/>
              <a:t>​</a:t>
            </a:r>
          </a:p>
          <a:p>
            <a:r>
              <a:rPr lang="en-GB" dirty="0"/>
              <a:t>We have expanded EinaB scenarios recently to include Micro exercises – small ‘bite sized’ exercises designed to be mix of learning styles but still aimed at the sector needs.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38EBC-79C8-4FD3-8733-245016425A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094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u="none" strike="noStrike" dirty="0">
                <a:solidFill>
                  <a:srgbClr val="000000"/>
                </a:solidFill>
                <a:effectLst/>
                <a:latin typeface="Poppins" panose="00000500000000000000" pitchFamily="2" charset="0"/>
              </a:rPr>
              <a:t>At the NCSC, we often get asked about cyber insurance, and how it fits within an organisation’s overall approach to cyber risk.</a:t>
            </a:r>
          </a:p>
          <a:p>
            <a:pPr algn="l" fontAlgn="base"/>
            <a:r>
              <a:rPr lang="en-GB" b="0" i="0" u="none" strike="noStrike" dirty="0">
                <a:solidFill>
                  <a:srgbClr val="000000"/>
                </a:solidFill>
                <a:effectLst/>
                <a:latin typeface="Poppins" panose="00000500000000000000" pitchFamily="2" charset="0"/>
              </a:rPr>
              <a:t>While we can’t tell you what your exact insurance needs are, we have looked at useful cyber security considerations, and come up with some questions that can help you work out what - if anything - is right for your organisation.</a:t>
            </a:r>
          </a:p>
          <a:p>
            <a:pPr algn="l" fontAlgn="base"/>
            <a:r>
              <a:rPr lang="en-GB" b="0" i="0" u="none" strike="noStrike" dirty="0">
                <a:solidFill>
                  <a:srgbClr val="000000"/>
                </a:solidFill>
                <a:effectLst/>
                <a:latin typeface="Poppins" panose="00000500000000000000" pitchFamily="2" charset="0"/>
              </a:rPr>
              <a:t>Some of these questions may help you think about what cyber security defences you already have in place, and what you want to protect the most. Most importantly, buying cyber insurance doesn’t mean you no longer have to worry about cyber attacks.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4245-4F30-4BAF-A1E7-623BFD7A2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693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83C58C-2DB1-4312-8AEF-48E110324F57}" type="slidenum">
              <a:rPr lang="en-GB" smtClean="0"/>
              <a:t>3</a:t>
            </a:fld>
            <a:endParaRPr lang="en-GB" dirty="0"/>
          </a:p>
        </p:txBody>
      </p:sp>
    </p:spTree>
    <p:extLst>
      <p:ext uri="{BB962C8B-B14F-4D97-AF65-F5344CB8AC3E}">
        <p14:creationId xmlns:p14="http://schemas.microsoft.com/office/powerpoint/2010/main" val="4097627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finally to let you know about a product that NCSC are launching shortly called Early warning scheme. By providing details of the IP addresses and Domain Names that an organisation owns, the NCSC will collate this against many threat intelligence feeds and notify based on the outcome.  Early Warning should complement your existing security controls and should not be used in isolation. Keep your eye on the web page for more details.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4245-4F30-4BAF-A1E7-623BFD7A2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158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Robert to ‘chair’ and read out questions.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Question 1 - Our IT system was hacked via email and our IT providers are working on protecting the system. They have told us not to tell anyone, is this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 -Rachel Clements to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No, that is not correct, as we have already mentioned it is important that you inform us and also the ICO and police. It is good that the IT providers are working on preparing the system against future attacks. However, at this point the firm are  not aware what level of information the hackers have obtained in terms of client details and bank account details. The firm will also need to make their insurer aware of the attack.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Question 2 -</a:t>
            </a:r>
            <a:r>
              <a:rPr lang="en-GB" sz="1200" dirty="0"/>
              <a:t>Our cloud based case management system was attacked. We don’t think the clients are affected, do we need to tell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David Bish to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rPr>
              <a:t>Similar to the previous answer, we would recommend that you immediately contact the ICO to seek their guidance. Even though the firm ‘thinks’ the clients aren’t affected they can not be certain and therefore need to make them aware their information may be  at risk so they can take any necessary precautions. You should ensure that your IT team or provider undertake a full review to establish the level of the attack and the information that may have been compromised. This should them be used to keep your clients (and us) fully informed.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Question 3 – </a:t>
            </a:r>
            <a:r>
              <a:rPr lang="en-GB" sz="1800" dirty="0"/>
              <a:t>I know about phishing and ransomware, what new risks are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Lead into David </a:t>
            </a:r>
            <a:r>
              <a:rPr lang="en-GB" sz="1800" dirty="0" err="1"/>
              <a:t>Bish’s</a:t>
            </a:r>
            <a:r>
              <a:rPr lang="en-GB" sz="1800" dirty="0"/>
              <a:t>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783C58C-2DB1-4312-8AEF-48E110324F57}" type="slidenum">
              <a:rPr lang="en-GB" smtClean="0"/>
              <a:t>32</a:t>
            </a:fld>
            <a:endParaRPr lang="en-GB" dirty="0"/>
          </a:p>
        </p:txBody>
      </p:sp>
    </p:spTree>
    <p:extLst>
      <p:ext uri="{BB962C8B-B14F-4D97-AF65-F5344CB8AC3E}">
        <p14:creationId xmlns:p14="http://schemas.microsoft.com/office/powerpoint/2010/main" val="3868050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DAVID – draft to be reviewed.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where do we see cybercrime going in the near future? Once we get past the current Covid-19 situation and the economy begins to recover, cybercrime will start rising along with the markets. But how?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One obvious point is that conveyancing funds in particular will likely always be a major attraction for criminals. It’s the largest financial transaction in most people’s lives, the most common legal service, and only probate comes close in having so much money passing between ordinary people.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While Confirmation of Payee and greater awareness will make email modification fraud harder to commit, criminals will keep trying. We expect we will see new scams targeting legal services, probably still in ways that involve impersonating the parties. </a:t>
            </a:r>
          </a:p>
          <a:p>
            <a:r>
              <a:rPr lang="en-GB" sz="1200" kern="1200" dirty="0">
                <a:solidFill>
                  <a:schemeClr val="tx1"/>
                </a:solidFill>
                <a:effectLst/>
                <a:latin typeface="+mn-lt"/>
                <a:ea typeface="+mn-ea"/>
                <a:cs typeface="+mn-cs"/>
              </a:rPr>
              <a:t> </a:t>
            </a:r>
          </a:p>
          <a:p>
            <a:r>
              <a:rPr lang="en-GB" dirty="0"/>
              <a:t>One potential big threat is deepfakes. That’s where people use AI to impersonate someone’s voice, speech patterns, appearance. You see this used where people insert celebrities or historical figures into scenes they were never in – it’s how for example Lucasarts could have a posthumous Peter Cushing appearing in Rogue One.  Sadly, it finds criminal uses too. We’ve already seen a case of CEO fraud where one staffer got a call from a partner, apparently from their phone and recognisably with their voice, asking to move money. It was a phishing call, using deepfake technology. </a:t>
            </a:r>
          </a:p>
          <a:p>
            <a:endParaRPr lang="en-GB" dirty="0"/>
          </a:p>
          <a:p>
            <a:r>
              <a:rPr lang="en-GB" dirty="0"/>
              <a:t>This could go beyond CEO fraud. Any form of phishing will be more effective if criminals can mimic someone’s voice convincingly enough to fool people on a call. If they can mimic their appearance and mannerisms, then this will work on a video call. But think beyond phishing – virtual court hearings have kept the justice system going through the pandemic lockdowns, and will remain a feature even when the lockdowns are long gone.  Jury intimidation is already a thing, and likely more dangerous when jurors aren’t physically there. What will happen if criminals can use deepfake technology to replace jurors, and acquit themselves? Or if they can impersonate parties, experts, witnesses? Looking further ahead, it’s worth asking how far this could go. Could we one day find people victimised by fake litigation, in a Kafka-esque labyrinth where everything from the other side to their own lawyer to the judge is a deepfake run by fraudsters? </a:t>
            </a:r>
          </a:p>
          <a:p>
            <a:endParaRPr lang="en-GB" dirty="0"/>
          </a:p>
          <a:p>
            <a:r>
              <a:rPr lang="en-GB" dirty="0"/>
              <a:t>We may be only seeing the beginning of a new threat. </a:t>
            </a:r>
          </a:p>
          <a:p>
            <a:endParaRPr lang="en-GB" dirty="0"/>
          </a:p>
          <a:p>
            <a:r>
              <a:rPr lang="en-GB" dirty="0"/>
              <a:t>But at the same time, we’re also seeing awareness spreading. As Robert mentioned, reports we’ve seen have shown firms clearly doing the right thing. People are getting wiser to some of the tricks criminals were using in the past, helping to stop them. As the crimes get more sophisticated, our defences can too. It’s always going to be an arms race, as long as solicitors have money and valuable information for their clients and as long as our computer systems cannot infallibly identify who is who. We’ll keep doing what we can to help you all protect yourselves, your firms and your clients. </a:t>
            </a:r>
          </a:p>
        </p:txBody>
      </p:sp>
      <p:sp>
        <p:nvSpPr>
          <p:cNvPr id="4" name="Slide Number Placeholder 3"/>
          <p:cNvSpPr>
            <a:spLocks noGrp="1"/>
          </p:cNvSpPr>
          <p:nvPr>
            <p:ph type="sldNum" sz="quarter" idx="10"/>
          </p:nvPr>
        </p:nvSpPr>
        <p:spPr/>
        <p:txBody>
          <a:bodyPr/>
          <a:lstStyle/>
          <a:p>
            <a:fld id="{B783C58C-2DB1-4312-8AEF-48E110324F57}" type="slidenum">
              <a:rPr lang="en-GB" smtClean="0"/>
              <a:t>33</a:t>
            </a:fld>
            <a:endParaRPr lang="en-GB" dirty="0"/>
          </a:p>
        </p:txBody>
      </p:sp>
    </p:spTree>
    <p:extLst>
      <p:ext uri="{BB962C8B-B14F-4D97-AF65-F5344CB8AC3E}">
        <p14:creationId xmlns:p14="http://schemas.microsoft.com/office/powerpoint/2010/main" val="152261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solidFill>
                  <a:srgbClr val="FF0000"/>
                </a:solidFill>
                <a:effectLst/>
                <a:latin typeface="Open sans"/>
              </a:rPr>
              <a:t>ROBERT: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Finally If you are at the beginning of your cyber security journey and wondering where you should start …here are four simple principles – or the 4 P’s to focus on : </a:t>
            </a:r>
            <a:endParaRPr kumimoji="0" lang="en-GB" altLang="en-US" sz="100" b="0" i="0" u="none" strike="noStrike" cap="none" normalizeH="0" baseline="0" dirty="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b="1" dirty="0">
                <a:effectLst/>
                <a:latin typeface="Arial" panose="020B0604020202020204" pitchFamily="34" charset="0"/>
                <a:ea typeface="Calibri" panose="020F0502020204030204" pitchFamily="34" charset="0"/>
              </a:rPr>
              <a:t>Prepare</a:t>
            </a:r>
            <a:r>
              <a:rPr lang="en-GB" sz="1000" dirty="0">
                <a:effectLst/>
                <a:latin typeface="Arial" panose="020B0604020202020204" pitchFamily="34" charset="0"/>
                <a:ea typeface="Calibri" panose="020F0502020204030204" pitchFamily="34" charset="0"/>
              </a:rPr>
              <a:t> - Evaluate your risk areas with a risk assessment and check for any vulnerabilities. </a:t>
            </a:r>
            <a:r>
              <a:rPr lang="en-GB" sz="10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 steps include planning for future threats with an incident or contingency plan and maintaining an inventory of systems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Protect</a:t>
            </a:r>
            <a:r>
              <a:rPr lang="en-GB" sz="10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–your systems and network by changing passwords regularly and automatically. Restrict error attempts and ensure passwords are complex and cannot be re-used.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Patch </a:t>
            </a:r>
            <a:r>
              <a:rPr lang="en-GB" sz="10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systems - </a:t>
            </a:r>
            <a:r>
              <a:rPr lang="en-GB" sz="1000" dirty="0"/>
              <a:t>u</a:t>
            </a:r>
            <a:r>
              <a:rPr lang="en-US" sz="1000" dirty="0" err="1"/>
              <a:t>pdate</a:t>
            </a:r>
            <a:r>
              <a:rPr lang="en-US" sz="1000" dirty="0"/>
              <a:t> your operating systems, browsers and devices regularly – </a:t>
            </a:r>
            <a:r>
              <a:rPr lang="en-GB" sz="1000" kern="1200" dirty="0">
                <a:solidFill>
                  <a:schemeClr val="tx1"/>
                </a:solidFill>
                <a:effectLst/>
                <a:latin typeface="+mn-lt"/>
                <a:ea typeface="+mn-ea"/>
                <a:cs typeface="+mn-cs"/>
              </a:rPr>
              <a:t>it is vital to install updates as soon as they are released and always use the latest version.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b="1" kern="1200" dirty="0">
                <a:solidFill>
                  <a:schemeClr val="tx1"/>
                </a:solidFill>
                <a:effectLst/>
                <a:latin typeface="+mn-lt"/>
                <a:ea typeface="+mn-ea"/>
                <a:cs typeface="+mn-cs"/>
              </a:rPr>
              <a:t>Promote a no blame cyber culture </a:t>
            </a:r>
            <a:r>
              <a:rPr lang="en-GB" sz="1000" b="0" kern="1200" dirty="0">
                <a:solidFill>
                  <a:schemeClr val="tx1"/>
                </a:solidFill>
                <a:effectLst/>
                <a:latin typeface="+mn-lt"/>
                <a:ea typeface="+mn-ea"/>
                <a:cs typeface="+mn-cs"/>
              </a:rPr>
              <a:t>so that when things go wrong – your colleagues feel confident and motivated to report any concerns to you. Support colleagues with regular training and don’t forget to educate your clients about cyber risks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Planning and testing your response to a disaster could help your firm limit the impact of an attack and recover more quickly.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latin typeface="Arial" panose="020B0604020202020204" pitchFamily="34" charset="0"/>
                <a:ea typeface="Calibri" panose="020F0502020204030204" pitchFamily="34" charset="0"/>
              </a:rPr>
              <a:t>I </a:t>
            </a:r>
            <a:r>
              <a:rPr lang="en-GB" sz="1000" dirty="0">
                <a:effectLst/>
                <a:latin typeface="Arial" panose="020B0604020202020204" pitchFamily="34" charset="0"/>
                <a:ea typeface="Calibri" panose="020F0502020204030204" pitchFamily="34" charset="0"/>
              </a:rPr>
              <a:t>would like to conclude by thanking all our speakers today and just remind you that if </a:t>
            </a:r>
            <a:r>
              <a:rPr lang="en-GB" sz="800" dirty="0"/>
              <a:t> you would like to learn more about our findings, please have a look at our </a:t>
            </a:r>
            <a:r>
              <a:rPr lang="en-GB" sz="800" b="0" dirty="0"/>
              <a:t>thematic report and the new toolkit published today. Use the checklist and </a:t>
            </a:r>
            <a:r>
              <a:rPr lang="en-GB" sz="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ask yourself  how prepared you are to respond to a catastrophic loss of data and how quickly you would be able recover and resume your business after disruption?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 can also get further information on how to protect your firm by reading the NCSC’s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hope you have enjoyed the session and would appreciate it if you can provide feedback by clicking on the link in the comments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Our final session </a:t>
            </a:r>
            <a:r>
              <a:rPr lang="en-GB" sz="1800" b="0" dirty="0">
                <a:effectLst/>
                <a:latin typeface="Arial" panose="020B0604020202020204" pitchFamily="34" charset="0"/>
                <a:ea typeface="Times New Roman" panose="02020603050405020304" pitchFamily="18" charset="0"/>
              </a:rPr>
              <a:t>in our Compliance week will be 13.30 tomorrow on ‘Better information’ when you can find out what our one-year review of our transparency rules has found.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rial" panose="020B0604020202020204" pitchFamily="34" charset="0"/>
                <a:ea typeface="Times New Roman" panose="02020603050405020304" pitchFamily="18" charset="0"/>
              </a:rPr>
              <a:t>Thank you and goodbye</a:t>
            </a:r>
            <a:endParaRPr lang="en-GB" sz="1800" b="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1200" dirty="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8DF19EC-FDF1-4D9B-B926-74A9180A821B}" type="slidenum">
              <a:rPr lang="en-GB" smtClean="0"/>
              <a:t>34</a:t>
            </a:fld>
            <a:endParaRPr lang="en-GB" dirty="0"/>
          </a:p>
        </p:txBody>
      </p:sp>
    </p:spTree>
    <p:extLst>
      <p:ext uri="{BB962C8B-B14F-4D97-AF65-F5344CB8AC3E}">
        <p14:creationId xmlns:p14="http://schemas.microsoft.com/office/powerpoint/2010/main" val="181113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ROBERT – So what’s going on now?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New ways of working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Law firms adapted fast and well to the move to remote working during the Covid-19 pandemic. With more reliance on IT , cybercrime risks have increased not in </a:t>
            </a:r>
            <a:r>
              <a:rPr lang="en-GB" dirty="0"/>
              <a:t>scale but also complexity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QUOTE – if needed could have on a separate slide </a:t>
            </a:r>
          </a:p>
          <a:p>
            <a:endParaRPr lang="en-GB" sz="1200" kern="1200" dirty="0">
              <a:solidFill>
                <a:schemeClr val="tx1"/>
              </a:solidFill>
              <a:effectLst/>
              <a:latin typeface="+mn-lt"/>
              <a:ea typeface="+mn-ea"/>
              <a:cs typeface="+mn-cs"/>
            </a:endParaRPr>
          </a:p>
          <a:p>
            <a:pPr>
              <a:lnSpc>
                <a:spcPts val="1500"/>
              </a:lnSpc>
              <a:spcBef>
                <a:spcPts val="600"/>
              </a:spcBef>
              <a:spcAft>
                <a:spcPts val="1200"/>
              </a:spcAft>
            </a:pPr>
            <a:r>
              <a:rPr lang="en-GB" sz="1800" i="1" dirty="0">
                <a:effectLst/>
                <a:latin typeface="Arial" panose="020B0604020202020204" pitchFamily="34" charset="0"/>
                <a:ea typeface="Times New Roman" panose="02020603050405020304" pitchFamily="18" charset="0"/>
              </a:rPr>
              <a:t>“Cybercriminals are developing and boosting their attacks at an alarming pace, exploiting the fear and uncertainty caused by the unstable social and economic situation created by COVID-19.” </a:t>
            </a:r>
            <a:r>
              <a:rPr lang="en-GB" sz="1800" dirty="0">
                <a:effectLst/>
                <a:latin typeface="Arial" panose="020B0604020202020204" pitchFamily="34" charset="0"/>
                <a:ea typeface="Times New Roman" panose="02020603050405020304" pitchFamily="18" charset="0"/>
              </a:rPr>
              <a:t>Jürgen Stock, INTERPOL Secretary General</a:t>
            </a:r>
          </a:p>
          <a:p>
            <a:pPr>
              <a:spcAft>
                <a:spcPts val="0"/>
              </a:spcAft>
            </a:pPr>
            <a:r>
              <a:rPr lang="en-GB" sz="1800" dirty="0">
                <a:effectLst/>
                <a:latin typeface="Arial" panose="020B0604020202020204" pitchFamily="34" charset="0"/>
                <a:ea typeface="Calibri" panose="020F0502020204030204" pitchFamily="34" charset="0"/>
              </a:rPr>
              <a:t>INTERPOL, </a:t>
            </a:r>
            <a:r>
              <a:rPr lang="en-GB" sz="1800" u="sng" dirty="0">
                <a:solidFill>
                  <a:srgbClr val="0000FF"/>
                </a:solidFill>
                <a:effectLst/>
                <a:latin typeface="Arial" panose="020B0604020202020204" pitchFamily="34" charset="0"/>
                <a:ea typeface="Calibri" panose="020F0502020204030204" pitchFamily="34" charset="0"/>
                <a:hlinkClick r:id="rId3"/>
              </a:rPr>
              <a:t>INTERPOL report shows alarming rate of cyberattacks during COVID-19</a:t>
            </a:r>
            <a:r>
              <a:rPr lang="en-GB" sz="1800" dirty="0">
                <a:effectLst/>
                <a:latin typeface="Arial" panose="020B0604020202020204" pitchFamily="34" charset="0"/>
                <a:ea typeface="Calibri" panose="020F0502020204030204" pitchFamily="34" charset="0"/>
              </a:rPr>
              <a:t>, 2020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Increased exposure and vulnerabilities</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seen already that cybercrime is becoming more sophisticated.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EXAMPLE- we received a report recently about a solicitor in a firm who had noticed that their email system was acting a little oddly. Emails were arriving out of sequence, and with a bit of a delay. No more than that. They contacted the firm’s IT department, and probably thought the system was just acting up. The firm’s IT provider found the problem – a number of unauthorised rules had been set up by someone on the solicitor’s email account. They were forwarding every email that included words like “purchase” to a couple of external addresses not controlled by the firm.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firm did the right thing – changed passwords, cancelled the email rules, and notified clients about the risk of email modification fraud.  They reported it to us, the ICO and the police.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Phishing emails – REMAIN the biggest source of risk.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 still the biggest threat. The NCSC reported that there was a 337 per cent rise in phishing scams in the first two months of the lockdown.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see a range of types of cybercrime, from email modification fraud through to impersonation of a senior staff member. But the biggest thing they have in common is that they almost all rely on using email for phishing.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Email modification fraud is still common as well. Conveyancing funds are normally the target. But we have seen reports involving probate and commercial transactions as well.</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Ransomware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most potentially serious rising threats is ransomware. Globally cases of this reportedly doubled in 2020.</a:t>
            </a:r>
          </a:p>
          <a:p>
            <a:r>
              <a:rPr lang="en-GB" sz="1200" b="1" kern="1200" dirty="0">
                <a:solidFill>
                  <a:schemeClr val="tx1"/>
                </a:solidFill>
                <a:effectLst/>
                <a:latin typeface="+mn-lt"/>
                <a:ea typeface="+mn-ea"/>
                <a:cs typeface="+mn-cs"/>
              </a:rPr>
              <a:t>What is ransomware? </a:t>
            </a:r>
          </a:p>
          <a:p>
            <a:r>
              <a:rPr lang="en-GB" sz="1200" kern="1200" dirty="0">
                <a:solidFill>
                  <a:schemeClr val="tx1"/>
                </a:solidFill>
                <a:effectLst/>
                <a:latin typeface="+mn-lt"/>
                <a:ea typeface="+mn-ea"/>
                <a:cs typeface="+mn-cs"/>
              </a:rPr>
              <a:t>Basically a programme scrambles your data and you have to pay money to get it back. </a:t>
            </a:r>
          </a:p>
          <a:p>
            <a:r>
              <a:rPr lang="en-GB" sz="1200" kern="1200" dirty="0">
                <a:solidFill>
                  <a:schemeClr val="tx1"/>
                </a:solidFill>
                <a:effectLst/>
                <a:latin typeface="+mn-lt"/>
                <a:ea typeface="+mn-ea"/>
                <a:cs typeface="+mn-cs"/>
              </a:rPr>
              <a:t>There is evidence that the technologies cybercriminals are using is getting more powerful. Now they not only scramble your data they steal it and threaten to release it unless you pay large sums of money to get it back.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We’ve had reports from firms that have been hit by these, and the threat to client confidentiality is increasing.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EXAMPLE -  One US law firm found that out, when this year criminals used a ransomware variety called R.Evil to steal data for famous client including Elton John, Robert de Niro and Mariah Carey and share it across the web.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783C58C-2DB1-4312-8AEF-48E110324F57}" type="slidenum">
              <a:rPr lang="en-GB" smtClean="0"/>
              <a:t>4</a:t>
            </a:fld>
            <a:endParaRPr lang="en-GB" dirty="0"/>
          </a:p>
        </p:txBody>
      </p:sp>
    </p:spTree>
    <p:extLst>
      <p:ext uri="{BB962C8B-B14F-4D97-AF65-F5344CB8AC3E}">
        <p14:creationId xmlns:p14="http://schemas.microsoft.com/office/powerpoint/2010/main" val="134998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Money lost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£2.5m client money stolen in the first six months of this year. Attacks reported to us involve thefts of around £135,000 client money on average, but more than one report this year has involved sums over £500,000.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Client Impact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Wider consequences</a:t>
            </a:r>
          </a:p>
          <a:p>
            <a:endParaRPr lang="en-GB" sz="1200" kern="1200" dirty="0">
              <a:solidFill>
                <a:schemeClr val="tx1"/>
              </a:solidFill>
              <a:effectLst/>
              <a:latin typeface="+mn-lt"/>
              <a:ea typeface="+mn-ea"/>
              <a:cs typeface="+mn-cs"/>
            </a:endParaRPr>
          </a:p>
          <a:p>
            <a:pPr>
              <a:lnSpc>
                <a:spcPts val="1500"/>
              </a:lnSpc>
              <a:spcBef>
                <a:spcPts val="600"/>
              </a:spcBef>
              <a:spcAft>
                <a:spcPts val="1200"/>
              </a:spcAft>
            </a:pPr>
            <a:r>
              <a:rPr lang="en-GB" sz="1200" kern="1200" dirty="0">
                <a:solidFill>
                  <a:schemeClr val="tx1"/>
                </a:solidFill>
                <a:effectLst/>
                <a:latin typeface="+mn-lt"/>
                <a:ea typeface="+mn-ea"/>
                <a:cs typeface="+mn-cs"/>
              </a:rPr>
              <a:t>And we know the cost isn’t just financial. </a:t>
            </a:r>
            <a:r>
              <a:rPr lang="en-GB" sz="1800" dirty="0">
                <a:effectLst/>
                <a:latin typeface="Arial" panose="020B0604020202020204" pitchFamily="34" charset="0"/>
                <a:ea typeface="Times New Roman" panose="02020603050405020304" pitchFamily="18" charset="0"/>
              </a:rPr>
              <a:t>Additional costs of cyberattacks to firms include:</a:t>
            </a: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rPr>
              <a:t>higher insurance premiums</a:t>
            </a: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rPr>
              <a:t>lost time</a:t>
            </a: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rPr>
              <a:t>damage to client relationships</a:t>
            </a: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rPr>
              <a:t>lost jobs</a:t>
            </a: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rPr>
              <a:t>stress and pressure on staff.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well as the impact on clients, this affects firms directly. Businesses including law firms are paying the price of cybercrime.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EXAMPLE - One insurer’s surveys found that cyberattacks cost financial services companies £137,404 on average to deal with, and over £280,000 for the largest businesses. One case we know of saw a solicitor’s firm lose £150,000 worth of billable hours dealing with the aftermath of an attack.  </a:t>
            </a:r>
          </a:p>
          <a:p>
            <a:endParaRPr lang="en-GB" dirty="0"/>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783C58C-2DB1-4312-8AEF-48E110324F57}" type="slidenum">
              <a:rPr lang="en-GB" smtClean="0"/>
              <a:t>5</a:t>
            </a:fld>
            <a:endParaRPr lang="en-GB" dirty="0"/>
          </a:p>
        </p:txBody>
      </p:sp>
    </p:spTree>
    <p:extLst>
      <p:ext uri="{BB962C8B-B14F-4D97-AF65-F5344CB8AC3E}">
        <p14:creationId xmlns:p14="http://schemas.microsoft.com/office/powerpoint/2010/main" val="66267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ROBERT – </a:t>
            </a:r>
          </a:p>
          <a:p>
            <a:endParaRPr lang="en-GB" dirty="0"/>
          </a:p>
          <a:p>
            <a:r>
              <a:rPr lang="en-GB" sz="1200" kern="1200" dirty="0">
                <a:solidFill>
                  <a:schemeClr val="tx1"/>
                </a:solidFill>
                <a:effectLst/>
                <a:latin typeface="+mn-lt"/>
                <a:ea typeface="+mn-ea"/>
                <a:cs typeface="+mn-cs"/>
              </a:rPr>
              <a:t>What we are doing -Helping firms and solicitors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rPr>
              <a:t>When we receive reports about cybercrimes, we take a proportionate view. We know that mistakes can happen. In deciding how to handle a reported breach, we will look at whether the firm had reasonable protective measures in place. We will take into account whether the matter was self-reported to us promptly and whether they took reasonable steps to remedy the situation.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EXAMPLE The firm I mentioned earlier that had malware forwarding confidential emails   -  We took no further action against them, and were able to point them towards some further steps they could take to be sure their systems were secure.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Our Risk Outlook 2020, which launches this week/today (date TBC) includes the latest advice and information on how to stay safe in our information and cyber priority risk.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March this year, we put out guidance on avoiding cybercrime in the age of Covid-19, which you can find on our website. It gives advice on subjects from risks from homeworking through to the safe use of remote meeting systems.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September 2020 , we published our Cyber thematic review which gives you lots of helpful resources on how you can stay safe as well and we are also launching a supporting toolkit on (TODAY –TBC!)</a:t>
            </a:r>
          </a:p>
          <a:p>
            <a:endParaRPr lang="en-GB" dirty="0"/>
          </a:p>
          <a:p>
            <a:r>
              <a:rPr lang="en-GB" sz="1200" kern="1200" dirty="0">
                <a:solidFill>
                  <a:schemeClr val="tx1"/>
                </a:solidFill>
                <a:effectLst/>
                <a:latin typeface="+mn-lt"/>
                <a:ea typeface="+mn-ea"/>
                <a:cs typeface="+mn-cs"/>
              </a:rPr>
              <a:t>I’ll now hand over to Rachel, who’ll be talking to you about our thematic review of cybercrime.</a:t>
            </a:r>
          </a:p>
          <a:p>
            <a:endParaRPr lang="en-GB" dirty="0"/>
          </a:p>
        </p:txBody>
      </p:sp>
      <p:sp>
        <p:nvSpPr>
          <p:cNvPr id="4" name="Slide Number Placeholder 3"/>
          <p:cNvSpPr>
            <a:spLocks noGrp="1"/>
          </p:cNvSpPr>
          <p:nvPr>
            <p:ph type="sldNum" sz="quarter" idx="10"/>
          </p:nvPr>
        </p:nvSpPr>
        <p:spPr/>
        <p:txBody>
          <a:bodyPr/>
          <a:lstStyle/>
          <a:p>
            <a:fld id="{B783C58C-2DB1-4312-8AEF-48E110324F57}" type="slidenum">
              <a:rPr lang="en-GB" smtClean="0"/>
              <a:t>6</a:t>
            </a:fld>
            <a:endParaRPr lang="en-GB" dirty="0"/>
          </a:p>
        </p:txBody>
      </p:sp>
    </p:spTree>
    <p:extLst>
      <p:ext uri="{BB962C8B-B14F-4D97-AF65-F5344CB8AC3E}">
        <p14:creationId xmlns:p14="http://schemas.microsoft.com/office/powerpoint/2010/main" val="1856545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Thank you, my name is Rachel Clements, and I am a Regulatory Manager in our Thematic Risk team and I’m going cover some of the key findings from our t review of cybercrime as well as some practical advice from our new cyber security toolkit being published hot off the press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review looked at the experiences of 40 firms who had been the victim of cybercrime between 2016 and 2019. </a:t>
            </a:r>
            <a:r>
              <a:rPr lang="en-GB" sz="1200" b="0" i="0" kern="1200" dirty="0">
                <a:solidFill>
                  <a:schemeClr val="tx1"/>
                </a:solidFill>
                <a:effectLst/>
                <a:latin typeface="+mn-lt"/>
                <a:ea typeface="+mn-ea"/>
                <a:cs typeface="+mn-cs"/>
              </a:rPr>
              <a:t>However,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has never been more important to protect your clients as our working lives have moved online and so we will also look at how you can</a:t>
            </a:r>
            <a:r>
              <a:rPr lang="en-GB" dirty="0"/>
              <a:t> prepare for the current challenges and keep your clients safe.</a:t>
            </a:r>
            <a:r>
              <a:rPr lang="en-US" sz="1200" dirty="0">
                <a:latin typeface="Arial" panose="020B0604020202020204" pitchFamily="34" charset="0"/>
                <a:cs typeface="Arial" panose="020B0604020202020204" pitchFamily="34" charset="0"/>
              </a:rPr>
              <a:t>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Let's look at some of the key risks for firms we identified.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b="1" dirty="0"/>
          </a:p>
          <a:p>
            <a:endParaRPr lang="en-GB" dirty="0"/>
          </a:p>
        </p:txBody>
      </p:sp>
      <p:sp>
        <p:nvSpPr>
          <p:cNvPr id="4" name="Slide Number Placeholder 3"/>
          <p:cNvSpPr>
            <a:spLocks noGrp="1"/>
          </p:cNvSpPr>
          <p:nvPr>
            <p:ph type="sldNum" sz="quarter" idx="5"/>
          </p:nvPr>
        </p:nvSpPr>
        <p:spPr/>
        <p:txBody>
          <a:bodyPr/>
          <a:lstStyle/>
          <a:p>
            <a:fld id="{F8DF19EC-FDF1-4D9B-B926-74A9180A821B}" type="slidenum">
              <a:rPr lang="en-GB" smtClean="0"/>
              <a:t>7</a:t>
            </a:fld>
            <a:endParaRPr lang="en-GB" dirty="0"/>
          </a:p>
        </p:txBody>
      </p:sp>
    </p:spTree>
    <p:extLst>
      <p:ext uri="{BB962C8B-B14F-4D97-AF65-F5344CB8AC3E}">
        <p14:creationId xmlns:p14="http://schemas.microsoft.com/office/powerpoint/2010/main" val="3699394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Ah the good old days! An office - I remember it well! While our working environments might be different - the risks remain largely the same. In 2019 we were already working in an increasingly digital world and of course transferring client money.</a:t>
            </a:r>
          </a:p>
          <a:p>
            <a:endParaRPr lang="en-US"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Significant sums had passed into the hands of criminals using cybercrime techniques. 4m pounds was stolen from just 23 of the firms and while most was covered by insurance firms still paid 400k from their own funds.</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Open sans"/>
              </a:rPr>
              <a:t>The impact of a loss of data is more difficult to calculate, but we found substantial indirect costs in terms of time and money.</a:t>
            </a:r>
            <a:r>
              <a:rPr lang="en-GB"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Additionally- we identified governance concerns with </a:t>
            </a:r>
            <a:r>
              <a:rPr lang="en-GB" sz="1200" kern="1200" dirty="0">
                <a:solidFill>
                  <a:schemeClr val="tx1"/>
                </a:solidFill>
                <a:effectLst/>
                <a:latin typeface="+mn-lt"/>
                <a:ea typeface="+mn-ea"/>
                <a:cs typeface="+mn-cs"/>
              </a:rPr>
              <a:t>servers, data sticks and outdated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200" dirty="0">
                <a:effectLst/>
                <a:latin typeface="Arial" panose="020B0604020202020204" pitchFamily="34" charset="0"/>
                <a:ea typeface="Calibri" panose="020F0502020204030204" pitchFamily="34" charset="0"/>
              </a:rPr>
              <a:t>In terms of common threats – we saw a range of attacks targeting both firms and clients most involved modified emails and phishing and most targeted conveyancing transactions. Now we are seeing a rise in covid 19 phishing attacks and of course d</a:t>
            </a:r>
            <a:r>
              <a:rPr lang="en-GB" dirty="0"/>
              <a:t>espite lockdown - the property market has remained buoyant and is still a key target.</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200" dirty="0">
                <a:effectLst/>
                <a:latin typeface="Arial" panose="020B0604020202020204" pitchFamily="34" charset="0"/>
                <a:ea typeface="Calibri" panose="020F0502020204030204" pitchFamily="34" charset="0"/>
              </a:rPr>
              <a:t>Some </a:t>
            </a:r>
            <a:r>
              <a:rPr lang="en-US" sz="1200" b="0" i="0" dirty="0">
                <a:solidFill>
                  <a:srgbClr val="333333"/>
                </a:solidFill>
                <a:effectLst/>
                <a:latin typeface="Arial" panose="020B0604020202020204" pitchFamily="34" charset="0"/>
              </a:rPr>
              <a:t>attacks were sophisticated for example in a vishing attack social engineering techniques were used to persuade the victim to transfer over 1.3 m pounds to several accounts.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Four firms were subject to a ransomware attacks and affected to various degrees.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Its important to say that overall we were satisfied with the way most firms managed these attacks, however we remain concerned that not all would be resilient now in the current climate - particularly because of gaps in training and awareness. </a:t>
            </a:r>
            <a:endParaRPr lang="en-US" sz="1200" dirty="0">
              <a:latin typeface="Arial" panose="020B0604020202020204" pitchFamily="34" charset="0"/>
              <a:cs typeface="Arial" panose="020B0604020202020204" pitchFamily="34" charset="0"/>
            </a:endParaRPr>
          </a:p>
          <a:p>
            <a:pPr>
              <a:lnSpc>
                <a:spcPct val="90000"/>
              </a:lnSpc>
            </a:pPr>
            <a:endParaRPr 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B783C58C-2DB1-4312-8AEF-48E110324F57}" type="slidenum">
              <a:rPr lang="en-GB" smtClean="0"/>
              <a:t>8</a:t>
            </a:fld>
            <a:endParaRPr lang="en-GB" dirty="0"/>
          </a:p>
        </p:txBody>
      </p:sp>
    </p:spTree>
    <p:extLst>
      <p:ext uri="{BB962C8B-B14F-4D97-AF65-F5344CB8AC3E}">
        <p14:creationId xmlns:p14="http://schemas.microsoft.com/office/powerpoint/2010/main" val="3167554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So let's look at this risk in some more detail and reflect on the implications for remote working.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effectLst/>
                <a:latin typeface="Arial" panose="020B0604020202020204" pitchFamily="34" charset="0"/>
                <a:ea typeface="Times New Roman" panose="02020603050405020304" pitchFamily="18" charset="0"/>
              </a:rPr>
              <a:t>We wanted to know how well-prepared firms were to defend against attacks and their awareness of the risks.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Mo</a:t>
            </a:r>
            <a:r>
              <a:rPr lang="en-GB" sz="1200" b="0" kern="1200" dirty="0">
                <a:solidFill>
                  <a:schemeClr val="tx1"/>
                </a:solidFill>
                <a:effectLst/>
                <a:latin typeface="+mn-lt"/>
                <a:ea typeface="+mn-ea"/>
                <a:cs typeface="+mn-cs"/>
              </a:rPr>
              <a:t>st firms told us that their staff were their key weakness but a</a:t>
            </a:r>
            <a:r>
              <a:rPr lang="en-GB" sz="1200" b="1" dirty="0">
                <a:effectLst/>
                <a:latin typeface="Arial" panose="020B0604020202020204" pitchFamily="34" charset="0"/>
                <a:ea typeface="Times New Roman" panose="02020603050405020304" pitchFamily="18" charset="0"/>
              </a:rPr>
              <a:t>s the slide shows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i="0" dirty="0">
              <a:solidFill>
                <a:srgbClr val="333333"/>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Open sans"/>
              </a:rPr>
              <a:t>20% of firms had not provided any training at all to staff . Of those that did more than half did not keep training records and so were not able to confirm to us who had actually received training.</a:t>
            </a:r>
          </a:p>
          <a:p>
            <a:pPr marL="171450" indent="-171450">
              <a:buFont typeface="Arial" panose="020B0604020202020204" pitchFamily="34" charset="0"/>
              <a:buChar char="•"/>
            </a:pPr>
            <a:endParaRPr lang="en-GB" sz="1200" b="1" dirty="0">
              <a:effectLst/>
              <a:latin typeface="Arial" panose="020B0604020202020204" pitchFamily="34" charset="0"/>
              <a:ea typeface="Times New Roman" panose="02020603050405020304" pitchFamily="18" charset="0"/>
            </a:endParaRPr>
          </a:p>
          <a:p>
            <a:pPr marL="171450" indent="-171450">
              <a:buFont typeface="Arial" panose="020B0604020202020204" pitchFamily="34" charset="0"/>
              <a:buChar char="•"/>
            </a:pPr>
            <a:r>
              <a:rPr lang="en-GB" sz="1200" b="0" dirty="0">
                <a:effectLst/>
                <a:latin typeface="Arial" panose="020B0604020202020204" pitchFamily="34" charset="0"/>
                <a:ea typeface="Times New Roman" panose="02020603050405020304" pitchFamily="18" charset="0"/>
              </a:rPr>
              <a:t>Untrained staff are inevitably at a higher risk in a cyber attack and it only takes one attack to potentially target your clients. </a:t>
            </a:r>
          </a:p>
          <a:p>
            <a:pPr marL="171450" indent="-171450">
              <a:buFont typeface="Arial" panose="020B0604020202020204" pitchFamily="34" charset="0"/>
              <a:buChar char="•"/>
            </a:pPr>
            <a:endParaRPr lang="en-GB" sz="1200" b="0" kern="1200" dirty="0">
              <a:solidFill>
                <a:schemeClr val="tx1"/>
              </a:solidFill>
              <a:effectLst/>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effectLst/>
                <a:latin typeface="Arial" panose="020B0604020202020204" pitchFamily="34" charset="0"/>
                <a:ea typeface="Times New Roman" panose="02020603050405020304" pitchFamily="18" charset="0"/>
              </a:rPr>
              <a:t>To put this in context  - we tested firms’ knowledge about a range of common cyberattacks and asked the same question to both managers and fee 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dirty="0">
              <a:effectLst/>
              <a:latin typeface="Arial" panose="020B0604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effectLst/>
                <a:latin typeface="Arial" panose="020B0604020202020204" pitchFamily="34" charset="0"/>
                <a:ea typeface="Times New Roman" panose="02020603050405020304" pitchFamily="18" charset="0"/>
              </a:rPr>
              <a:t>We identified that overall managers had a good level of knowledge (although many relied on their IT support!) however concerningly levels of knowledge noticeably dropped when we asked their staff the same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dirty="0">
              <a:effectLst/>
              <a:latin typeface="Arial" panose="020B0604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effectLst/>
                <a:latin typeface="Arial" panose="020B0604020202020204" pitchFamily="34" charset="0"/>
                <a:ea typeface="Times New Roman" panose="02020603050405020304" pitchFamily="18" charset="0"/>
              </a:rPr>
              <a:t>As you can see 88% of fee earners, we spoke to were unable to explain what ransomware was. But only 15% of managers got this  question wrong. </a:t>
            </a:r>
          </a:p>
          <a:p>
            <a:pPr marL="171450" indent="-171450">
              <a:buFont typeface="Arial" panose="020B0604020202020204" pitchFamily="34" charset="0"/>
              <a:buChar char="•"/>
            </a:pPr>
            <a:endParaRPr lang="en-GB" sz="1200" b="0" dirty="0">
              <a:effectLst/>
              <a:latin typeface="Arial" panose="020B0604020202020204" pitchFamily="34" charset="0"/>
              <a:ea typeface="Times New Roman" panose="02020603050405020304" pitchFamily="18" charset="0"/>
            </a:endParaRPr>
          </a:p>
          <a:p>
            <a:pPr marL="171450" indent="-171450">
              <a:buFont typeface="Arial" panose="020B0604020202020204" pitchFamily="34" charset="0"/>
              <a:buChar char="•"/>
            </a:pPr>
            <a:r>
              <a:rPr lang="en-GB" sz="1200" b="1" dirty="0">
                <a:effectLst/>
                <a:latin typeface="Arial" panose="020B0604020202020204" pitchFamily="34" charset="0"/>
                <a:ea typeface="Times New Roman" panose="02020603050405020304" pitchFamily="18" charset="0"/>
              </a:rPr>
              <a:t>Why is this important?  </a:t>
            </a:r>
            <a:r>
              <a:rPr lang="en-GB" sz="1200" b="0" dirty="0">
                <a:effectLst/>
                <a:latin typeface="Arial" panose="020B0604020202020204" pitchFamily="34" charset="0"/>
                <a:ea typeface="Times New Roman" panose="02020603050405020304" pitchFamily="18" charset="0"/>
              </a:rPr>
              <a:t>Well</a:t>
            </a:r>
            <a:r>
              <a:rPr lang="en-GB" sz="1200" b="1" dirty="0">
                <a:effectLst/>
                <a:latin typeface="Arial" panose="020B0604020202020204" pitchFamily="34" charset="0"/>
                <a:ea typeface="Times New Roman" panose="02020603050405020304" pitchFamily="18" charset="0"/>
              </a:rPr>
              <a:t> </a:t>
            </a:r>
            <a:r>
              <a:rPr lang="en-GB" sz="1200" b="0" dirty="0">
                <a:effectLst/>
                <a:latin typeface="Arial" panose="020B0604020202020204" pitchFamily="34" charset="0"/>
                <a:ea typeface="Times New Roman" panose="02020603050405020304" pitchFamily="18" charset="0"/>
              </a:rPr>
              <a:t>ransomware attacks continue to increase in 2020 and it is more than likely that a member of staff might click on an attachment that exposes them.  However, more than that - all staff need to be </a:t>
            </a:r>
            <a:r>
              <a:rPr lang="en-US" sz="1200" i="0" dirty="0">
                <a:effectLst/>
              </a:rPr>
              <a:t>aware of risks to know how to avoid them and of course when to report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effectLst/>
              </a:rPr>
              <a:t>This starts with regular training and having an effective and supportive cyber culture – driven from the top down </a:t>
            </a:r>
            <a:r>
              <a:rPr lang="en-GB" sz="1200" b="0" kern="1200" dirty="0">
                <a:solidFill>
                  <a:schemeClr val="tx1"/>
                </a:solidFill>
                <a:effectLst/>
                <a:latin typeface="+mn-lt"/>
                <a:ea typeface="+mn-ea"/>
                <a:cs typeface="+mn-cs"/>
              </a:rPr>
              <a:t>with good oversight and clear reporting 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kern="1200" dirty="0">
              <a:solidFill>
                <a:schemeClr val="tx1"/>
              </a:solidFill>
              <a:effectLst/>
              <a:latin typeface="Arial" panose="020B0604020202020204" pitchFamily="34" charset="0"/>
              <a:ea typeface="+mn-ea"/>
              <a:cs typeface="+mn-cs"/>
            </a:endParaRPr>
          </a:p>
          <a:p>
            <a:pPr marL="171450" indent="-171450">
              <a:buFont typeface="Arial" panose="020B0604020202020204" pitchFamily="34" charset="0"/>
              <a:buChar char="•"/>
            </a:pPr>
            <a:endParaRPr lang="en-US" sz="1200" i="0" dirty="0">
              <a:effectLst/>
            </a:endParaRPr>
          </a:p>
          <a:p>
            <a:pPr>
              <a:buFont typeface="Arial" panose="020B0604020202020204" pitchFamily="34" charset="0"/>
              <a:buNone/>
            </a:pPr>
            <a:endParaRPr lang="en-US" sz="1200" i="0" dirty="0">
              <a:effectLst/>
            </a:endParaRPr>
          </a:p>
          <a:p>
            <a:pPr>
              <a:buFont typeface="Arial" panose="020B0604020202020204" pitchFamily="34" charset="0"/>
              <a:buNone/>
            </a:pPr>
            <a:endParaRPr lang="en-GB" sz="1200" b="1" dirty="0">
              <a:effectLst/>
              <a:latin typeface="Arial" panose="020B0604020202020204" pitchFamily="34" charset="0"/>
              <a:ea typeface="Times New Roman" panose="02020603050405020304" pitchFamily="18" charset="0"/>
            </a:endParaRPr>
          </a:p>
          <a:p>
            <a:pPr>
              <a:buFont typeface="Arial" panose="020B0604020202020204" pitchFamily="34" charset="0"/>
              <a:buNone/>
            </a:pPr>
            <a:endParaRPr lang="en-GB" sz="1200" b="1" dirty="0">
              <a:effectLst/>
              <a:latin typeface="Arial" panose="020B0604020202020204" pitchFamily="34" charset="0"/>
              <a:ea typeface="Times New Roman" panose="02020603050405020304" pitchFamily="18" charset="0"/>
            </a:endParaRPr>
          </a:p>
          <a:p>
            <a:pPr>
              <a:buFont typeface="Arial" panose="020B0604020202020204" pitchFamily="34" charset="0"/>
              <a:buNone/>
            </a:pPr>
            <a:endParaRPr lang="en-GB" sz="1200" b="1" dirty="0">
              <a:effectLst/>
              <a:latin typeface="Arial" panose="020B0604020202020204" pitchFamily="34" charset="0"/>
              <a:ea typeface="Times New Roman" panose="02020603050405020304" pitchFamily="18" charset="0"/>
            </a:endParaRPr>
          </a:p>
          <a:p>
            <a:pPr>
              <a:buFont typeface="Arial" panose="020B0604020202020204" pitchFamily="34" charset="0"/>
              <a:buNone/>
            </a:pPr>
            <a:endParaRPr lang="en-GB" sz="1200" b="0" dirty="0">
              <a:effectLst/>
              <a:latin typeface="Arial" panose="020B0604020202020204" pitchFamily="34" charset="0"/>
              <a:ea typeface="Times New Roman" panose="02020603050405020304" pitchFamily="18" charset="0"/>
            </a:endParaRPr>
          </a:p>
          <a:p>
            <a:endParaRPr lang="en-GB" sz="1200" b="0" dirty="0">
              <a:effectLst/>
              <a:latin typeface="Arial" panose="020B0604020202020204" pitchFamily="34" charset="0"/>
              <a:ea typeface="Times New Roman" panose="02020603050405020304" pitchFamily="18" charset="0"/>
            </a:endParaRPr>
          </a:p>
          <a:p>
            <a:r>
              <a:rPr lang="en-GB" sz="1200" b="0" dirty="0">
                <a:effectLst/>
                <a:latin typeface="Arial" panose="020B0604020202020204" pitchFamily="34" charset="0"/>
                <a:ea typeface="Times New Roman" panose="02020603050405020304" pitchFamily="18" charset="0"/>
              </a:rPr>
              <a:t> </a:t>
            </a:r>
            <a:endParaRPr lang="en-GB" sz="1200" b="1" dirty="0">
              <a:effectLst/>
              <a:latin typeface="Arial" panose="020B060402020202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8DF19EC-FDF1-4D9B-B926-74A9180A821B}" type="slidenum">
              <a:rPr lang="en-GB" smtClean="0"/>
              <a:t>9</a:t>
            </a:fld>
            <a:endParaRPr lang="en-GB" dirty="0"/>
          </a:p>
        </p:txBody>
      </p:sp>
    </p:spTree>
    <p:extLst>
      <p:ext uri="{BB962C8B-B14F-4D97-AF65-F5344CB8AC3E}">
        <p14:creationId xmlns:p14="http://schemas.microsoft.com/office/powerpoint/2010/main" val="3339851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I:\mydocs\Images\square-background\sra_background_cubes_red_option.jpg"/>
          <p:cNvPicPr>
            <a:picLocks noChangeAspect="1" noChangeArrowheads="1"/>
          </p:cNvPicPr>
          <p:nvPr userDrawn="1"/>
        </p:nvPicPr>
        <p:blipFill>
          <a:blip r:embed="rId2" cstate="print"/>
          <a:srcRect l="8440"/>
          <a:stretch>
            <a:fillRect/>
          </a:stretch>
        </p:blipFill>
        <p:spPr bwMode="auto">
          <a:xfrm flipH="1" flipV="1">
            <a:off x="4420487" y="987574"/>
            <a:ext cx="4723507" cy="4155926"/>
          </a:xfrm>
          <a:prstGeom prst="rect">
            <a:avLst/>
          </a:prstGeom>
          <a:noFill/>
          <a:ln w="9525">
            <a:noFill/>
            <a:miter lim="800000"/>
            <a:headEnd/>
            <a:tailEnd/>
          </a:ln>
        </p:spPr>
      </p:pic>
      <p:pic>
        <p:nvPicPr>
          <p:cNvPr id="5" name="Picture 2" descr="I:\red-banner.jpg"/>
          <p:cNvPicPr>
            <a:picLocks noChangeAspect="1" noChangeArrowheads="1"/>
          </p:cNvPicPr>
          <p:nvPr userDrawn="1"/>
        </p:nvPicPr>
        <p:blipFill>
          <a:blip r:embed="rId3" cstate="print"/>
          <a:srcRect/>
          <a:stretch>
            <a:fillRect/>
          </a:stretch>
        </p:blipFill>
        <p:spPr bwMode="auto">
          <a:xfrm>
            <a:off x="0" y="0"/>
            <a:ext cx="9144000" cy="1020763"/>
          </a:xfrm>
          <a:prstGeom prst="rect">
            <a:avLst/>
          </a:prstGeom>
          <a:noFill/>
          <a:ln w="9525">
            <a:noFill/>
            <a:miter lim="800000"/>
            <a:headEnd/>
            <a:tailEnd/>
          </a:ln>
        </p:spPr>
      </p:pic>
      <p:pic>
        <p:nvPicPr>
          <p:cNvPr id="6" name="Picture 3" descr="I:\mydocs\Images\logos\sra-white-logo.png"/>
          <p:cNvPicPr>
            <a:picLocks noChangeAspect="1" noChangeArrowheads="1"/>
          </p:cNvPicPr>
          <p:nvPr userDrawn="1"/>
        </p:nvPicPr>
        <p:blipFill>
          <a:blip r:embed="rId4" cstate="print"/>
          <a:srcRect/>
          <a:stretch>
            <a:fillRect/>
          </a:stretch>
        </p:blipFill>
        <p:spPr bwMode="auto">
          <a:xfrm>
            <a:off x="7164388" y="176213"/>
            <a:ext cx="1655762" cy="661987"/>
          </a:xfrm>
          <a:prstGeom prst="rect">
            <a:avLst/>
          </a:prstGeom>
          <a:noFill/>
          <a:ln w="9525">
            <a:noFill/>
            <a:miter lim="800000"/>
            <a:headEnd/>
            <a:tailEnd/>
          </a:ln>
        </p:spPr>
      </p:pic>
      <p:sp>
        <p:nvSpPr>
          <p:cNvPr id="60418" name="Rectangle 2"/>
          <p:cNvSpPr>
            <a:spLocks noGrp="1" noChangeArrowheads="1"/>
          </p:cNvSpPr>
          <p:nvPr>
            <p:ph type="ctrTitle"/>
          </p:nvPr>
        </p:nvSpPr>
        <p:spPr>
          <a:xfrm>
            <a:off x="1692275" y="1491854"/>
            <a:ext cx="6694488" cy="1102519"/>
          </a:xfrm>
        </p:spPr>
        <p:txBody>
          <a:bodyPr/>
          <a:lstStyle>
            <a:lvl1pPr algn="ctr">
              <a:defRPr>
                <a:solidFill>
                  <a:schemeClr val="tx1">
                    <a:lumMod val="85000"/>
                    <a:lumOff val="15000"/>
                  </a:schemeClr>
                </a:solidFill>
              </a:defRPr>
            </a:lvl1pPr>
          </a:lstStyle>
          <a:p>
            <a:r>
              <a:rPr lang="en-GB" dirty="0"/>
              <a:t>Click to edit Master title style</a:t>
            </a:r>
          </a:p>
        </p:txBody>
      </p:sp>
      <p:sp>
        <p:nvSpPr>
          <p:cNvPr id="60419" name="Rectangle 3"/>
          <p:cNvSpPr>
            <a:spLocks noGrp="1" noChangeArrowheads="1"/>
          </p:cNvSpPr>
          <p:nvPr>
            <p:ph type="subTitle" idx="1"/>
          </p:nvPr>
        </p:nvSpPr>
        <p:spPr>
          <a:xfrm>
            <a:off x="1763714" y="2842022"/>
            <a:ext cx="6624637" cy="1314450"/>
          </a:xfrm>
        </p:spPr>
        <p:txBody>
          <a:bodyPr/>
          <a:lstStyle>
            <a:lvl1pPr marL="0" indent="0" algn="ctr">
              <a:buFontTx/>
              <a:buNone/>
              <a:defRPr>
                <a:solidFill>
                  <a:schemeClr val="tx1">
                    <a:lumMod val="85000"/>
                    <a:lumOff val="15000"/>
                  </a:schemeClr>
                </a:solidFill>
              </a:defRPr>
            </a:lvl1pPr>
          </a:lstStyle>
          <a:p>
            <a:r>
              <a:rPr lang="en-GB"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926" y="94060"/>
            <a:ext cx="1895475" cy="469225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31913" y="94060"/>
            <a:ext cx="5535612" cy="46922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rder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D100418-4B94-4520-8B66-E39D30E6751A}"/>
              </a:ext>
            </a:extLst>
          </p:cNvPr>
          <p:cNvSpPr/>
          <p:nvPr userDrawn="1"/>
        </p:nvSpPr>
        <p:spPr>
          <a:xfrm>
            <a:off x="6197228" y="3342216"/>
            <a:ext cx="882919" cy="882857"/>
          </a:xfrm>
          <a:custGeom>
            <a:avLst/>
            <a:gdLst/>
            <a:ahLst/>
            <a:cxnLst/>
            <a:rect l="l" t="t" r="r" b="b"/>
            <a:pathLst>
              <a:path w="1941194" h="1941195">
                <a:moveTo>
                  <a:pt x="1294096" y="0"/>
                </a:moveTo>
                <a:lnTo>
                  <a:pt x="1294096" y="1294096"/>
                </a:lnTo>
                <a:lnTo>
                  <a:pt x="0" y="1294096"/>
                </a:lnTo>
                <a:lnTo>
                  <a:pt x="647048" y="1941145"/>
                </a:lnTo>
                <a:lnTo>
                  <a:pt x="1941145" y="1941145"/>
                </a:lnTo>
                <a:lnTo>
                  <a:pt x="1941145" y="647048"/>
                </a:lnTo>
                <a:lnTo>
                  <a:pt x="1294096" y="0"/>
                </a:lnTo>
                <a:close/>
              </a:path>
            </a:pathLst>
          </a:custGeom>
          <a:solidFill>
            <a:srgbClr val="B51C38"/>
          </a:solidFill>
        </p:spPr>
        <p:txBody>
          <a:bodyPr wrap="square" lIns="0" tIns="0" rIns="0" bIns="0" rtlCol="0"/>
          <a:lstStyle/>
          <a:p>
            <a:endParaRPr sz="819" dirty="0"/>
          </a:p>
        </p:txBody>
      </p:sp>
      <p:sp>
        <p:nvSpPr>
          <p:cNvPr id="4" name="object 4">
            <a:extLst>
              <a:ext uri="{FF2B5EF4-FFF2-40B4-BE49-F238E27FC236}">
                <a16:creationId xmlns:a16="http://schemas.microsoft.com/office/drawing/2014/main" id="{0A5CE29E-FB5F-46E0-8B40-DC60DD7B0F70}"/>
              </a:ext>
            </a:extLst>
          </p:cNvPr>
          <p:cNvSpPr/>
          <p:nvPr userDrawn="1"/>
        </p:nvSpPr>
        <p:spPr>
          <a:xfrm>
            <a:off x="2067525" y="1183979"/>
            <a:ext cx="882919" cy="882857"/>
          </a:xfrm>
          <a:custGeom>
            <a:avLst/>
            <a:gdLst/>
            <a:ahLst/>
            <a:cxnLst/>
            <a:rect l="l" t="t" r="r" b="b"/>
            <a:pathLst>
              <a:path w="1941195" h="1941195">
                <a:moveTo>
                  <a:pt x="1294096" y="0"/>
                </a:moveTo>
                <a:lnTo>
                  <a:pt x="0" y="0"/>
                </a:lnTo>
                <a:lnTo>
                  <a:pt x="0" y="1294096"/>
                </a:lnTo>
                <a:lnTo>
                  <a:pt x="647048" y="1941145"/>
                </a:lnTo>
                <a:lnTo>
                  <a:pt x="647048" y="647048"/>
                </a:lnTo>
                <a:lnTo>
                  <a:pt x="1941145" y="647048"/>
                </a:lnTo>
                <a:lnTo>
                  <a:pt x="1294096" y="0"/>
                </a:lnTo>
                <a:close/>
              </a:path>
            </a:pathLst>
          </a:custGeom>
          <a:solidFill>
            <a:srgbClr val="B51C38"/>
          </a:solidFill>
        </p:spPr>
        <p:txBody>
          <a:bodyPr wrap="square" lIns="0" tIns="0" rIns="0" bIns="0" rtlCol="0"/>
          <a:lstStyle/>
          <a:p>
            <a:endParaRPr sz="819" dirty="0"/>
          </a:p>
        </p:txBody>
      </p:sp>
      <p:sp>
        <p:nvSpPr>
          <p:cNvPr id="7" name="Text Placeholder 6">
            <a:extLst>
              <a:ext uri="{FF2B5EF4-FFF2-40B4-BE49-F238E27FC236}">
                <a16:creationId xmlns:a16="http://schemas.microsoft.com/office/drawing/2014/main" id="{E74C6B94-27B3-42A9-8273-4978A21DF633}"/>
              </a:ext>
            </a:extLst>
          </p:cNvPr>
          <p:cNvSpPr>
            <a:spLocks noGrp="1"/>
          </p:cNvSpPr>
          <p:nvPr>
            <p:ph type="body" sz="quarter" idx="10"/>
          </p:nvPr>
        </p:nvSpPr>
        <p:spPr>
          <a:xfrm>
            <a:off x="2700455" y="1809322"/>
            <a:ext cx="3746761" cy="1836758"/>
          </a:xfrm>
          <a:prstGeom prst="rect">
            <a:avLst/>
          </a:prstGeom>
        </p:spPr>
        <p:txBody>
          <a:bodyPr/>
          <a:lstStyle>
            <a:lvl1pPr>
              <a:defRPr sz="2047" b="1">
                <a:solidFill>
                  <a:schemeClr val="bg1"/>
                </a:solidFill>
              </a:defRPr>
            </a:lvl1pPr>
            <a:lvl2pPr>
              <a:defRPr sz="2047" b="1">
                <a:solidFill>
                  <a:schemeClr val="bg1"/>
                </a:solidFill>
              </a:defRPr>
            </a:lvl2pPr>
            <a:lvl3pPr>
              <a:defRPr sz="2047" b="1">
                <a:solidFill>
                  <a:schemeClr val="bg1"/>
                </a:solidFill>
              </a:defRPr>
            </a:lvl3pPr>
            <a:lvl4pPr>
              <a:defRPr sz="2047" b="1">
                <a:solidFill>
                  <a:schemeClr val="bg1"/>
                </a:solidFill>
              </a:defRPr>
            </a:lvl4pPr>
            <a:lvl5pPr>
              <a:defRPr sz="2047" b="1">
                <a:solidFill>
                  <a:schemeClr val="bg1"/>
                </a:solidFill>
              </a:defRPr>
            </a:lvl5pPr>
          </a:lstStyle>
          <a:p>
            <a:pPr lvl="0"/>
            <a:r>
              <a:rPr lang="en-US" dirty="0"/>
              <a:t>Click to edit Master text styles</a:t>
            </a:r>
          </a:p>
          <a:p>
            <a:pPr lvl="0"/>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38137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Slide">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74E85946-F4CC-4EA4-B397-84BBB0DAA4E7}"/>
              </a:ext>
            </a:extLst>
          </p:cNvPr>
          <p:cNvSpPr/>
          <p:nvPr userDrawn="1"/>
        </p:nvSpPr>
        <p:spPr>
          <a:xfrm>
            <a:off x="4005720" y="0"/>
            <a:ext cx="5138374" cy="5138013"/>
          </a:xfrm>
          <a:custGeom>
            <a:avLst/>
            <a:gdLst/>
            <a:ahLst/>
            <a:cxnLst/>
            <a:rect l="l" t="t" r="r" b="b"/>
            <a:pathLst>
              <a:path w="11297285" h="11297285">
                <a:moveTo>
                  <a:pt x="5648550" y="0"/>
                </a:moveTo>
                <a:lnTo>
                  <a:pt x="0" y="0"/>
                </a:lnTo>
                <a:lnTo>
                  <a:pt x="5648560" y="5648560"/>
                </a:lnTo>
                <a:lnTo>
                  <a:pt x="0" y="11297142"/>
                </a:lnTo>
                <a:lnTo>
                  <a:pt x="5648550" y="11297142"/>
                </a:lnTo>
                <a:lnTo>
                  <a:pt x="11297038" y="5648560"/>
                </a:lnTo>
                <a:lnTo>
                  <a:pt x="5648550" y="0"/>
                </a:lnTo>
                <a:close/>
              </a:path>
            </a:pathLst>
          </a:custGeom>
          <a:solidFill>
            <a:srgbClr val="FFFFFF"/>
          </a:solidFill>
        </p:spPr>
        <p:txBody>
          <a:bodyPr wrap="square" lIns="0" tIns="0" rIns="0" bIns="0" rtlCol="0"/>
          <a:lstStyle/>
          <a:p>
            <a:endParaRPr sz="819" dirty="0"/>
          </a:p>
        </p:txBody>
      </p:sp>
      <p:sp>
        <p:nvSpPr>
          <p:cNvPr id="2" name="Title 1">
            <a:extLst>
              <a:ext uri="{FF2B5EF4-FFF2-40B4-BE49-F238E27FC236}">
                <a16:creationId xmlns:a16="http://schemas.microsoft.com/office/drawing/2014/main" id="{97B39C36-4E90-4710-B2E1-5A9A1DA78EB6}"/>
              </a:ext>
            </a:extLst>
          </p:cNvPr>
          <p:cNvSpPr>
            <a:spLocks noGrp="1"/>
          </p:cNvSpPr>
          <p:nvPr>
            <p:ph type="title"/>
          </p:nvPr>
        </p:nvSpPr>
        <p:spPr>
          <a:xfrm>
            <a:off x="186288" y="2259848"/>
            <a:ext cx="7886195" cy="994188"/>
          </a:xfrm>
          <a:prstGeom prst="rect">
            <a:avLst/>
          </a:prstGeom>
        </p:spPr>
        <p:txBody>
          <a:bodyPr/>
          <a:lstStyle>
            <a:lvl1pPr>
              <a:defRPr sz="3365" b="1">
                <a:solidFill>
                  <a:schemeClr val="bg1"/>
                </a:solidFill>
                <a:latin typeface="+mn-lt"/>
              </a:defRPr>
            </a:lvl1p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3ABC98DC-CC1D-46C6-AF6E-D2F2C0BDC114}"/>
              </a:ext>
            </a:extLst>
          </p:cNvPr>
          <p:cNvSpPr>
            <a:spLocks noGrp="1"/>
          </p:cNvSpPr>
          <p:nvPr>
            <p:ph type="body" sz="quarter" idx="10"/>
          </p:nvPr>
        </p:nvSpPr>
        <p:spPr>
          <a:xfrm>
            <a:off x="186288" y="2848996"/>
            <a:ext cx="7955511" cy="301073"/>
          </a:xfrm>
          <a:prstGeom prst="rect">
            <a:avLst/>
          </a:prstGeom>
        </p:spPr>
        <p:txBody>
          <a:bodyPr/>
          <a:lstStyle>
            <a:lvl1pPr>
              <a:defRPr sz="2183">
                <a:solidFill>
                  <a:schemeClr val="bg1"/>
                </a:solidFill>
              </a:defRPr>
            </a:lvl1pPr>
            <a:lvl2pPr>
              <a:defRPr sz="2183">
                <a:solidFill>
                  <a:schemeClr val="bg1"/>
                </a:solidFill>
              </a:defRPr>
            </a:lvl2pPr>
            <a:lvl3pPr>
              <a:defRPr sz="2183">
                <a:solidFill>
                  <a:schemeClr val="bg1"/>
                </a:solidFill>
              </a:defRPr>
            </a:lvl3pPr>
            <a:lvl4pPr>
              <a:defRPr sz="2183">
                <a:solidFill>
                  <a:schemeClr val="bg1"/>
                </a:solidFill>
              </a:defRPr>
            </a:lvl4pPr>
            <a:lvl5pPr>
              <a:defRPr sz="218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2498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85832" y="1807019"/>
            <a:ext cx="3772337" cy="314990"/>
          </a:xfrm>
          <a:prstGeom prst="rect">
            <a:avLst/>
          </a:prstGeom>
        </p:spPr>
        <p:txBody>
          <a:bodyPr wrap="square" lIns="0" tIns="0" rIns="0" bIns="0">
            <a:spAutoFit/>
          </a:bodyPr>
          <a:lstStyle>
            <a:lvl1pPr>
              <a:defRPr sz="2047" b="1" i="0">
                <a:solidFill>
                  <a:schemeClr val="bg1"/>
                </a:solidFill>
                <a:latin typeface="Arial"/>
                <a:cs typeface="Arial"/>
              </a:defRPr>
            </a:lvl1pPr>
          </a:lstStyle>
          <a:p>
            <a:r>
              <a:rPr lang="en-US"/>
              <a:t>Click to edit Master title style</a:t>
            </a:r>
            <a:endParaRPr/>
          </a:p>
        </p:txBody>
      </p:sp>
      <p:sp>
        <p:nvSpPr>
          <p:cNvPr id="3" name="Holder 3"/>
          <p:cNvSpPr>
            <a:spLocks noGrp="1"/>
          </p:cNvSpPr>
          <p:nvPr>
            <p:ph type="subTitle" idx="4"/>
          </p:nvPr>
        </p:nvSpPr>
        <p:spPr>
          <a:xfrm>
            <a:off x="1371600" y="2880361"/>
            <a:ext cx="6400800"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GB" dirty="0"/>
              <a:t>This information is exempt under the Freedom of Information Act 2000 (FOIA) and may be exempt under other UK information legislation. Refer any FOIA queries to ncscinfoleg@ncsc.gov.uk. All material is UK Crown Copyright © </a:t>
            </a: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AF060E3-30C9-4061-BCDD-AEA3908F8C57}" type="datetime1">
              <a:rPr lang="en-US" smtClean="0"/>
              <a:t>11/27/2020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482954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2121" y="246614"/>
            <a:ext cx="8679758" cy="346490"/>
          </a:xfrm>
        </p:spPr>
        <p:txBody>
          <a:bodyPr lIns="0" tIns="0" rIns="0" bIns="0"/>
          <a:lstStyle>
            <a:lvl1pPr>
              <a:defRPr sz="2252"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GB" dirty="0"/>
              <a:t>This information is exempt under the Freedom of Information Act 2000 (FOIA) and may be exempt under other UK information legislation. Refer any FOIA queries to ncscinfoleg@ncsc.gov.uk. All material is UK Crown Copyright © </a:t>
            </a:r>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123E22C-EDD5-47F7-ADAB-1A7D389ADC70}" type="datetime1">
              <a:rPr lang="en-US" smtClean="0"/>
              <a:t>11/27/2020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01274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dirty="0"/>
              <a:t>This information is exempt under the Freedom of Information Act 2000 (FOIA) and may be exempt under other UK information legislation. Refer any FOIA queries to ncscinfoleg@ncsc.gov.uk. All material is UK Crown Copyright © </a:t>
            </a:r>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26A360C-8383-458A-89A6-7ED23EE3869E}" type="datetime1">
              <a:rPr lang="en-US" smtClean="0"/>
              <a:t>11/27/2020</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83970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Content Area">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569" y="775856"/>
            <a:ext cx="8707856" cy="3925485"/>
          </a:xfrm>
        </p:spPr>
        <p:txBody>
          <a:bodyPr/>
          <a:lstStyle>
            <a:lvl1pPr marL="0" indent="0">
              <a:lnSpc>
                <a:spcPct val="90000"/>
              </a:lnSpc>
              <a:spcBef>
                <a:spcPts val="0"/>
              </a:spcBef>
              <a:spcAft>
                <a:spcPts val="304"/>
              </a:spcAft>
              <a:buNone/>
              <a:defRPr/>
            </a:lvl1pPr>
            <a:lvl2pPr marL="231459" indent="0">
              <a:lnSpc>
                <a:spcPct val="90000"/>
              </a:lnSpc>
              <a:spcBef>
                <a:spcPts val="0"/>
              </a:spcBef>
              <a:spcAft>
                <a:spcPts val="304"/>
              </a:spcAft>
              <a:buNone/>
              <a:defRPr/>
            </a:lvl2pPr>
            <a:lvl3pPr marL="462917" indent="0">
              <a:lnSpc>
                <a:spcPct val="90000"/>
              </a:lnSpc>
              <a:spcBef>
                <a:spcPts val="0"/>
              </a:spcBef>
              <a:spcAft>
                <a:spcPts val="304"/>
              </a:spcAft>
              <a:buNone/>
              <a:defRPr/>
            </a:lvl3pPr>
            <a:lvl4pPr marL="694376" indent="0">
              <a:lnSpc>
                <a:spcPct val="90000"/>
              </a:lnSpc>
              <a:spcBef>
                <a:spcPts val="0"/>
              </a:spcBef>
              <a:spcAft>
                <a:spcPts val="304"/>
              </a:spcAft>
              <a:buNone/>
              <a:defRPr/>
            </a:lvl4pPr>
            <a:lvl5pPr marL="925834" indent="0">
              <a:lnSpc>
                <a:spcPct val="90000"/>
              </a:lnSpc>
              <a:spcBef>
                <a:spcPts val="0"/>
              </a:spcBef>
              <a:spcAft>
                <a:spcPts val="304"/>
              </a:spcAft>
              <a:buNone/>
              <a:defRPr/>
            </a:lvl5pPr>
          </a:lstStyle>
          <a:p>
            <a:pPr lvl="0"/>
            <a:r>
              <a:rPr lang="en-US"/>
              <a:t>Click to edit Master text styles</a:t>
            </a:r>
          </a:p>
        </p:txBody>
      </p:sp>
      <p:sp>
        <p:nvSpPr>
          <p:cNvPr id="2" name="Footer Placeholder 1"/>
          <p:cNvSpPr>
            <a:spLocks noGrp="1"/>
          </p:cNvSpPr>
          <p:nvPr>
            <p:ph type="ftr" sz="quarter" idx="12"/>
          </p:nvPr>
        </p:nvSpPr>
        <p:spPr/>
        <p:txBody>
          <a:bodyPr/>
          <a:lstStyle/>
          <a:p>
            <a:r>
              <a:rPr lang="en-GB" dirty="0">
                <a:solidFill>
                  <a:srgbClr val="4472C4">
                    <a:lumMod val="40000"/>
                    <a:lumOff val="60000"/>
                  </a:srgbClr>
                </a:solidFill>
              </a:rPr>
              <a:t>Presentation title, other message and/or classification (edit using header and footer on Insert tab)</a:t>
            </a:r>
          </a:p>
        </p:txBody>
      </p:sp>
      <p:sp>
        <p:nvSpPr>
          <p:cNvPr id="7" name="Slide Number Placeholder 6"/>
          <p:cNvSpPr>
            <a:spLocks noGrp="1"/>
          </p:cNvSpPr>
          <p:nvPr>
            <p:ph type="sldNum" sz="quarter" idx="13"/>
          </p:nvPr>
        </p:nvSpPr>
        <p:spPr/>
        <p:txBody>
          <a:bodyPr/>
          <a:lstStyle/>
          <a:p>
            <a:fld id="{D17DDAE8-BD52-4C1A-8309-1A4391C014AD}" type="slidenum">
              <a:rPr lang="en-GB" smtClean="0">
                <a:solidFill>
                  <a:srgbClr val="4472C4">
                    <a:lumMod val="40000"/>
                    <a:lumOff val="60000"/>
                  </a:srgbClr>
                </a:solidFill>
              </a:rPr>
              <a:pPr/>
              <a:t>‹#›</a:t>
            </a:fld>
            <a:endParaRPr lang="en-GB" dirty="0">
              <a:solidFill>
                <a:srgbClr val="4472C4">
                  <a:lumMod val="40000"/>
                  <a:lumOff val="60000"/>
                </a:srgbClr>
              </a:solidFill>
            </a:endParaRPr>
          </a:p>
        </p:txBody>
      </p:sp>
    </p:spTree>
    <p:extLst>
      <p:ext uri="{BB962C8B-B14F-4D97-AF65-F5344CB8AC3E}">
        <p14:creationId xmlns:p14="http://schemas.microsoft.com/office/powerpoint/2010/main" val="3865496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Bullet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569" y="785974"/>
            <a:ext cx="8707856" cy="3915368"/>
          </a:xfrm>
        </p:spPr>
        <p:txBody>
          <a:bodyPr/>
          <a:lstStyle>
            <a:lvl1pPr>
              <a:lnSpc>
                <a:spcPct val="90000"/>
              </a:lnSpc>
              <a:spcBef>
                <a:spcPts val="0"/>
              </a:spcBef>
              <a:spcAft>
                <a:spcPts val="304"/>
              </a:spcAft>
              <a:defRPr/>
            </a:lvl1pPr>
            <a:lvl2pPr>
              <a:lnSpc>
                <a:spcPct val="90000"/>
              </a:lnSpc>
              <a:spcBef>
                <a:spcPts val="0"/>
              </a:spcBef>
              <a:spcAft>
                <a:spcPts val="304"/>
              </a:spcAft>
              <a:defRPr/>
            </a:lvl2pPr>
            <a:lvl3pPr>
              <a:lnSpc>
                <a:spcPct val="90000"/>
              </a:lnSpc>
              <a:spcBef>
                <a:spcPts val="0"/>
              </a:spcBef>
              <a:spcAft>
                <a:spcPts val="304"/>
              </a:spcAft>
              <a:defRPr/>
            </a:lvl3pPr>
            <a:lvl4pPr>
              <a:lnSpc>
                <a:spcPct val="90000"/>
              </a:lnSpc>
              <a:spcBef>
                <a:spcPts val="0"/>
              </a:spcBef>
              <a:spcAft>
                <a:spcPts val="304"/>
              </a:spcAft>
              <a:defRPr/>
            </a:lvl4pPr>
            <a:lvl5pPr>
              <a:lnSpc>
                <a:spcPct val="90000"/>
              </a:lnSpc>
              <a:spcBef>
                <a:spcPts val="0"/>
              </a:spcBef>
              <a:spcAft>
                <a:spcPts val="304"/>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p:cNvSpPr>
            <a:spLocks noGrp="1"/>
          </p:cNvSpPr>
          <p:nvPr>
            <p:ph type="ftr" sz="quarter" idx="12"/>
          </p:nvPr>
        </p:nvSpPr>
        <p:spPr/>
        <p:txBody>
          <a:bodyPr/>
          <a:lstStyle/>
          <a:p>
            <a:r>
              <a:rPr lang="en-GB" dirty="0">
                <a:solidFill>
                  <a:srgbClr val="4472C4">
                    <a:lumMod val="40000"/>
                    <a:lumOff val="60000"/>
                  </a:srgbClr>
                </a:solidFill>
              </a:rPr>
              <a:t>Presentation title, other message and/or classification (edit using header and footer on Insert tab)</a:t>
            </a:r>
          </a:p>
        </p:txBody>
      </p:sp>
      <p:sp>
        <p:nvSpPr>
          <p:cNvPr id="6" name="Slide Number Placeholder 5"/>
          <p:cNvSpPr>
            <a:spLocks noGrp="1"/>
          </p:cNvSpPr>
          <p:nvPr>
            <p:ph type="sldNum" sz="quarter" idx="13"/>
          </p:nvPr>
        </p:nvSpPr>
        <p:spPr/>
        <p:txBody>
          <a:bodyPr/>
          <a:lstStyle/>
          <a:p>
            <a:fld id="{D17DDAE8-BD52-4C1A-8309-1A4391C014AD}" type="slidenum">
              <a:rPr lang="en-GB" smtClean="0">
                <a:solidFill>
                  <a:srgbClr val="4472C4">
                    <a:lumMod val="40000"/>
                    <a:lumOff val="60000"/>
                  </a:srgbClr>
                </a:solidFill>
              </a:rPr>
              <a:pPr/>
              <a:t>‹#›</a:t>
            </a:fld>
            <a:endParaRPr lang="en-GB" dirty="0">
              <a:solidFill>
                <a:srgbClr val="4472C4">
                  <a:lumMod val="40000"/>
                  <a:lumOff val="60000"/>
                </a:srgbClr>
              </a:solidFill>
            </a:endParaRPr>
          </a:p>
        </p:txBody>
      </p:sp>
    </p:spTree>
    <p:extLst>
      <p:ext uri="{BB962C8B-B14F-4D97-AF65-F5344CB8AC3E}">
        <p14:creationId xmlns:p14="http://schemas.microsoft.com/office/powerpoint/2010/main" val="364093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0" indent="0">
              <a:spcBef>
                <a:spcPts val="0"/>
              </a:spcBef>
              <a:buNone/>
              <a:defRPr/>
            </a:lvl1pPr>
            <a:lvl2pPr marL="231459" indent="0">
              <a:spcBef>
                <a:spcPts val="0"/>
              </a:spcBef>
              <a:buNone/>
              <a:defRPr/>
            </a:lvl2pPr>
            <a:lvl3pPr marL="462917" indent="0">
              <a:spcBef>
                <a:spcPts val="0"/>
              </a:spcBef>
              <a:buNone/>
              <a:defRPr/>
            </a:lvl3pPr>
            <a:lvl4pPr marL="694376" indent="0">
              <a:spcBef>
                <a:spcPts val="0"/>
              </a:spcBef>
              <a:buNone/>
              <a:defRPr/>
            </a:lvl4pPr>
            <a:lvl5pPr marL="925834" indent="0">
              <a:spcBef>
                <a:spcPts val="0"/>
              </a:spcBef>
              <a:buNone/>
              <a:defRPr/>
            </a:lvl5pPr>
          </a:lstStyle>
          <a:p>
            <a:pPr lvl="0"/>
            <a:r>
              <a:rPr lang="en-US"/>
              <a:t>Click to edit Master text styles</a:t>
            </a:r>
          </a:p>
        </p:txBody>
      </p:sp>
      <p:sp>
        <p:nvSpPr>
          <p:cNvPr id="6" name="Footer Placeholder 5"/>
          <p:cNvSpPr>
            <a:spLocks noGrp="1"/>
          </p:cNvSpPr>
          <p:nvPr>
            <p:ph type="ftr" sz="quarter" idx="12"/>
          </p:nvPr>
        </p:nvSpPr>
        <p:spPr/>
        <p:txBody>
          <a:bodyPr/>
          <a:lstStyle/>
          <a:p>
            <a:r>
              <a:rPr lang="en-GB" dirty="0">
                <a:solidFill>
                  <a:srgbClr val="4472C4">
                    <a:lumMod val="40000"/>
                    <a:lumOff val="60000"/>
                  </a:srgbClr>
                </a:solidFill>
              </a:rPr>
              <a:t>Presentation title, other message and/or classification (edit using header and footer on Insert tab)</a:t>
            </a:r>
          </a:p>
        </p:txBody>
      </p:sp>
      <p:sp>
        <p:nvSpPr>
          <p:cNvPr id="7" name="Slide Number Placeholder 6"/>
          <p:cNvSpPr>
            <a:spLocks noGrp="1"/>
          </p:cNvSpPr>
          <p:nvPr>
            <p:ph type="sldNum" sz="quarter" idx="13"/>
          </p:nvPr>
        </p:nvSpPr>
        <p:spPr/>
        <p:txBody>
          <a:bodyPr/>
          <a:lstStyle/>
          <a:p>
            <a:fld id="{D17DDAE8-BD52-4C1A-8309-1A4391C014AD}" type="slidenum">
              <a:rPr lang="en-GB" smtClean="0">
                <a:solidFill>
                  <a:srgbClr val="4472C4">
                    <a:lumMod val="40000"/>
                    <a:lumOff val="60000"/>
                  </a:srgbClr>
                </a:solidFill>
              </a:rPr>
              <a:pPr/>
              <a:t>‹#›</a:t>
            </a:fld>
            <a:endParaRPr lang="en-GB" dirty="0">
              <a:solidFill>
                <a:srgbClr val="4472C4">
                  <a:lumMod val="40000"/>
                  <a:lumOff val="60000"/>
                </a:srgbClr>
              </a:solidFill>
            </a:endParaRPr>
          </a:p>
        </p:txBody>
      </p:sp>
      <p:sp>
        <p:nvSpPr>
          <p:cNvPr id="4" name="Rectangle 3">
            <a:extLst>
              <a:ext uri="{FF2B5EF4-FFF2-40B4-BE49-F238E27FC236}">
                <a16:creationId xmlns:a16="http://schemas.microsoft.com/office/drawing/2014/main" id="{C1C2F034-B1B5-4F32-8C13-D9D0981AB22B}"/>
              </a:ext>
            </a:extLst>
          </p:cNvPr>
          <p:cNvSpPr/>
          <p:nvPr userDrawn="1"/>
        </p:nvSpPr>
        <p:spPr>
          <a:xfrm>
            <a:off x="167205" y="126972"/>
            <a:ext cx="2011680" cy="498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pic>
        <p:nvPicPr>
          <p:cNvPr id="9" name="Picture 2">
            <a:extLst>
              <a:ext uri="{FF2B5EF4-FFF2-40B4-BE49-F238E27FC236}">
                <a16:creationId xmlns:a16="http://schemas.microsoft.com/office/drawing/2014/main" id="{94CC36FD-C8E9-461F-B805-B5BBEFC3BB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118" r="-302" b="8177"/>
          <a:stretch>
            <a:fillRect/>
          </a:stretch>
        </p:blipFill>
        <p:spPr bwMode="auto">
          <a:xfrm>
            <a:off x="44472" y="31826"/>
            <a:ext cx="3686282" cy="6499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76633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6C38-CCA2-44B2-A424-A55FD9A885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D73B02-F8FB-41D9-9960-26FCB15B0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0E0EBB-6D21-48A4-B8AB-EF659893D04C}"/>
              </a:ext>
            </a:extLst>
          </p:cNvPr>
          <p:cNvSpPr>
            <a:spLocks noGrp="1"/>
          </p:cNvSpPr>
          <p:nvPr>
            <p:ph type="dt" sz="half" idx="10"/>
          </p:nvPr>
        </p:nvSpPr>
        <p:spPr/>
        <p:txBody>
          <a:bodyPr/>
          <a:lstStyle/>
          <a:p>
            <a:fld id="{1664009D-9433-478A-A177-082877B4C207}" type="datetimeFigureOut">
              <a:rPr lang="en-GB" smtClean="0"/>
              <a:t>27/11/2020</a:t>
            </a:fld>
            <a:endParaRPr lang="en-GB" dirty="0"/>
          </a:p>
        </p:txBody>
      </p:sp>
      <p:sp>
        <p:nvSpPr>
          <p:cNvPr id="5" name="Footer Placeholder 4">
            <a:extLst>
              <a:ext uri="{FF2B5EF4-FFF2-40B4-BE49-F238E27FC236}">
                <a16:creationId xmlns:a16="http://schemas.microsoft.com/office/drawing/2014/main" id="{8A28F9DF-9005-443F-BA68-E84455E130F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A126B3E-B05C-4967-BCAA-24C1A755C853}"/>
              </a:ext>
            </a:extLst>
          </p:cNvPr>
          <p:cNvSpPr>
            <a:spLocks noGrp="1"/>
          </p:cNvSpPr>
          <p:nvPr>
            <p:ph type="sldNum" sz="quarter" idx="12"/>
          </p:nvPr>
        </p:nvSpPr>
        <p:spPr/>
        <p:txBody>
          <a:bodyPr/>
          <a:lstStyle/>
          <a:p>
            <a:fld id="{625B0867-7613-4800-A775-440F7DAAB82C}" type="slidenum">
              <a:rPr lang="en-GB" smtClean="0"/>
              <a:t>‹#›</a:t>
            </a:fld>
            <a:endParaRPr lang="en-GB" dirty="0"/>
          </a:p>
        </p:txBody>
      </p:sp>
    </p:spTree>
    <p:extLst>
      <p:ext uri="{BB962C8B-B14F-4D97-AF65-F5344CB8AC3E}">
        <p14:creationId xmlns:p14="http://schemas.microsoft.com/office/powerpoint/2010/main" val="771903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2"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551708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0" indent="0">
              <a:spcBef>
                <a:spcPts val="0"/>
              </a:spcBef>
              <a:buNone/>
              <a:defRPr/>
            </a:lvl1pPr>
            <a:lvl2pPr marL="231458" indent="0">
              <a:spcBef>
                <a:spcPts val="0"/>
              </a:spcBef>
              <a:buNone/>
              <a:defRPr/>
            </a:lvl2pPr>
            <a:lvl3pPr marL="462915" indent="0">
              <a:spcBef>
                <a:spcPts val="0"/>
              </a:spcBef>
              <a:buNone/>
              <a:defRPr/>
            </a:lvl3pPr>
            <a:lvl4pPr marL="694373" indent="0">
              <a:spcBef>
                <a:spcPts val="0"/>
              </a:spcBef>
              <a:buNone/>
              <a:defRPr/>
            </a:lvl4pPr>
            <a:lvl5pPr marL="925830" indent="0">
              <a:spcBef>
                <a:spcPts val="0"/>
              </a:spcBef>
              <a:buNone/>
              <a:defRPr/>
            </a:lvl5pPr>
          </a:lstStyle>
          <a:p>
            <a:pPr lvl="0"/>
            <a:r>
              <a:rPr lang="en-US" dirty="0"/>
              <a:t>Click to edit Master text styles</a:t>
            </a:r>
          </a:p>
        </p:txBody>
      </p:sp>
      <p:sp>
        <p:nvSpPr>
          <p:cNvPr id="6" name="Footer Placeholder 5"/>
          <p:cNvSpPr>
            <a:spLocks noGrp="1"/>
          </p:cNvSpPr>
          <p:nvPr>
            <p:ph type="ftr" sz="quarter" idx="12"/>
          </p:nvPr>
        </p:nvSpPr>
        <p:spPr>
          <a:xfrm>
            <a:off x="216568" y="4833963"/>
            <a:ext cx="8298782" cy="273844"/>
          </a:xfrm>
          <a:prstGeom prst="rect">
            <a:avLst/>
          </a:prstGeom>
        </p:spPr>
        <p:txBody>
          <a:bodyPr/>
          <a:lstStyle/>
          <a:p>
            <a:r>
              <a:rPr lang="en-GB" dirty="0">
                <a:solidFill>
                  <a:srgbClr val="4472C4">
                    <a:lumMod val="40000"/>
                    <a:lumOff val="60000"/>
                  </a:srgbClr>
                </a:solidFill>
              </a:rPr>
              <a:t>Presentation title, other message and/or classification (edit using header and footer on Insert tab)</a:t>
            </a:r>
          </a:p>
        </p:txBody>
      </p:sp>
      <p:sp>
        <p:nvSpPr>
          <p:cNvPr id="7" name="Slide Number Placeholder 6"/>
          <p:cNvSpPr>
            <a:spLocks noGrp="1"/>
          </p:cNvSpPr>
          <p:nvPr>
            <p:ph type="sldNum" sz="quarter" idx="13"/>
          </p:nvPr>
        </p:nvSpPr>
        <p:spPr/>
        <p:txBody>
          <a:bodyPr/>
          <a:lstStyle/>
          <a:p>
            <a:fld id="{D17DDAE8-BD52-4C1A-8309-1A4391C014AD}" type="slidenum">
              <a:rPr lang="en-GB" smtClean="0">
                <a:solidFill>
                  <a:srgbClr val="4472C4">
                    <a:lumMod val="40000"/>
                    <a:lumOff val="60000"/>
                  </a:srgbClr>
                </a:solidFill>
              </a:rPr>
              <a:pPr/>
              <a:t>‹#›</a:t>
            </a:fld>
            <a:endParaRPr lang="en-GB" dirty="0">
              <a:solidFill>
                <a:srgbClr val="4472C4">
                  <a:lumMod val="40000"/>
                  <a:lumOff val="60000"/>
                </a:srgbClr>
              </a:solidFill>
            </a:endParaRPr>
          </a:p>
        </p:txBody>
      </p:sp>
    </p:spTree>
    <p:extLst>
      <p:ext uri="{BB962C8B-B14F-4D97-AF65-F5344CB8AC3E}">
        <p14:creationId xmlns:p14="http://schemas.microsoft.com/office/powerpoint/2010/main" val="296394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31913" y="1428750"/>
            <a:ext cx="3714750" cy="3357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99064" y="1428750"/>
            <a:ext cx="3716337" cy="3357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red-banner.jpg"/>
          <p:cNvPicPr>
            <a:picLocks noChangeAspect="1" noChangeArrowheads="1"/>
          </p:cNvPicPr>
          <p:nvPr userDrawn="1"/>
        </p:nvPicPr>
        <p:blipFill>
          <a:blip r:embed="rId13" cstate="print"/>
          <a:srcRect/>
          <a:stretch>
            <a:fillRect/>
          </a:stretch>
        </p:blipFill>
        <p:spPr bwMode="auto">
          <a:xfrm>
            <a:off x="0" y="0"/>
            <a:ext cx="9144000" cy="1020763"/>
          </a:xfrm>
          <a:prstGeom prst="rect">
            <a:avLst/>
          </a:prstGeom>
          <a:noFill/>
          <a:ln w="9525">
            <a:noFill/>
            <a:miter lim="800000"/>
            <a:headEnd/>
            <a:tailEnd/>
          </a:ln>
        </p:spPr>
      </p:pic>
      <p:sp>
        <p:nvSpPr>
          <p:cNvPr id="1027" name="Rectangle 2"/>
          <p:cNvSpPr>
            <a:spLocks noGrp="1" noChangeArrowheads="1"/>
          </p:cNvSpPr>
          <p:nvPr>
            <p:ph type="title"/>
          </p:nvPr>
        </p:nvSpPr>
        <p:spPr bwMode="auto">
          <a:xfrm>
            <a:off x="250825" y="195263"/>
            <a:ext cx="489585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Title of presentation</a:t>
            </a:r>
          </a:p>
        </p:txBody>
      </p:sp>
      <p:sp>
        <p:nvSpPr>
          <p:cNvPr id="1028" name="Rectangle 3"/>
          <p:cNvSpPr>
            <a:spLocks noGrp="1" noChangeArrowheads="1"/>
          </p:cNvSpPr>
          <p:nvPr>
            <p:ph type="body" idx="1"/>
          </p:nvPr>
        </p:nvSpPr>
        <p:spPr bwMode="auto">
          <a:xfrm>
            <a:off x="250825" y="1419225"/>
            <a:ext cx="8642350" cy="3357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29" name="Picture 3" descr="I:\mydocs\Images\logos\sra-white-logo.png"/>
          <p:cNvPicPr>
            <a:picLocks noChangeAspect="1" noChangeArrowheads="1"/>
          </p:cNvPicPr>
          <p:nvPr userDrawn="1"/>
        </p:nvPicPr>
        <p:blipFill>
          <a:blip r:embed="rId14" cstate="print"/>
          <a:srcRect/>
          <a:stretch>
            <a:fillRect/>
          </a:stretch>
        </p:blipFill>
        <p:spPr bwMode="auto">
          <a:xfrm>
            <a:off x="7164388" y="176213"/>
            <a:ext cx="1655762" cy="661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rtl="0" eaLnBrk="0" fontAlgn="base" hangingPunct="0">
        <a:spcBef>
          <a:spcPct val="0"/>
        </a:spcBef>
        <a:spcAft>
          <a:spcPct val="0"/>
        </a:spcAft>
        <a:defRPr sz="3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lr>
          <a:srgbClr val="9E1B34"/>
        </a:buClr>
        <a:buChar char="•"/>
        <a:defRPr sz="2800">
          <a:solidFill>
            <a:srgbClr val="26262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9E1B34"/>
        </a:buClr>
        <a:buChar char="–"/>
        <a:defRPr sz="2400">
          <a:solidFill>
            <a:srgbClr val="262626"/>
          </a:solidFill>
          <a:latin typeface="+mn-lt"/>
          <a:ea typeface="ＭＳ Ｐゴシック" charset="0"/>
        </a:defRPr>
      </a:lvl2pPr>
      <a:lvl3pPr marL="1143000" indent="-228600" algn="l" rtl="0" eaLnBrk="0" fontAlgn="base" hangingPunct="0">
        <a:spcBef>
          <a:spcPct val="20000"/>
        </a:spcBef>
        <a:spcAft>
          <a:spcPct val="0"/>
        </a:spcAft>
        <a:buClr>
          <a:srgbClr val="9E1B34"/>
        </a:buClr>
        <a:buChar char="•"/>
        <a:defRPr sz="2000">
          <a:solidFill>
            <a:srgbClr val="262626"/>
          </a:solidFill>
          <a:latin typeface="+mn-lt"/>
          <a:ea typeface="ＭＳ Ｐゴシック" charset="0"/>
        </a:defRPr>
      </a:lvl3pPr>
      <a:lvl4pPr marL="1600200" indent="-228600" algn="l" rtl="0" eaLnBrk="0" fontAlgn="base" hangingPunct="0">
        <a:spcBef>
          <a:spcPct val="20000"/>
        </a:spcBef>
        <a:spcAft>
          <a:spcPct val="0"/>
        </a:spcAft>
        <a:buClr>
          <a:srgbClr val="9E1B34"/>
        </a:buClr>
        <a:buChar char="–"/>
        <a:defRPr>
          <a:solidFill>
            <a:srgbClr val="262626"/>
          </a:solidFill>
          <a:latin typeface="+mn-lt"/>
          <a:ea typeface="ＭＳ Ｐゴシック" charset="0"/>
        </a:defRPr>
      </a:lvl4pPr>
      <a:lvl5pPr marL="2057400" indent="-228600" algn="l" rtl="0" eaLnBrk="0" fontAlgn="base" hangingPunct="0">
        <a:spcBef>
          <a:spcPct val="20000"/>
        </a:spcBef>
        <a:spcAft>
          <a:spcPct val="0"/>
        </a:spcAft>
        <a:buClr>
          <a:srgbClr val="9E1B34"/>
        </a:buClr>
        <a:buChar char="»"/>
        <a:defRPr sz="1600">
          <a:solidFill>
            <a:srgbClr val="262626"/>
          </a:solidFill>
          <a:latin typeface="+mn-lt"/>
          <a:ea typeface="ＭＳ Ｐゴシック" charset="0"/>
        </a:defRPr>
      </a:lvl5pPr>
      <a:lvl6pPr marL="2514600" indent="-228600" algn="l" rtl="0" fontAlgn="base">
        <a:spcBef>
          <a:spcPct val="20000"/>
        </a:spcBef>
        <a:spcAft>
          <a:spcPct val="0"/>
        </a:spcAft>
        <a:buClr>
          <a:srgbClr val="9E1B34"/>
        </a:buClr>
        <a:buChar char="»"/>
        <a:defRPr sz="1600">
          <a:solidFill>
            <a:schemeClr val="tx1"/>
          </a:solidFill>
          <a:latin typeface="+mn-lt"/>
        </a:defRPr>
      </a:lvl6pPr>
      <a:lvl7pPr marL="2971800" indent="-228600" algn="l" rtl="0" fontAlgn="base">
        <a:spcBef>
          <a:spcPct val="20000"/>
        </a:spcBef>
        <a:spcAft>
          <a:spcPct val="0"/>
        </a:spcAft>
        <a:buClr>
          <a:srgbClr val="9E1B34"/>
        </a:buClr>
        <a:buChar char="»"/>
        <a:defRPr sz="1600">
          <a:solidFill>
            <a:schemeClr val="tx1"/>
          </a:solidFill>
          <a:latin typeface="+mn-lt"/>
        </a:defRPr>
      </a:lvl7pPr>
      <a:lvl8pPr marL="3429000" indent="-228600" algn="l" rtl="0" fontAlgn="base">
        <a:spcBef>
          <a:spcPct val="20000"/>
        </a:spcBef>
        <a:spcAft>
          <a:spcPct val="0"/>
        </a:spcAft>
        <a:buClr>
          <a:srgbClr val="9E1B34"/>
        </a:buClr>
        <a:buChar char="»"/>
        <a:defRPr sz="1600">
          <a:solidFill>
            <a:schemeClr val="tx1"/>
          </a:solidFill>
          <a:latin typeface="+mn-lt"/>
        </a:defRPr>
      </a:lvl8pPr>
      <a:lvl9pPr marL="3886200" indent="-228600" algn="l" rtl="0" fontAlgn="base">
        <a:spcBef>
          <a:spcPct val="20000"/>
        </a:spcBef>
        <a:spcAft>
          <a:spcPct val="0"/>
        </a:spcAft>
        <a:buClr>
          <a:srgbClr val="9E1B34"/>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1"/>
            <a:ext cx="9144000" cy="5143211"/>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51C49"/>
          </a:solidFill>
        </p:spPr>
        <p:txBody>
          <a:bodyPr wrap="square" lIns="0" tIns="0" rIns="0" bIns="0" rtlCol="0"/>
          <a:lstStyle/>
          <a:p>
            <a:endParaRPr sz="819" dirty="0"/>
          </a:p>
        </p:txBody>
      </p:sp>
      <p:sp>
        <p:nvSpPr>
          <p:cNvPr id="17" name="bk object 17"/>
          <p:cNvSpPr/>
          <p:nvPr userDrawn="1"/>
        </p:nvSpPr>
        <p:spPr>
          <a:xfrm>
            <a:off x="594036" y="385932"/>
            <a:ext cx="866745" cy="125627"/>
          </a:xfrm>
          <a:custGeom>
            <a:avLst/>
            <a:gdLst/>
            <a:ahLst/>
            <a:cxnLst/>
            <a:rect l="l" t="t" r="r" b="b"/>
            <a:pathLst>
              <a:path w="1905635" h="276225">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a:moveTo>
                  <a:pt x="1905114" y="146225"/>
                </a:moveTo>
                <a:lnTo>
                  <a:pt x="1905114" y="147053"/>
                </a:lnTo>
                <a:lnTo>
                  <a:pt x="1905114" y="146225"/>
                </a:lnTo>
                <a:close/>
              </a:path>
              <a:path w="1905635" h="276225">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a:moveTo>
                  <a:pt x="1669666" y="203218"/>
                </a:moveTo>
                <a:lnTo>
                  <a:pt x="1663886" y="204067"/>
                </a:lnTo>
                <a:lnTo>
                  <a:pt x="1669666" y="204067"/>
                </a:lnTo>
                <a:lnTo>
                  <a:pt x="1669666" y="203218"/>
                </a:lnTo>
                <a:close/>
              </a:path>
              <a:path w="1905635" h="276225">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a:moveTo>
                  <a:pt x="1433380" y="146225"/>
                </a:moveTo>
                <a:lnTo>
                  <a:pt x="1433380" y="147053"/>
                </a:lnTo>
                <a:lnTo>
                  <a:pt x="1433380" y="146225"/>
                </a:lnTo>
                <a:close/>
              </a:path>
              <a:path w="1905635" h="276225">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a:moveTo>
                  <a:pt x="999655" y="62783"/>
                </a:moveTo>
                <a:lnTo>
                  <a:pt x="980650" y="62783"/>
                </a:lnTo>
                <a:lnTo>
                  <a:pt x="932746" y="194978"/>
                </a:lnTo>
                <a:lnTo>
                  <a:pt x="949697" y="194978"/>
                </a:lnTo>
                <a:lnTo>
                  <a:pt x="999655" y="62783"/>
                </a:lnTo>
                <a:close/>
              </a:path>
              <a:path w="1905635" h="276225">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a:moveTo>
                  <a:pt x="850937" y="203218"/>
                </a:moveTo>
                <a:lnTo>
                  <a:pt x="845157" y="204067"/>
                </a:lnTo>
                <a:lnTo>
                  <a:pt x="850937" y="204067"/>
                </a:lnTo>
                <a:lnTo>
                  <a:pt x="850937" y="203218"/>
                </a:lnTo>
                <a:close/>
              </a:path>
              <a:path w="1905635" h="276225">
                <a:moveTo>
                  <a:pt x="759212" y="4115"/>
                </a:moveTo>
                <a:lnTo>
                  <a:pt x="740228" y="4115"/>
                </a:lnTo>
                <a:lnTo>
                  <a:pt x="740228" y="34690"/>
                </a:lnTo>
                <a:lnTo>
                  <a:pt x="759212" y="34690"/>
                </a:lnTo>
                <a:lnTo>
                  <a:pt x="759212" y="4115"/>
                </a:lnTo>
                <a:close/>
              </a:path>
              <a:path w="1905635" h="276225">
                <a:moveTo>
                  <a:pt x="759212" y="63600"/>
                </a:moveTo>
                <a:lnTo>
                  <a:pt x="740228" y="63600"/>
                </a:lnTo>
                <a:lnTo>
                  <a:pt x="740228" y="218914"/>
                </a:lnTo>
                <a:lnTo>
                  <a:pt x="759212" y="218914"/>
                </a:lnTo>
                <a:lnTo>
                  <a:pt x="759212" y="63600"/>
                </a:lnTo>
                <a:close/>
              </a:path>
              <a:path w="1905635" h="276225">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a:moveTo>
                  <a:pt x="619604" y="190842"/>
                </a:moveTo>
                <a:lnTo>
                  <a:pt x="602274" y="190842"/>
                </a:lnTo>
                <a:lnTo>
                  <a:pt x="602274" y="218914"/>
                </a:lnTo>
                <a:lnTo>
                  <a:pt x="619604" y="218914"/>
                </a:lnTo>
                <a:lnTo>
                  <a:pt x="619604" y="190842"/>
                </a:lnTo>
                <a:close/>
              </a:path>
              <a:path w="1905635" h="276225">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a:moveTo>
                  <a:pt x="321382" y="146225"/>
                </a:moveTo>
                <a:lnTo>
                  <a:pt x="321382" y="147053"/>
                </a:lnTo>
                <a:lnTo>
                  <a:pt x="321382" y="146225"/>
                </a:lnTo>
                <a:close/>
              </a:path>
              <a:path w="1905635" h="276225">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p:spPr>
        <p:txBody>
          <a:bodyPr wrap="square" lIns="0" tIns="0" rIns="0" bIns="0" rtlCol="0"/>
          <a:lstStyle/>
          <a:p>
            <a:endParaRPr sz="819" dirty="0"/>
          </a:p>
        </p:txBody>
      </p:sp>
      <p:sp>
        <p:nvSpPr>
          <p:cNvPr id="18" name="bk object 18"/>
          <p:cNvSpPr/>
          <p:nvPr userDrawn="1"/>
        </p:nvSpPr>
        <p:spPr>
          <a:xfrm>
            <a:off x="598537" y="239838"/>
            <a:ext cx="830354" cy="125627"/>
          </a:xfrm>
          <a:custGeom>
            <a:avLst/>
            <a:gdLst/>
            <a:ahLst/>
            <a:cxnLst/>
            <a:rect l="l" t="t" r="r" b="b"/>
            <a:pathLst>
              <a:path w="1825625" h="276225">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a:moveTo>
                  <a:pt x="1726680" y="146215"/>
                </a:moveTo>
                <a:lnTo>
                  <a:pt x="1726680" y="147042"/>
                </a:lnTo>
                <a:lnTo>
                  <a:pt x="1726680" y="146215"/>
                </a:lnTo>
                <a:close/>
              </a:path>
              <a:path w="1825625" h="276225">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a:moveTo>
                  <a:pt x="1413569" y="62772"/>
                </a:moveTo>
                <a:lnTo>
                  <a:pt x="1394585" y="62772"/>
                </a:lnTo>
                <a:lnTo>
                  <a:pt x="1346639" y="194946"/>
                </a:lnTo>
                <a:lnTo>
                  <a:pt x="1363628" y="194946"/>
                </a:lnTo>
                <a:lnTo>
                  <a:pt x="1413569" y="62772"/>
                </a:lnTo>
                <a:close/>
              </a:path>
              <a:path w="1825625" h="276225">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a:moveTo>
                  <a:pt x="969080" y="4104"/>
                </a:moveTo>
                <a:lnTo>
                  <a:pt x="950096" y="4104"/>
                </a:lnTo>
                <a:lnTo>
                  <a:pt x="950096" y="218914"/>
                </a:lnTo>
                <a:lnTo>
                  <a:pt x="969080" y="218914"/>
                </a:lnTo>
                <a:lnTo>
                  <a:pt x="969080" y="4104"/>
                </a:lnTo>
                <a:close/>
              </a:path>
              <a:path w="1825625" h="276225">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a:moveTo>
                  <a:pt x="933573" y="202402"/>
                </a:moveTo>
                <a:lnTo>
                  <a:pt x="931919" y="203218"/>
                </a:lnTo>
                <a:lnTo>
                  <a:pt x="933573" y="203218"/>
                </a:lnTo>
                <a:lnTo>
                  <a:pt x="933573" y="202402"/>
                </a:lnTo>
                <a:close/>
              </a:path>
              <a:path w="1825625" h="276225">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a:moveTo>
                  <a:pt x="450248" y="4104"/>
                </a:moveTo>
                <a:lnTo>
                  <a:pt x="431264" y="4104"/>
                </a:lnTo>
                <a:lnTo>
                  <a:pt x="431264" y="34679"/>
                </a:lnTo>
                <a:lnTo>
                  <a:pt x="450248" y="34679"/>
                </a:lnTo>
                <a:lnTo>
                  <a:pt x="450248" y="4104"/>
                </a:lnTo>
                <a:close/>
              </a:path>
              <a:path w="1825625" h="276225">
                <a:moveTo>
                  <a:pt x="450248" y="63600"/>
                </a:moveTo>
                <a:lnTo>
                  <a:pt x="431264" y="63600"/>
                </a:lnTo>
                <a:lnTo>
                  <a:pt x="431264" y="218914"/>
                </a:lnTo>
                <a:lnTo>
                  <a:pt x="450248" y="218914"/>
                </a:lnTo>
                <a:lnTo>
                  <a:pt x="450248" y="63600"/>
                </a:lnTo>
                <a:close/>
              </a:path>
              <a:path w="1825625" h="276225">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a:moveTo>
                  <a:pt x="413086" y="203218"/>
                </a:moveTo>
                <a:lnTo>
                  <a:pt x="407317" y="204035"/>
                </a:lnTo>
                <a:lnTo>
                  <a:pt x="413086" y="204035"/>
                </a:lnTo>
                <a:lnTo>
                  <a:pt x="413086" y="203218"/>
                </a:lnTo>
                <a:close/>
              </a:path>
              <a:path w="1825625" h="276225">
                <a:moveTo>
                  <a:pt x="338733" y="202402"/>
                </a:moveTo>
                <a:lnTo>
                  <a:pt x="337078" y="203218"/>
                </a:lnTo>
                <a:lnTo>
                  <a:pt x="338733" y="203218"/>
                </a:lnTo>
                <a:lnTo>
                  <a:pt x="338733" y="202402"/>
                </a:lnTo>
                <a:close/>
              </a:path>
              <a:path w="1825625" h="276225">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a:moveTo>
                  <a:pt x="23151" y="4104"/>
                </a:moveTo>
                <a:lnTo>
                  <a:pt x="0" y="4104"/>
                </a:lnTo>
                <a:lnTo>
                  <a:pt x="0" y="218914"/>
                </a:lnTo>
                <a:lnTo>
                  <a:pt x="20679" y="218914"/>
                </a:lnTo>
                <a:lnTo>
                  <a:pt x="20679" y="37161"/>
                </a:lnTo>
                <a:lnTo>
                  <a:pt x="45838" y="37161"/>
                </a:lnTo>
                <a:lnTo>
                  <a:pt x="23151" y="4104"/>
                </a:lnTo>
                <a:close/>
              </a:path>
              <a:path w="1825625" h="276225">
                <a:moveTo>
                  <a:pt x="45838" y="37161"/>
                </a:moveTo>
                <a:lnTo>
                  <a:pt x="21486" y="37161"/>
                </a:lnTo>
                <a:lnTo>
                  <a:pt x="146225" y="218914"/>
                </a:lnTo>
                <a:lnTo>
                  <a:pt x="169377" y="218914"/>
                </a:lnTo>
                <a:lnTo>
                  <a:pt x="169377" y="185858"/>
                </a:lnTo>
                <a:lnTo>
                  <a:pt x="147890" y="185858"/>
                </a:lnTo>
                <a:lnTo>
                  <a:pt x="45838" y="37161"/>
                </a:lnTo>
                <a:close/>
              </a:path>
              <a:path w="1825625" h="276225">
                <a:moveTo>
                  <a:pt x="169377" y="4104"/>
                </a:moveTo>
                <a:lnTo>
                  <a:pt x="148707" y="4104"/>
                </a:lnTo>
                <a:lnTo>
                  <a:pt x="148707" y="185858"/>
                </a:lnTo>
                <a:lnTo>
                  <a:pt x="169377" y="185858"/>
                </a:lnTo>
                <a:lnTo>
                  <a:pt x="169377" y="4104"/>
                </a:lnTo>
                <a:close/>
              </a:path>
            </a:pathLst>
          </a:custGeom>
          <a:solidFill>
            <a:srgbClr val="FFFFFF"/>
          </a:solidFill>
        </p:spPr>
        <p:txBody>
          <a:bodyPr wrap="square" lIns="0" tIns="0" rIns="0" bIns="0" rtlCol="0"/>
          <a:lstStyle/>
          <a:p>
            <a:endParaRPr sz="819" dirty="0"/>
          </a:p>
        </p:txBody>
      </p:sp>
      <p:sp>
        <p:nvSpPr>
          <p:cNvPr id="19" name="bk object 19"/>
          <p:cNvSpPr/>
          <p:nvPr userDrawn="1"/>
        </p:nvSpPr>
        <p:spPr>
          <a:xfrm>
            <a:off x="595156" y="535311"/>
            <a:ext cx="509765" cy="70756"/>
          </a:xfrm>
          <a:custGeom>
            <a:avLst/>
            <a:gdLst/>
            <a:ahLst/>
            <a:cxnLst/>
            <a:rect l="l" t="t" r="r" b="b"/>
            <a:pathLst>
              <a:path w="1120775" h="155575">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a:moveTo>
                  <a:pt x="991519" y="65348"/>
                </a:moveTo>
                <a:lnTo>
                  <a:pt x="979917" y="65348"/>
                </a:lnTo>
                <a:lnTo>
                  <a:pt x="979917" y="123409"/>
                </a:lnTo>
                <a:lnTo>
                  <a:pt x="991519" y="123409"/>
                </a:lnTo>
                <a:lnTo>
                  <a:pt x="991519" y="65348"/>
                </a:lnTo>
                <a:close/>
              </a:path>
              <a:path w="1120775" h="155575">
                <a:moveTo>
                  <a:pt x="991519" y="2900"/>
                </a:moveTo>
                <a:lnTo>
                  <a:pt x="979917" y="2900"/>
                </a:lnTo>
                <a:lnTo>
                  <a:pt x="979917" y="55171"/>
                </a:lnTo>
                <a:lnTo>
                  <a:pt x="991519" y="55171"/>
                </a:lnTo>
                <a:lnTo>
                  <a:pt x="991519" y="2900"/>
                </a:lnTo>
                <a:close/>
              </a:path>
              <a:path w="1120775" h="155575">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a:moveTo>
                  <a:pt x="759254" y="103096"/>
                </a:moveTo>
                <a:lnTo>
                  <a:pt x="749076" y="103096"/>
                </a:lnTo>
                <a:lnTo>
                  <a:pt x="750542" y="124854"/>
                </a:lnTo>
                <a:lnTo>
                  <a:pt x="759254" y="124854"/>
                </a:lnTo>
                <a:lnTo>
                  <a:pt x="759254" y="103096"/>
                </a:lnTo>
                <a:close/>
              </a:path>
              <a:path w="1120775" h="155575">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a:moveTo>
                  <a:pt x="579238" y="45014"/>
                </a:moveTo>
                <a:lnTo>
                  <a:pt x="569082" y="45014"/>
                </a:lnTo>
                <a:lnTo>
                  <a:pt x="569082" y="123409"/>
                </a:lnTo>
                <a:lnTo>
                  <a:pt x="579238" y="123409"/>
                </a:lnTo>
                <a:lnTo>
                  <a:pt x="579238" y="45014"/>
                </a:lnTo>
                <a:close/>
              </a:path>
              <a:path w="1120775" h="155575">
                <a:moveTo>
                  <a:pt x="596662" y="36281"/>
                </a:moveTo>
                <a:lnTo>
                  <a:pt x="554559" y="36281"/>
                </a:lnTo>
                <a:lnTo>
                  <a:pt x="554559" y="45014"/>
                </a:lnTo>
                <a:lnTo>
                  <a:pt x="596662" y="45014"/>
                </a:lnTo>
                <a:lnTo>
                  <a:pt x="596662" y="36281"/>
                </a:lnTo>
                <a:close/>
              </a:path>
              <a:path w="1120775" h="155575">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a:moveTo>
                  <a:pt x="598107" y="11612"/>
                </a:moveTo>
                <a:lnTo>
                  <a:pt x="595196" y="11612"/>
                </a:lnTo>
                <a:lnTo>
                  <a:pt x="598107" y="13078"/>
                </a:lnTo>
                <a:lnTo>
                  <a:pt x="598107" y="11612"/>
                </a:lnTo>
                <a:close/>
              </a:path>
              <a:path w="1120775" h="155575">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a:moveTo>
                  <a:pt x="407935" y="36281"/>
                </a:moveTo>
                <a:lnTo>
                  <a:pt x="365831" y="36281"/>
                </a:lnTo>
                <a:lnTo>
                  <a:pt x="365831" y="45014"/>
                </a:lnTo>
                <a:lnTo>
                  <a:pt x="407935" y="45014"/>
                </a:lnTo>
                <a:lnTo>
                  <a:pt x="407935" y="36281"/>
                </a:lnTo>
                <a:close/>
              </a:path>
              <a:path w="1120775" h="155575">
                <a:moveTo>
                  <a:pt x="390511" y="10167"/>
                </a:moveTo>
                <a:lnTo>
                  <a:pt x="380354" y="10167"/>
                </a:lnTo>
                <a:lnTo>
                  <a:pt x="380354" y="36281"/>
                </a:lnTo>
                <a:lnTo>
                  <a:pt x="390511" y="36281"/>
                </a:lnTo>
                <a:lnTo>
                  <a:pt x="390511" y="10167"/>
                </a:lnTo>
                <a:close/>
              </a:path>
              <a:path w="1120775" h="155575">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p:spPr>
        <p:txBody>
          <a:bodyPr wrap="square" lIns="0" tIns="0" rIns="0" bIns="0" rtlCol="0"/>
          <a:lstStyle/>
          <a:p>
            <a:endParaRPr sz="819" dirty="0"/>
          </a:p>
        </p:txBody>
      </p:sp>
      <p:sp>
        <p:nvSpPr>
          <p:cNvPr id="20" name="bk object 20"/>
          <p:cNvSpPr/>
          <p:nvPr userDrawn="1"/>
        </p:nvSpPr>
        <p:spPr>
          <a:xfrm>
            <a:off x="238181" y="238475"/>
            <a:ext cx="307001" cy="250619"/>
          </a:xfrm>
          <a:prstGeom prst="rect">
            <a:avLst/>
          </a:prstGeom>
          <a:blipFill>
            <a:blip r:embed="rId4" cstate="print"/>
            <a:stretch>
              <a:fillRect/>
            </a:stretch>
          </a:blipFill>
        </p:spPr>
        <p:txBody>
          <a:bodyPr wrap="square" lIns="0" tIns="0" rIns="0" bIns="0" rtlCol="0"/>
          <a:lstStyle/>
          <a:p>
            <a:endParaRPr sz="819" dirty="0"/>
          </a:p>
        </p:txBody>
      </p:sp>
      <p:sp>
        <p:nvSpPr>
          <p:cNvPr id="21" name="bk object 21"/>
          <p:cNvSpPr/>
          <p:nvPr userDrawn="1"/>
        </p:nvSpPr>
        <p:spPr>
          <a:xfrm>
            <a:off x="567630" y="238108"/>
            <a:ext cx="0" cy="251255"/>
          </a:xfrm>
          <a:custGeom>
            <a:avLst/>
            <a:gdLst/>
            <a:ahLst/>
            <a:cxnLst/>
            <a:rect l="l" t="t" r="r" b="b"/>
            <a:pathLst>
              <a:path h="552450">
                <a:moveTo>
                  <a:pt x="0" y="0"/>
                </a:moveTo>
                <a:lnTo>
                  <a:pt x="0" y="551868"/>
                </a:lnTo>
              </a:path>
            </a:pathLst>
          </a:custGeom>
          <a:ln w="32470">
            <a:solidFill>
              <a:srgbClr val="FFFFFF"/>
            </a:solidFill>
          </a:ln>
        </p:spPr>
        <p:txBody>
          <a:bodyPr wrap="square" lIns="0" tIns="0" rIns="0" bIns="0" rtlCol="0"/>
          <a:lstStyle/>
          <a:p>
            <a:endParaRPr sz="819" dirty="0"/>
          </a:p>
        </p:txBody>
      </p:sp>
    </p:spTree>
    <p:extLst>
      <p:ext uri="{BB962C8B-B14F-4D97-AF65-F5344CB8AC3E}">
        <p14:creationId xmlns:p14="http://schemas.microsoft.com/office/powerpoint/2010/main" val="1153863086"/>
      </p:ext>
    </p:extLst>
  </p:cSld>
  <p:clrMap bg1="lt1" tx1="dk1" bg2="lt2" tx2="dk2" accent1="accent1" accent2="accent2" accent3="accent3" accent4="accent4" accent5="accent5" accent6="accent6" hlink="hlink" folHlink="folHlink"/>
  <p:sldLayoutIdLst>
    <p:sldLayoutId id="2147483721" r:id="rId1"/>
    <p:sldLayoutId id="2147483722" r:id="rId2"/>
  </p:sldLayoutIdLst>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7">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7">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9144000" cy="5143211"/>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51C49"/>
          </a:solidFill>
        </p:spPr>
        <p:txBody>
          <a:bodyPr wrap="square" lIns="0" tIns="0" rIns="0" bIns="0" rtlCol="0"/>
          <a:lstStyle/>
          <a:p>
            <a:endParaRPr sz="819" dirty="0"/>
          </a:p>
        </p:txBody>
      </p:sp>
      <p:sp>
        <p:nvSpPr>
          <p:cNvPr id="17" name="bk object 17"/>
          <p:cNvSpPr/>
          <p:nvPr/>
        </p:nvSpPr>
        <p:spPr>
          <a:xfrm>
            <a:off x="594036" y="385932"/>
            <a:ext cx="866745" cy="125627"/>
          </a:xfrm>
          <a:custGeom>
            <a:avLst/>
            <a:gdLst/>
            <a:ahLst/>
            <a:cxnLst/>
            <a:rect l="l" t="t" r="r" b="b"/>
            <a:pathLst>
              <a:path w="1905635" h="276225">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a:moveTo>
                  <a:pt x="1905114" y="146225"/>
                </a:moveTo>
                <a:lnTo>
                  <a:pt x="1905114" y="147053"/>
                </a:lnTo>
                <a:lnTo>
                  <a:pt x="1905114" y="146225"/>
                </a:lnTo>
                <a:close/>
              </a:path>
              <a:path w="1905635" h="276225">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a:moveTo>
                  <a:pt x="1669666" y="203218"/>
                </a:moveTo>
                <a:lnTo>
                  <a:pt x="1663886" y="204067"/>
                </a:lnTo>
                <a:lnTo>
                  <a:pt x="1669666" y="204067"/>
                </a:lnTo>
                <a:lnTo>
                  <a:pt x="1669666" y="203218"/>
                </a:lnTo>
                <a:close/>
              </a:path>
              <a:path w="1905635" h="276225">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a:moveTo>
                  <a:pt x="1433380" y="146225"/>
                </a:moveTo>
                <a:lnTo>
                  <a:pt x="1433380" y="147053"/>
                </a:lnTo>
                <a:lnTo>
                  <a:pt x="1433380" y="146225"/>
                </a:lnTo>
                <a:close/>
              </a:path>
              <a:path w="1905635" h="276225">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a:moveTo>
                  <a:pt x="999655" y="62783"/>
                </a:moveTo>
                <a:lnTo>
                  <a:pt x="980650" y="62783"/>
                </a:lnTo>
                <a:lnTo>
                  <a:pt x="932746" y="194978"/>
                </a:lnTo>
                <a:lnTo>
                  <a:pt x="949697" y="194978"/>
                </a:lnTo>
                <a:lnTo>
                  <a:pt x="999655" y="62783"/>
                </a:lnTo>
                <a:close/>
              </a:path>
              <a:path w="1905635" h="276225">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a:moveTo>
                  <a:pt x="850937" y="203218"/>
                </a:moveTo>
                <a:lnTo>
                  <a:pt x="845157" y="204067"/>
                </a:lnTo>
                <a:lnTo>
                  <a:pt x="850937" y="204067"/>
                </a:lnTo>
                <a:lnTo>
                  <a:pt x="850937" y="203218"/>
                </a:lnTo>
                <a:close/>
              </a:path>
              <a:path w="1905635" h="276225">
                <a:moveTo>
                  <a:pt x="759212" y="4115"/>
                </a:moveTo>
                <a:lnTo>
                  <a:pt x="740228" y="4115"/>
                </a:lnTo>
                <a:lnTo>
                  <a:pt x="740228" y="34690"/>
                </a:lnTo>
                <a:lnTo>
                  <a:pt x="759212" y="34690"/>
                </a:lnTo>
                <a:lnTo>
                  <a:pt x="759212" y="4115"/>
                </a:lnTo>
                <a:close/>
              </a:path>
              <a:path w="1905635" h="276225">
                <a:moveTo>
                  <a:pt x="759212" y="63600"/>
                </a:moveTo>
                <a:lnTo>
                  <a:pt x="740228" y="63600"/>
                </a:lnTo>
                <a:lnTo>
                  <a:pt x="740228" y="218914"/>
                </a:lnTo>
                <a:lnTo>
                  <a:pt x="759212" y="218914"/>
                </a:lnTo>
                <a:lnTo>
                  <a:pt x="759212" y="63600"/>
                </a:lnTo>
                <a:close/>
              </a:path>
              <a:path w="1905635" h="276225">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a:moveTo>
                  <a:pt x="619604" y="190842"/>
                </a:moveTo>
                <a:lnTo>
                  <a:pt x="602274" y="190842"/>
                </a:lnTo>
                <a:lnTo>
                  <a:pt x="602274" y="218914"/>
                </a:lnTo>
                <a:lnTo>
                  <a:pt x="619604" y="218914"/>
                </a:lnTo>
                <a:lnTo>
                  <a:pt x="619604" y="190842"/>
                </a:lnTo>
                <a:close/>
              </a:path>
              <a:path w="1905635" h="276225">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a:moveTo>
                  <a:pt x="321382" y="146225"/>
                </a:moveTo>
                <a:lnTo>
                  <a:pt x="321382" y="147053"/>
                </a:lnTo>
                <a:lnTo>
                  <a:pt x="321382" y="146225"/>
                </a:lnTo>
                <a:close/>
              </a:path>
              <a:path w="1905635" h="276225">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p:spPr>
        <p:txBody>
          <a:bodyPr wrap="square" lIns="0" tIns="0" rIns="0" bIns="0" rtlCol="0"/>
          <a:lstStyle/>
          <a:p>
            <a:endParaRPr sz="819" dirty="0"/>
          </a:p>
        </p:txBody>
      </p:sp>
      <p:sp>
        <p:nvSpPr>
          <p:cNvPr id="18" name="bk object 18"/>
          <p:cNvSpPr/>
          <p:nvPr/>
        </p:nvSpPr>
        <p:spPr>
          <a:xfrm>
            <a:off x="598537" y="239838"/>
            <a:ext cx="830354" cy="125627"/>
          </a:xfrm>
          <a:custGeom>
            <a:avLst/>
            <a:gdLst/>
            <a:ahLst/>
            <a:cxnLst/>
            <a:rect l="l" t="t" r="r" b="b"/>
            <a:pathLst>
              <a:path w="1825625" h="276225">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a:moveTo>
                  <a:pt x="1726680" y="146215"/>
                </a:moveTo>
                <a:lnTo>
                  <a:pt x="1726680" y="147042"/>
                </a:lnTo>
                <a:lnTo>
                  <a:pt x="1726680" y="146215"/>
                </a:lnTo>
                <a:close/>
              </a:path>
              <a:path w="1825625" h="276225">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a:moveTo>
                  <a:pt x="1413569" y="62772"/>
                </a:moveTo>
                <a:lnTo>
                  <a:pt x="1394585" y="62772"/>
                </a:lnTo>
                <a:lnTo>
                  <a:pt x="1346639" y="194946"/>
                </a:lnTo>
                <a:lnTo>
                  <a:pt x="1363628" y="194946"/>
                </a:lnTo>
                <a:lnTo>
                  <a:pt x="1413569" y="62772"/>
                </a:lnTo>
                <a:close/>
              </a:path>
              <a:path w="1825625" h="276225">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a:moveTo>
                  <a:pt x="969080" y="4104"/>
                </a:moveTo>
                <a:lnTo>
                  <a:pt x="950096" y="4104"/>
                </a:lnTo>
                <a:lnTo>
                  <a:pt x="950096" y="218914"/>
                </a:lnTo>
                <a:lnTo>
                  <a:pt x="969080" y="218914"/>
                </a:lnTo>
                <a:lnTo>
                  <a:pt x="969080" y="4104"/>
                </a:lnTo>
                <a:close/>
              </a:path>
              <a:path w="1825625" h="276225">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a:moveTo>
                  <a:pt x="933573" y="202402"/>
                </a:moveTo>
                <a:lnTo>
                  <a:pt x="931919" y="203218"/>
                </a:lnTo>
                <a:lnTo>
                  <a:pt x="933573" y="203218"/>
                </a:lnTo>
                <a:lnTo>
                  <a:pt x="933573" y="202402"/>
                </a:lnTo>
                <a:close/>
              </a:path>
              <a:path w="1825625" h="276225">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a:moveTo>
                  <a:pt x="450248" y="4104"/>
                </a:moveTo>
                <a:lnTo>
                  <a:pt x="431264" y="4104"/>
                </a:lnTo>
                <a:lnTo>
                  <a:pt x="431264" y="34679"/>
                </a:lnTo>
                <a:lnTo>
                  <a:pt x="450248" y="34679"/>
                </a:lnTo>
                <a:lnTo>
                  <a:pt x="450248" y="4104"/>
                </a:lnTo>
                <a:close/>
              </a:path>
              <a:path w="1825625" h="276225">
                <a:moveTo>
                  <a:pt x="450248" y="63600"/>
                </a:moveTo>
                <a:lnTo>
                  <a:pt x="431264" y="63600"/>
                </a:lnTo>
                <a:lnTo>
                  <a:pt x="431264" y="218914"/>
                </a:lnTo>
                <a:lnTo>
                  <a:pt x="450248" y="218914"/>
                </a:lnTo>
                <a:lnTo>
                  <a:pt x="450248" y="63600"/>
                </a:lnTo>
                <a:close/>
              </a:path>
              <a:path w="1825625" h="276225">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a:moveTo>
                  <a:pt x="413086" y="203218"/>
                </a:moveTo>
                <a:lnTo>
                  <a:pt x="407317" y="204035"/>
                </a:lnTo>
                <a:lnTo>
                  <a:pt x="413086" y="204035"/>
                </a:lnTo>
                <a:lnTo>
                  <a:pt x="413086" y="203218"/>
                </a:lnTo>
                <a:close/>
              </a:path>
              <a:path w="1825625" h="276225">
                <a:moveTo>
                  <a:pt x="338733" y="202402"/>
                </a:moveTo>
                <a:lnTo>
                  <a:pt x="337078" y="203218"/>
                </a:lnTo>
                <a:lnTo>
                  <a:pt x="338733" y="203218"/>
                </a:lnTo>
                <a:lnTo>
                  <a:pt x="338733" y="202402"/>
                </a:lnTo>
                <a:close/>
              </a:path>
              <a:path w="1825625" h="276225">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a:moveTo>
                  <a:pt x="23151" y="4104"/>
                </a:moveTo>
                <a:lnTo>
                  <a:pt x="0" y="4104"/>
                </a:lnTo>
                <a:lnTo>
                  <a:pt x="0" y="218914"/>
                </a:lnTo>
                <a:lnTo>
                  <a:pt x="20679" y="218914"/>
                </a:lnTo>
                <a:lnTo>
                  <a:pt x="20679" y="37161"/>
                </a:lnTo>
                <a:lnTo>
                  <a:pt x="45838" y="37161"/>
                </a:lnTo>
                <a:lnTo>
                  <a:pt x="23151" y="4104"/>
                </a:lnTo>
                <a:close/>
              </a:path>
              <a:path w="1825625" h="276225">
                <a:moveTo>
                  <a:pt x="45838" y="37161"/>
                </a:moveTo>
                <a:lnTo>
                  <a:pt x="21486" y="37161"/>
                </a:lnTo>
                <a:lnTo>
                  <a:pt x="146225" y="218914"/>
                </a:lnTo>
                <a:lnTo>
                  <a:pt x="169377" y="218914"/>
                </a:lnTo>
                <a:lnTo>
                  <a:pt x="169377" y="185858"/>
                </a:lnTo>
                <a:lnTo>
                  <a:pt x="147890" y="185858"/>
                </a:lnTo>
                <a:lnTo>
                  <a:pt x="45838" y="37161"/>
                </a:lnTo>
                <a:close/>
              </a:path>
              <a:path w="1825625" h="276225">
                <a:moveTo>
                  <a:pt x="169377" y="4104"/>
                </a:moveTo>
                <a:lnTo>
                  <a:pt x="148707" y="4104"/>
                </a:lnTo>
                <a:lnTo>
                  <a:pt x="148707" y="185858"/>
                </a:lnTo>
                <a:lnTo>
                  <a:pt x="169377" y="185858"/>
                </a:lnTo>
                <a:lnTo>
                  <a:pt x="169377" y="4104"/>
                </a:lnTo>
                <a:close/>
              </a:path>
            </a:pathLst>
          </a:custGeom>
          <a:solidFill>
            <a:srgbClr val="FFFFFF"/>
          </a:solidFill>
        </p:spPr>
        <p:txBody>
          <a:bodyPr wrap="square" lIns="0" tIns="0" rIns="0" bIns="0" rtlCol="0"/>
          <a:lstStyle/>
          <a:p>
            <a:endParaRPr sz="819" dirty="0"/>
          </a:p>
        </p:txBody>
      </p:sp>
      <p:sp>
        <p:nvSpPr>
          <p:cNvPr id="19" name="bk object 19"/>
          <p:cNvSpPr/>
          <p:nvPr/>
        </p:nvSpPr>
        <p:spPr>
          <a:xfrm>
            <a:off x="595156" y="535311"/>
            <a:ext cx="509765" cy="70756"/>
          </a:xfrm>
          <a:custGeom>
            <a:avLst/>
            <a:gdLst/>
            <a:ahLst/>
            <a:cxnLst/>
            <a:rect l="l" t="t" r="r" b="b"/>
            <a:pathLst>
              <a:path w="1120775" h="155575">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a:moveTo>
                  <a:pt x="991519" y="65348"/>
                </a:moveTo>
                <a:lnTo>
                  <a:pt x="979917" y="65348"/>
                </a:lnTo>
                <a:lnTo>
                  <a:pt x="979917" y="123409"/>
                </a:lnTo>
                <a:lnTo>
                  <a:pt x="991519" y="123409"/>
                </a:lnTo>
                <a:lnTo>
                  <a:pt x="991519" y="65348"/>
                </a:lnTo>
                <a:close/>
              </a:path>
              <a:path w="1120775" h="155575">
                <a:moveTo>
                  <a:pt x="991519" y="2900"/>
                </a:moveTo>
                <a:lnTo>
                  <a:pt x="979917" y="2900"/>
                </a:lnTo>
                <a:lnTo>
                  <a:pt x="979917" y="55171"/>
                </a:lnTo>
                <a:lnTo>
                  <a:pt x="991519" y="55171"/>
                </a:lnTo>
                <a:lnTo>
                  <a:pt x="991519" y="2900"/>
                </a:lnTo>
                <a:close/>
              </a:path>
              <a:path w="1120775" h="155575">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a:moveTo>
                  <a:pt x="759254" y="103096"/>
                </a:moveTo>
                <a:lnTo>
                  <a:pt x="749076" y="103096"/>
                </a:lnTo>
                <a:lnTo>
                  <a:pt x="750542" y="124854"/>
                </a:lnTo>
                <a:lnTo>
                  <a:pt x="759254" y="124854"/>
                </a:lnTo>
                <a:lnTo>
                  <a:pt x="759254" y="103096"/>
                </a:lnTo>
                <a:close/>
              </a:path>
              <a:path w="1120775" h="155575">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a:moveTo>
                  <a:pt x="579238" y="45014"/>
                </a:moveTo>
                <a:lnTo>
                  <a:pt x="569082" y="45014"/>
                </a:lnTo>
                <a:lnTo>
                  <a:pt x="569082" y="123409"/>
                </a:lnTo>
                <a:lnTo>
                  <a:pt x="579238" y="123409"/>
                </a:lnTo>
                <a:lnTo>
                  <a:pt x="579238" y="45014"/>
                </a:lnTo>
                <a:close/>
              </a:path>
              <a:path w="1120775" h="155575">
                <a:moveTo>
                  <a:pt x="596662" y="36281"/>
                </a:moveTo>
                <a:lnTo>
                  <a:pt x="554559" y="36281"/>
                </a:lnTo>
                <a:lnTo>
                  <a:pt x="554559" y="45014"/>
                </a:lnTo>
                <a:lnTo>
                  <a:pt x="596662" y="45014"/>
                </a:lnTo>
                <a:lnTo>
                  <a:pt x="596662" y="36281"/>
                </a:lnTo>
                <a:close/>
              </a:path>
              <a:path w="1120775" h="155575">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a:moveTo>
                  <a:pt x="598107" y="11612"/>
                </a:moveTo>
                <a:lnTo>
                  <a:pt x="595196" y="11612"/>
                </a:lnTo>
                <a:lnTo>
                  <a:pt x="598107" y="13078"/>
                </a:lnTo>
                <a:lnTo>
                  <a:pt x="598107" y="11612"/>
                </a:lnTo>
                <a:close/>
              </a:path>
              <a:path w="1120775" h="155575">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a:moveTo>
                  <a:pt x="407935" y="36281"/>
                </a:moveTo>
                <a:lnTo>
                  <a:pt x="365831" y="36281"/>
                </a:lnTo>
                <a:lnTo>
                  <a:pt x="365831" y="45014"/>
                </a:lnTo>
                <a:lnTo>
                  <a:pt x="407935" y="45014"/>
                </a:lnTo>
                <a:lnTo>
                  <a:pt x="407935" y="36281"/>
                </a:lnTo>
                <a:close/>
              </a:path>
              <a:path w="1120775" h="155575">
                <a:moveTo>
                  <a:pt x="390511" y="10167"/>
                </a:moveTo>
                <a:lnTo>
                  <a:pt x="380354" y="10167"/>
                </a:lnTo>
                <a:lnTo>
                  <a:pt x="380354" y="36281"/>
                </a:lnTo>
                <a:lnTo>
                  <a:pt x="390511" y="36281"/>
                </a:lnTo>
                <a:lnTo>
                  <a:pt x="390511" y="10167"/>
                </a:lnTo>
                <a:close/>
              </a:path>
              <a:path w="1120775" h="155575">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p:spPr>
        <p:txBody>
          <a:bodyPr wrap="square" lIns="0" tIns="0" rIns="0" bIns="0" rtlCol="0"/>
          <a:lstStyle/>
          <a:p>
            <a:endParaRPr sz="819" dirty="0"/>
          </a:p>
        </p:txBody>
      </p:sp>
      <p:sp>
        <p:nvSpPr>
          <p:cNvPr id="20" name="bk object 20"/>
          <p:cNvSpPr/>
          <p:nvPr/>
        </p:nvSpPr>
        <p:spPr>
          <a:xfrm>
            <a:off x="238181" y="238475"/>
            <a:ext cx="307001" cy="250619"/>
          </a:xfrm>
          <a:prstGeom prst="rect">
            <a:avLst/>
          </a:prstGeom>
          <a:blipFill>
            <a:blip r:embed="rId5" cstate="print"/>
            <a:stretch>
              <a:fillRect/>
            </a:stretch>
          </a:blipFill>
        </p:spPr>
        <p:txBody>
          <a:bodyPr wrap="square" lIns="0" tIns="0" rIns="0" bIns="0" rtlCol="0"/>
          <a:lstStyle/>
          <a:p>
            <a:endParaRPr sz="819" dirty="0"/>
          </a:p>
        </p:txBody>
      </p:sp>
      <p:sp>
        <p:nvSpPr>
          <p:cNvPr id="21" name="bk object 21"/>
          <p:cNvSpPr/>
          <p:nvPr/>
        </p:nvSpPr>
        <p:spPr>
          <a:xfrm>
            <a:off x="567630" y="238108"/>
            <a:ext cx="0" cy="251255"/>
          </a:xfrm>
          <a:custGeom>
            <a:avLst/>
            <a:gdLst/>
            <a:ahLst/>
            <a:cxnLst/>
            <a:rect l="l" t="t" r="r" b="b"/>
            <a:pathLst>
              <a:path h="552450">
                <a:moveTo>
                  <a:pt x="0" y="0"/>
                </a:moveTo>
                <a:lnTo>
                  <a:pt x="0" y="551868"/>
                </a:lnTo>
              </a:path>
            </a:pathLst>
          </a:custGeom>
          <a:ln w="32470">
            <a:solidFill>
              <a:srgbClr val="FFFFFF"/>
            </a:solidFill>
          </a:ln>
        </p:spPr>
        <p:txBody>
          <a:bodyPr wrap="square" lIns="0" tIns="0" rIns="0" bIns="0" rtlCol="0"/>
          <a:lstStyle/>
          <a:p>
            <a:endParaRPr sz="819" dirty="0"/>
          </a:p>
        </p:txBody>
      </p:sp>
      <p:sp>
        <p:nvSpPr>
          <p:cNvPr id="2" name="Holder 2"/>
          <p:cNvSpPr>
            <a:spLocks noGrp="1"/>
          </p:cNvSpPr>
          <p:nvPr>
            <p:ph type="title"/>
          </p:nvPr>
        </p:nvSpPr>
        <p:spPr>
          <a:xfrm>
            <a:off x="232121" y="246615"/>
            <a:ext cx="8679758" cy="761747"/>
          </a:xfrm>
          <a:prstGeom prst="rect">
            <a:avLst/>
          </a:prstGeom>
        </p:spPr>
        <p:txBody>
          <a:bodyPr wrap="square" lIns="0" tIns="0" rIns="0" bIns="0">
            <a:spAutoFit/>
          </a:bodyPr>
          <a:lstStyle>
            <a:lvl1pPr>
              <a:defRPr sz="4950" b="1" i="0">
                <a:solidFill>
                  <a:schemeClr val="tx1"/>
                </a:solidFill>
                <a:latin typeface="Arial"/>
                <a:cs typeface="Arial"/>
              </a:defRPr>
            </a:lvl1pPr>
          </a:lstStyle>
          <a:p>
            <a:endParaRPr/>
          </a:p>
        </p:txBody>
      </p:sp>
      <p:sp>
        <p:nvSpPr>
          <p:cNvPr id="3" name="Holder 3"/>
          <p:cNvSpPr>
            <a:spLocks noGrp="1"/>
          </p:cNvSpPr>
          <p:nvPr>
            <p:ph type="body" idx="1"/>
          </p:nvPr>
        </p:nvSpPr>
        <p:spPr>
          <a:xfrm>
            <a:off x="232350" y="1906225"/>
            <a:ext cx="867930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4801314"/>
          </a:xfrm>
          <a:prstGeom prst="rect">
            <a:avLst/>
          </a:prstGeom>
        </p:spPr>
        <p:txBody>
          <a:bodyPr wrap="square" lIns="0" tIns="0" rIns="0" bIns="0">
            <a:spAutoFit/>
          </a:bodyPr>
          <a:lstStyle>
            <a:lvl1pPr algn="ctr">
              <a:defRPr>
                <a:solidFill>
                  <a:schemeClr val="tx1">
                    <a:tint val="75000"/>
                  </a:schemeClr>
                </a:solidFill>
              </a:defRPr>
            </a:lvl1pPr>
          </a:lstStyle>
          <a:p>
            <a:r>
              <a:rPr lang="en-GB" dirty="0"/>
              <a:t>This information is exempt under the Freedom of Information Act 2000 (FOIA) and may be exempt under other UK information legislation. Refer any FOIA queries to ncscinfoleg@ncsc.gov.uk. All material is UK Crown Copyright © </a:t>
            </a:r>
            <a:endParaRPr dirty="0"/>
          </a:p>
        </p:txBody>
      </p:sp>
      <p:sp>
        <p:nvSpPr>
          <p:cNvPr id="5" name="Holder 5"/>
          <p:cNvSpPr>
            <a:spLocks noGrp="1"/>
          </p:cNvSpPr>
          <p:nvPr>
            <p:ph type="dt" sz="half" idx="6"/>
          </p:nvPr>
        </p:nvSpPr>
        <p:spPr>
          <a:xfrm>
            <a:off x="457200" y="4783456"/>
            <a:ext cx="2103120" cy="369332"/>
          </a:xfrm>
          <a:prstGeom prst="rect">
            <a:avLst/>
          </a:prstGeom>
        </p:spPr>
        <p:txBody>
          <a:bodyPr wrap="square" lIns="0" tIns="0" rIns="0" bIns="0">
            <a:spAutoFit/>
          </a:bodyPr>
          <a:lstStyle>
            <a:lvl1pPr algn="l">
              <a:defRPr>
                <a:solidFill>
                  <a:schemeClr val="tx1">
                    <a:tint val="75000"/>
                  </a:schemeClr>
                </a:solidFill>
              </a:defRPr>
            </a:lvl1pPr>
          </a:lstStyle>
          <a:p>
            <a:fld id="{318D9041-EF04-4576-B23D-907FAD478F79}" type="datetime1">
              <a:rPr lang="en-US" smtClean="0"/>
              <a:t>11/27/2020</a:t>
            </a:fld>
            <a:endParaRPr lang="en-US" dirty="0"/>
          </a:p>
        </p:txBody>
      </p:sp>
      <p:sp>
        <p:nvSpPr>
          <p:cNvPr id="6" name="Holder 6"/>
          <p:cNvSpPr>
            <a:spLocks noGrp="1"/>
          </p:cNvSpPr>
          <p:nvPr>
            <p:ph type="sldNum" sz="quarter" idx="7"/>
          </p:nvPr>
        </p:nvSpPr>
        <p:spPr>
          <a:xfrm>
            <a:off x="6583681" y="4783456"/>
            <a:ext cx="210312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5556876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hf sldNum="0" hdr="0" dt="0"/>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7">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7">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4305" y="145934"/>
            <a:ext cx="1809820" cy="452288"/>
          </a:xfrm>
          <a:prstGeom prst="rect">
            <a:avLst/>
          </a:prstGeom>
        </p:spPr>
      </p:pic>
      <p:sp>
        <p:nvSpPr>
          <p:cNvPr id="8" name="Rectangle 7"/>
          <p:cNvSpPr/>
          <p:nvPr userDrawn="1"/>
        </p:nvSpPr>
        <p:spPr>
          <a:xfrm>
            <a:off x="0" y="4845719"/>
            <a:ext cx="9144000" cy="297782"/>
          </a:xfrm>
          <a:prstGeom prst="rect">
            <a:avLst/>
          </a:prstGeom>
          <a:solidFill>
            <a:srgbClr val="05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17223"/>
            <a:endParaRPr lang="en-GB" sz="912" dirty="0">
              <a:solidFill>
                <a:prstClr val="white"/>
              </a:solidFill>
            </a:endParaRPr>
          </a:p>
        </p:txBody>
      </p:sp>
      <p:sp>
        <p:nvSpPr>
          <p:cNvPr id="2" name="Title Placeholder 1"/>
          <p:cNvSpPr>
            <a:spLocks noGrp="1"/>
          </p:cNvSpPr>
          <p:nvPr>
            <p:ph type="title"/>
          </p:nvPr>
        </p:nvSpPr>
        <p:spPr>
          <a:xfrm>
            <a:off x="216569" y="792468"/>
            <a:ext cx="8707856" cy="45118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216569" y="1324390"/>
            <a:ext cx="8707856" cy="33769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lide Number Placeholder 5"/>
          <p:cNvSpPr>
            <a:spLocks noGrp="1"/>
          </p:cNvSpPr>
          <p:nvPr>
            <p:ph type="sldNum" sz="quarter" idx="4"/>
          </p:nvPr>
        </p:nvSpPr>
        <p:spPr>
          <a:xfrm>
            <a:off x="8644692" y="4829371"/>
            <a:ext cx="439154" cy="273845"/>
          </a:xfrm>
          <a:prstGeom prst="rect">
            <a:avLst/>
          </a:prstGeom>
        </p:spPr>
        <p:txBody>
          <a:bodyPr vert="horz" lIns="91440" tIns="45720" rIns="91440" bIns="45720" rtlCol="0" anchor="t"/>
          <a:lstStyle>
            <a:lvl1pPr algn="l">
              <a:defRPr sz="912">
                <a:solidFill>
                  <a:schemeClr val="accent5">
                    <a:lumMod val="40000"/>
                    <a:lumOff val="60000"/>
                  </a:schemeClr>
                </a:solidFill>
                <a:latin typeface="Arial" panose="020B0604020202020204" pitchFamily="34" charset="0"/>
                <a:cs typeface="Arial" panose="020B0604020202020204" pitchFamily="34" charset="0"/>
              </a:defRPr>
            </a:lvl1pPr>
          </a:lstStyle>
          <a:p>
            <a:pPr defTabSz="617223"/>
            <a:fld id="{D17DDAE8-BD52-4C1A-8309-1A4391C014AD}" type="slidenum">
              <a:rPr lang="en-GB" smtClean="0">
                <a:solidFill>
                  <a:srgbClr val="4472C4">
                    <a:lumMod val="40000"/>
                    <a:lumOff val="60000"/>
                  </a:srgbClr>
                </a:solidFill>
              </a:rPr>
              <a:pPr defTabSz="617223"/>
              <a:t>‹#›</a:t>
            </a:fld>
            <a:endParaRPr lang="en-GB" dirty="0">
              <a:solidFill>
                <a:srgbClr val="4472C4">
                  <a:lumMod val="40000"/>
                  <a:lumOff val="60000"/>
                </a:srgbClr>
              </a:solidFill>
            </a:endParaRPr>
          </a:p>
        </p:txBody>
      </p:sp>
      <p:sp>
        <p:nvSpPr>
          <p:cNvPr id="5" name="Rectangle 4"/>
          <p:cNvSpPr/>
          <p:nvPr userDrawn="1"/>
        </p:nvSpPr>
        <p:spPr>
          <a:xfrm>
            <a:off x="216569" y="4994565"/>
            <a:ext cx="8925927" cy="175433"/>
          </a:xfrm>
          <a:prstGeom prst="rect">
            <a:avLst/>
          </a:prstGeom>
        </p:spPr>
        <p:txBody>
          <a:bodyPr wrap="square">
            <a:spAutoFit/>
          </a:bodyPr>
          <a:lstStyle/>
          <a:p>
            <a:pPr defTabSz="617223"/>
            <a:r>
              <a:rPr lang="en-GB" sz="540" dirty="0">
                <a:solidFill>
                  <a:srgbClr val="597699"/>
                </a:solidFill>
              </a:rPr>
              <a:t>This information is exempt under the Freedom of Information Act 2000 (FOIA) and may be exempt under other UK information legislation. Refer any FOIA queries to ncscinfoleg@ncsc.gov.uk</a:t>
            </a:r>
          </a:p>
        </p:txBody>
      </p:sp>
      <p:cxnSp>
        <p:nvCxnSpPr>
          <p:cNvPr id="9" name="Straight Connector 8"/>
          <p:cNvCxnSpPr/>
          <p:nvPr userDrawn="1"/>
        </p:nvCxnSpPr>
        <p:spPr>
          <a:xfrm>
            <a:off x="-166250" y="712032"/>
            <a:ext cx="9448800" cy="0"/>
          </a:xfrm>
          <a:prstGeom prst="line">
            <a:avLst/>
          </a:prstGeom>
          <a:ln w="12700">
            <a:solidFill>
              <a:srgbClr val="051D49">
                <a:alpha val="30196"/>
              </a:srgbClr>
            </a:solidFill>
          </a:ln>
        </p:spPr>
        <p:style>
          <a:lnRef idx="1">
            <a:schemeClr val="accent1"/>
          </a:lnRef>
          <a:fillRef idx="0">
            <a:schemeClr val="accent1"/>
          </a:fillRef>
          <a:effectRef idx="0">
            <a:schemeClr val="accent1"/>
          </a:effectRef>
          <a:fontRef idx="minor">
            <a:schemeClr val="tx1"/>
          </a:fontRef>
        </p:style>
      </p:cxnSp>
      <p:sp>
        <p:nvSpPr>
          <p:cNvPr id="13" name="Footer Placeholder 4"/>
          <p:cNvSpPr>
            <a:spLocks noGrp="1"/>
          </p:cNvSpPr>
          <p:nvPr>
            <p:ph type="ftr" sz="quarter" idx="3"/>
          </p:nvPr>
        </p:nvSpPr>
        <p:spPr>
          <a:xfrm>
            <a:off x="216568" y="4833963"/>
            <a:ext cx="8298782" cy="273845"/>
          </a:xfrm>
          <a:prstGeom prst="rect">
            <a:avLst/>
          </a:prstGeom>
        </p:spPr>
        <p:txBody>
          <a:bodyPr vert="horz" lIns="91440" tIns="45720" rIns="91440" bIns="45720" rtlCol="0" anchor="t"/>
          <a:lstStyle>
            <a:lvl1pPr algn="l">
              <a:defRPr sz="912">
                <a:solidFill>
                  <a:schemeClr val="accent5">
                    <a:lumMod val="40000"/>
                    <a:lumOff val="60000"/>
                  </a:schemeClr>
                </a:solidFill>
                <a:latin typeface="Arial" panose="020B0604020202020204" pitchFamily="34" charset="0"/>
                <a:cs typeface="Arial" panose="020B0604020202020204" pitchFamily="34" charset="0"/>
              </a:defRPr>
            </a:lvl1pPr>
          </a:lstStyle>
          <a:p>
            <a:pPr defTabSz="617223"/>
            <a:r>
              <a:rPr lang="en-GB" dirty="0">
                <a:solidFill>
                  <a:srgbClr val="4472C4">
                    <a:lumMod val="40000"/>
                    <a:lumOff val="60000"/>
                  </a:srgbClr>
                </a:solidFill>
              </a:rPr>
              <a:t>Presentation title, other message and/or classification (edit using header and footer on Insert tab)</a:t>
            </a:r>
          </a:p>
        </p:txBody>
      </p:sp>
    </p:spTree>
    <p:extLst>
      <p:ext uri="{BB962C8B-B14F-4D97-AF65-F5344CB8AC3E}">
        <p14:creationId xmlns:p14="http://schemas.microsoft.com/office/powerpoint/2010/main" val="106977113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Lst>
  <p:hf hdr="0" dt="0"/>
  <p:txStyles>
    <p:titleStyle>
      <a:lvl1pPr algn="l" defTabSz="462917" rtl="0" eaLnBrk="1" latinLnBrk="0" hangingPunct="1">
        <a:lnSpc>
          <a:spcPct val="90000"/>
        </a:lnSpc>
        <a:spcBef>
          <a:spcPct val="0"/>
        </a:spcBef>
        <a:buNone/>
        <a:defRPr sz="1823" b="1" kern="1200">
          <a:solidFill>
            <a:schemeClr val="tx1"/>
          </a:solidFill>
          <a:latin typeface="+mj-lt"/>
          <a:ea typeface="+mj-ea"/>
          <a:cs typeface="+mj-cs"/>
        </a:defRPr>
      </a:lvl1pPr>
    </p:titleStyle>
    <p:bodyStyle>
      <a:lvl1pPr marL="115730" indent="-115730" algn="l" defTabSz="462917" rtl="0" eaLnBrk="1" latinLnBrk="0" hangingPunct="1">
        <a:lnSpc>
          <a:spcPct val="90000"/>
        </a:lnSpc>
        <a:spcBef>
          <a:spcPts val="507"/>
        </a:spcBef>
        <a:buFont typeface="Arial" panose="020B0604020202020204" pitchFamily="34" charset="0"/>
        <a:buChar char="•"/>
        <a:defRPr sz="1418" kern="1200">
          <a:solidFill>
            <a:schemeClr val="tx1"/>
          </a:solidFill>
          <a:latin typeface="+mn-lt"/>
          <a:ea typeface="+mn-ea"/>
          <a:cs typeface="+mn-cs"/>
        </a:defRPr>
      </a:lvl1pPr>
      <a:lvl2pPr marL="347188" indent="-115730" algn="l" defTabSz="462917" rtl="0" eaLnBrk="1" latinLnBrk="0" hangingPunct="1">
        <a:lnSpc>
          <a:spcPct val="90000"/>
        </a:lnSpc>
        <a:spcBef>
          <a:spcPts val="253"/>
        </a:spcBef>
        <a:buFont typeface="Arial" panose="020B0604020202020204" pitchFamily="34" charset="0"/>
        <a:buChar char="•"/>
        <a:defRPr sz="1215" kern="1200">
          <a:solidFill>
            <a:schemeClr val="tx1"/>
          </a:solidFill>
          <a:latin typeface="+mn-lt"/>
          <a:ea typeface="+mn-ea"/>
          <a:cs typeface="+mn-cs"/>
        </a:defRPr>
      </a:lvl2pPr>
      <a:lvl3pPr marL="578647" indent="-115730" algn="l" defTabSz="462917" rtl="0" eaLnBrk="1" latinLnBrk="0" hangingPunct="1">
        <a:lnSpc>
          <a:spcPct val="90000"/>
        </a:lnSpc>
        <a:spcBef>
          <a:spcPts val="253"/>
        </a:spcBef>
        <a:buFont typeface="Arial" panose="020B0604020202020204" pitchFamily="34" charset="0"/>
        <a:buChar char="•"/>
        <a:defRPr sz="1013" kern="1200">
          <a:solidFill>
            <a:schemeClr val="tx1"/>
          </a:solidFill>
          <a:latin typeface="+mn-lt"/>
          <a:ea typeface="+mn-ea"/>
          <a:cs typeface="+mn-cs"/>
        </a:defRPr>
      </a:lvl3pPr>
      <a:lvl4pPr marL="810105" indent="-115730" algn="l" defTabSz="462917"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4pPr>
      <a:lvl5pPr marL="1041563" indent="-115730" algn="l" defTabSz="462917"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5pPr>
      <a:lvl6pPr marL="1273022" indent="-115730" algn="l" defTabSz="462917"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6pPr>
      <a:lvl7pPr marL="1504481" indent="-115730" algn="l" defTabSz="462917"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7pPr>
      <a:lvl8pPr marL="1735939" indent="-115730" algn="l" defTabSz="462917"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8pPr>
      <a:lvl9pPr marL="1967398" indent="-115730" algn="l" defTabSz="462917"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9pPr>
    </p:bodyStyle>
    <p:otherStyle>
      <a:defPPr>
        <a:defRPr lang="en-US"/>
      </a:defPPr>
      <a:lvl1pPr marL="0" algn="l" defTabSz="462917" rtl="0" eaLnBrk="1" latinLnBrk="0" hangingPunct="1">
        <a:defRPr sz="912" kern="1200">
          <a:solidFill>
            <a:schemeClr val="tx1"/>
          </a:solidFill>
          <a:latin typeface="+mn-lt"/>
          <a:ea typeface="+mn-ea"/>
          <a:cs typeface="+mn-cs"/>
        </a:defRPr>
      </a:lvl1pPr>
      <a:lvl2pPr marL="231459" algn="l" defTabSz="462917" rtl="0" eaLnBrk="1" latinLnBrk="0" hangingPunct="1">
        <a:defRPr sz="912" kern="1200">
          <a:solidFill>
            <a:schemeClr val="tx1"/>
          </a:solidFill>
          <a:latin typeface="+mn-lt"/>
          <a:ea typeface="+mn-ea"/>
          <a:cs typeface="+mn-cs"/>
        </a:defRPr>
      </a:lvl2pPr>
      <a:lvl3pPr marL="462917" algn="l" defTabSz="462917" rtl="0" eaLnBrk="1" latinLnBrk="0" hangingPunct="1">
        <a:defRPr sz="912" kern="1200">
          <a:solidFill>
            <a:schemeClr val="tx1"/>
          </a:solidFill>
          <a:latin typeface="+mn-lt"/>
          <a:ea typeface="+mn-ea"/>
          <a:cs typeface="+mn-cs"/>
        </a:defRPr>
      </a:lvl3pPr>
      <a:lvl4pPr marL="694376" algn="l" defTabSz="462917" rtl="0" eaLnBrk="1" latinLnBrk="0" hangingPunct="1">
        <a:defRPr sz="912" kern="1200">
          <a:solidFill>
            <a:schemeClr val="tx1"/>
          </a:solidFill>
          <a:latin typeface="+mn-lt"/>
          <a:ea typeface="+mn-ea"/>
          <a:cs typeface="+mn-cs"/>
        </a:defRPr>
      </a:lvl4pPr>
      <a:lvl5pPr marL="925834" algn="l" defTabSz="462917" rtl="0" eaLnBrk="1" latinLnBrk="0" hangingPunct="1">
        <a:defRPr sz="912" kern="1200">
          <a:solidFill>
            <a:schemeClr val="tx1"/>
          </a:solidFill>
          <a:latin typeface="+mn-lt"/>
          <a:ea typeface="+mn-ea"/>
          <a:cs typeface="+mn-cs"/>
        </a:defRPr>
      </a:lvl5pPr>
      <a:lvl6pPr marL="1157292" algn="l" defTabSz="462917" rtl="0" eaLnBrk="1" latinLnBrk="0" hangingPunct="1">
        <a:defRPr sz="912" kern="1200">
          <a:solidFill>
            <a:schemeClr val="tx1"/>
          </a:solidFill>
          <a:latin typeface="+mn-lt"/>
          <a:ea typeface="+mn-ea"/>
          <a:cs typeface="+mn-cs"/>
        </a:defRPr>
      </a:lvl6pPr>
      <a:lvl7pPr marL="1388751" algn="l" defTabSz="462917" rtl="0" eaLnBrk="1" latinLnBrk="0" hangingPunct="1">
        <a:defRPr sz="912" kern="1200">
          <a:solidFill>
            <a:schemeClr val="tx1"/>
          </a:solidFill>
          <a:latin typeface="+mn-lt"/>
          <a:ea typeface="+mn-ea"/>
          <a:cs typeface="+mn-cs"/>
        </a:defRPr>
      </a:lvl7pPr>
      <a:lvl8pPr marL="1620209" algn="l" defTabSz="462917" rtl="0" eaLnBrk="1" latinLnBrk="0" hangingPunct="1">
        <a:defRPr sz="912" kern="1200">
          <a:solidFill>
            <a:schemeClr val="tx1"/>
          </a:solidFill>
          <a:latin typeface="+mn-lt"/>
          <a:ea typeface="+mn-ea"/>
          <a:cs typeface="+mn-cs"/>
        </a:defRPr>
      </a:lvl8pPr>
      <a:lvl9pPr marL="1851668" algn="l" defTabSz="462917" rtl="0" eaLnBrk="1" latinLnBrk="0" hangingPunct="1">
        <a:defRPr sz="91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E1C88-BF43-4205-9D05-58F97EB3D86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CE1C60-A780-4BE7-B9B7-5E96602ABE2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44DDE6-AE08-4086-9370-39876FD2E7F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664009D-9433-478A-A177-082877B4C207}" type="datetimeFigureOut">
              <a:rPr lang="en-GB" smtClean="0"/>
              <a:t>27/11/2020</a:t>
            </a:fld>
            <a:endParaRPr lang="en-GB" dirty="0"/>
          </a:p>
        </p:txBody>
      </p:sp>
      <p:sp>
        <p:nvSpPr>
          <p:cNvPr id="5" name="Footer Placeholder 4">
            <a:extLst>
              <a:ext uri="{FF2B5EF4-FFF2-40B4-BE49-F238E27FC236}">
                <a16:creationId xmlns:a16="http://schemas.microsoft.com/office/drawing/2014/main" id="{6F8B7584-B397-411E-93C0-F0F94077431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AC5FCFA-4616-4CCE-ADFF-F715E15FCC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25B0867-7613-4800-A775-440F7DAAB82C}" type="slidenum">
              <a:rPr lang="en-GB" smtClean="0"/>
              <a:t>‹#›</a:t>
            </a:fld>
            <a:endParaRPr lang="en-GB" dirty="0"/>
          </a:p>
        </p:txBody>
      </p:sp>
    </p:spTree>
    <p:extLst>
      <p:ext uri="{BB962C8B-B14F-4D97-AF65-F5344CB8AC3E}">
        <p14:creationId xmlns:p14="http://schemas.microsoft.com/office/powerpoint/2010/main" val="3253925995"/>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6568" y="792467"/>
            <a:ext cx="8707856" cy="451184"/>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216568" y="1324391"/>
            <a:ext cx="8707856" cy="33769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5"/>
          <p:cNvSpPr>
            <a:spLocks noGrp="1"/>
          </p:cNvSpPr>
          <p:nvPr>
            <p:ph type="sldNum" sz="quarter" idx="4"/>
          </p:nvPr>
        </p:nvSpPr>
        <p:spPr>
          <a:xfrm>
            <a:off x="8644692" y="4829371"/>
            <a:ext cx="439153" cy="273844"/>
          </a:xfrm>
          <a:prstGeom prst="rect">
            <a:avLst/>
          </a:prstGeom>
        </p:spPr>
        <p:txBody>
          <a:bodyPr vert="horz" lIns="91440" tIns="45720" rIns="91440" bIns="45720" rtlCol="0" anchor="t"/>
          <a:lstStyle>
            <a:lvl1pPr algn="l">
              <a:defRPr sz="912">
                <a:solidFill>
                  <a:schemeClr val="tx1"/>
                </a:solidFill>
                <a:latin typeface="Arial" panose="020B0604020202020204" pitchFamily="34" charset="0"/>
                <a:cs typeface="Arial" panose="020B0604020202020204" pitchFamily="34" charset="0"/>
              </a:defRPr>
            </a:lvl1pPr>
          </a:lstStyle>
          <a:p>
            <a:fld id="{D17DDAE8-BD52-4C1A-8309-1A4391C014AD}" type="slidenum">
              <a:rPr lang="en-GB" smtClean="0"/>
              <a:pPr/>
              <a:t>‹#›</a:t>
            </a:fld>
            <a:endParaRPr lang="en-GB" dirty="0"/>
          </a:p>
        </p:txBody>
      </p:sp>
      <p:sp>
        <p:nvSpPr>
          <p:cNvPr id="5" name="Rectangle 4"/>
          <p:cNvSpPr/>
          <p:nvPr userDrawn="1"/>
        </p:nvSpPr>
        <p:spPr>
          <a:xfrm>
            <a:off x="493866" y="4986102"/>
            <a:ext cx="8156268" cy="185885"/>
          </a:xfrm>
          <a:prstGeom prst="rect">
            <a:avLst/>
          </a:prstGeom>
        </p:spPr>
        <p:txBody>
          <a:bodyPr wrap="square">
            <a:spAutoFit/>
          </a:bodyPr>
          <a:lstStyle/>
          <a:p>
            <a:r>
              <a:rPr lang="en-GB" sz="608" kern="1200" dirty="0">
                <a:solidFill>
                  <a:schemeClr val="tx1"/>
                </a:solidFill>
                <a:effectLst/>
                <a:latin typeface="+mn-lt"/>
                <a:ea typeface="+mn-ea"/>
                <a:cs typeface="+mn-cs"/>
              </a:rPr>
              <a:t>This information is exempt under the Freedom of Information Act 2000 (FOIA) and may be exempt under other UK information legislation. Refer any FOIA queries to</a:t>
            </a:r>
            <a:r>
              <a:rPr lang="en-GB" sz="608" u="none" kern="1200" dirty="0">
                <a:solidFill>
                  <a:schemeClr val="tx1"/>
                </a:solidFill>
                <a:effectLst/>
                <a:latin typeface="+mn-lt"/>
                <a:ea typeface="+mn-ea"/>
                <a:cs typeface="+mn-cs"/>
              </a:rPr>
              <a:t> ncscinfoleg@ncsc.gov.uk</a:t>
            </a:r>
            <a:r>
              <a:rPr lang="en-GB" sz="608" kern="1200" dirty="0">
                <a:solidFill>
                  <a:schemeClr val="tx1"/>
                </a:solidFill>
                <a:effectLst/>
                <a:latin typeface="+mn-lt"/>
                <a:ea typeface="+mn-ea"/>
                <a:cs typeface="+mn-cs"/>
              </a:rPr>
              <a:t>. All material is UK Crown Copyright ©</a:t>
            </a:r>
          </a:p>
        </p:txBody>
      </p:sp>
      <p:sp>
        <p:nvSpPr>
          <p:cNvPr id="10" name="Rectangle 9">
            <a:extLst>
              <a:ext uri="{FF2B5EF4-FFF2-40B4-BE49-F238E27FC236}">
                <a16:creationId xmlns:a16="http://schemas.microsoft.com/office/drawing/2014/main" id="{B9611941-698B-4FD1-8B09-17AB4E09734E}"/>
              </a:ext>
            </a:extLst>
          </p:cNvPr>
          <p:cNvSpPr/>
          <p:nvPr userDrawn="1"/>
        </p:nvSpPr>
        <p:spPr>
          <a:xfrm>
            <a:off x="0" y="144378"/>
            <a:ext cx="9144000" cy="567350"/>
          </a:xfrm>
          <a:prstGeom prst="rect">
            <a:avLst/>
          </a:prstGeom>
          <a:solidFill>
            <a:srgbClr val="05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912" dirty="0">
              <a:solidFill>
                <a:prstClr val="white"/>
              </a:solidFill>
            </a:endParaRPr>
          </a:p>
        </p:txBody>
      </p:sp>
      <p:pic>
        <p:nvPicPr>
          <p:cNvPr id="6" name="Picture 5">
            <a:extLst>
              <a:ext uri="{FF2B5EF4-FFF2-40B4-BE49-F238E27FC236}">
                <a16:creationId xmlns:a16="http://schemas.microsoft.com/office/drawing/2014/main" id="{3457593F-FFEE-42C4-9A4D-2CCB7034774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908" y="254923"/>
            <a:ext cx="1475812" cy="391838"/>
          </a:xfrm>
          <a:prstGeom prst="rect">
            <a:avLst/>
          </a:prstGeom>
        </p:spPr>
      </p:pic>
      <p:cxnSp>
        <p:nvCxnSpPr>
          <p:cNvPr id="14" name="Straight Connector 13">
            <a:extLst>
              <a:ext uri="{FF2B5EF4-FFF2-40B4-BE49-F238E27FC236}">
                <a16:creationId xmlns:a16="http://schemas.microsoft.com/office/drawing/2014/main" id="{1C3B312C-331E-470B-98CD-46543ACD1F49}"/>
              </a:ext>
            </a:extLst>
          </p:cNvPr>
          <p:cNvCxnSpPr/>
          <p:nvPr userDrawn="1"/>
        </p:nvCxnSpPr>
        <p:spPr>
          <a:xfrm>
            <a:off x="0" y="4985627"/>
            <a:ext cx="9153000" cy="0"/>
          </a:xfrm>
          <a:prstGeom prst="line">
            <a:avLst/>
          </a:prstGeom>
          <a:ln w="12700">
            <a:solidFill>
              <a:srgbClr val="051D4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43AE15B-A510-4480-A6AE-331C021BBD6E}"/>
              </a:ext>
            </a:extLst>
          </p:cNvPr>
          <p:cNvSpPr txBox="1"/>
          <p:nvPr userDrawn="1"/>
        </p:nvSpPr>
        <p:spPr>
          <a:xfrm>
            <a:off x="7765257" y="162098"/>
            <a:ext cx="1378744" cy="206660"/>
          </a:xfrm>
          <a:prstGeom prst="rect">
            <a:avLst/>
          </a:prstGeom>
          <a:noFill/>
        </p:spPr>
        <p:txBody>
          <a:bodyPr wrap="square" rtlCol="0">
            <a:spAutoFit/>
          </a:bodyPr>
          <a:lstStyle/>
          <a:p>
            <a:pPr algn="ctr"/>
            <a:r>
              <a:rPr lang="en-GB" sz="743" b="0" dirty="0">
                <a:solidFill>
                  <a:schemeClr val="bg1"/>
                </a:solidFill>
              </a:rPr>
              <a:t>TLP AMBER</a:t>
            </a:r>
          </a:p>
        </p:txBody>
      </p:sp>
    </p:spTree>
    <p:extLst>
      <p:ext uri="{BB962C8B-B14F-4D97-AF65-F5344CB8AC3E}">
        <p14:creationId xmlns:p14="http://schemas.microsoft.com/office/powerpoint/2010/main" val="365093216"/>
      </p:ext>
    </p:extLst>
  </p:cSld>
  <p:clrMap bg1="lt1" tx1="dk1" bg2="lt2" tx2="dk2" accent1="accent1" accent2="accent2" accent3="accent3" accent4="accent4" accent5="accent5" accent6="accent6" hlink="hlink" folHlink="folHlink"/>
  <p:sldLayoutIdLst>
    <p:sldLayoutId id="2147483734" r:id="rId1"/>
    <p:sldLayoutId id="2147483735" r:id="rId2"/>
  </p:sldLayoutIdLst>
  <p:hf sldNum="0" hdr="0" ftr="0" dt="0"/>
  <p:txStyles>
    <p:titleStyle>
      <a:lvl1pPr algn="l" defTabSz="462915" rtl="0" eaLnBrk="1" latinLnBrk="0" hangingPunct="1">
        <a:lnSpc>
          <a:spcPct val="90000"/>
        </a:lnSpc>
        <a:spcBef>
          <a:spcPct val="0"/>
        </a:spcBef>
        <a:buNone/>
        <a:defRPr sz="1823" b="1" kern="1200">
          <a:solidFill>
            <a:schemeClr val="tx1"/>
          </a:solidFill>
          <a:latin typeface="+mj-lt"/>
          <a:ea typeface="+mj-ea"/>
          <a:cs typeface="+mj-cs"/>
        </a:defRPr>
      </a:lvl1pPr>
    </p:titleStyle>
    <p:bodyStyle>
      <a:lvl1pPr marL="115730" indent="-115730" algn="l" defTabSz="462915" rtl="0" eaLnBrk="1" latinLnBrk="0" hangingPunct="1">
        <a:lnSpc>
          <a:spcPct val="90000"/>
        </a:lnSpc>
        <a:spcBef>
          <a:spcPts val="507"/>
        </a:spcBef>
        <a:buFont typeface="Arial" panose="020B0604020202020204" pitchFamily="34" charset="0"/>
        <a:buChar char="•"/>
        <a:defRPr sz="1418" kern="1200">
          <a:solidFill>
            <a:schemeClr val="tx1"/>
          </a:solidFill>
          <a:latin typeface="+mn-lt"/>
          <a:ea typeface="+mn-ea"/>
          <a:cs typeface="+mn-cs"/>
        </a:defRPr>
      </a:lvl1pPr>
      <a:lvl2pPr marL="347187" indent="-115730" algn="l" defTabSz="462915" rtl="0" eaLnBrk="1" latinLnBrk="0" hangingPunct="1">
        <a:lnSpc>
          <a:spcPct val="90000"/>
        </a:lnSpc>
        <a:spcBef>
          <a:spcPts val="253"/>
        </a:spcBef>
        <a:buFont typeface="Arial" panose="020B0604020202020204" pitchFamily="34" charset="0"/>
        <a:buChar char="•"/>
        <a:defRPr sz="1215" kern="1200">
          <a:solidFill>
            <a:schemeClr val="tx1"/>
          </a:solidFill>
          <a:latin typeface="+mn-lt"/>
          <a:ea typeface="+mn-ea"/>
          <a:cs typeface="+mn-cs"/>
        </a:defRPr>
      </a:lvl2pPr>
      <a:lvl3pPr marL="578645" indent="-115730" algn="l" defTabSz="462915" rtl="0" eaLnBrk="1" latinLnBrk="0" hangingPunct="1">
        <a:lnSpc>
          <a:spcPct val="90000"/>
        </a:lnSpc>
        <a:spcBef>
          <a:spcPts val="253"/>
        </a:spcBef>
        <a:buFont typeface="Arial" panose="020B0604020202020204" pitchFamily="34" charset="0"/>
        <a:buChar char="•"/>
        <a:defRPr sz="1013" kern="1200">
          <a:solidFill>
            <a:schemeClr val="tx1"/>
          </a:solidFill>
          <a:latin typeface="+mn-lt"/>
          <a:ea typeface="+mn-ea"/>
          <a:cs typeface="+mn-cs"/>
        </a:defRPr>
      </a:lvl3pPr>
      <a:lvl4pPr marL="810102" indent="-115730" algn="l" defTabSz="462915"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4pPr>
      <a:lvl5pPr marL="1041560" indent="-115730" algn="l" defTabSz="462915"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5pPr>
      <a:lvl6pPr marL="1273017" indent="-115730" algn="l" defTabSz="462915"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6pPr>
      <a:lvl7pPr marL="1504475" indent="-115730" algn="l" defTabSz="462915"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7pPr>
      <a:lvl8pPr marL="1735932" indent="-115730" algn="l" defTabSz="462915"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8pPr>
      <a:lvl9pPr marL="1967390" indent="-115730" algn="l" defTabSz="462915" rtl="0" eaLnBrk="1" latinLnBrk="0" hangingPunct="1">
        <a:lnSpc>
          <a:spcPct val="90000"/>
        </a:lnSpc>
        <a:spcBef>
          <a:spcPts val="253"/>
        </a:spcBef>
        <a:buFont typeface="Arial" panose="020B0604020202020204" pitchFamily="34" charset="0"/>
        <a:buChar char="•"/>
        <a:defRPr sz="912" kern="1200">
          <a:solidFill>
            <a:schemeClr val="tx1"/>
          </a:solidFill>
          <a:latin typeface="+mn-lt"/>
          <a:ea typeface="+mn-ea"/>
          <a:cs typeface="+mn-cs"/>
        </a:defRPr>
      </a:lvl9pPr>
    </p:bodyStyle>
    <p:otherStyle>
      <a:defPPr>
        <a:defRPr lang="en-US"/>
      </a:defPPr>
      <a:lvl1pPr marL="0" algn="l" defTabSz="462915" rtl="0" eaLnBrk="1" latinLnBrk="0" hangingPunct="1">
        <a:defRPr sz="912" kern="1200">
          <a:solidFill>
            <a:schemeClr val="tx1"/>
          </a:solidFill>
          <a:latin typeface="+mn-lt"/>
          <a:ea typeface="+mn-ea"/>
          <a:cs typeface="+mn-cs"/>
        </a:defRPr>
      </a:lvl1pPr>
      <a:lvl2pPr marL="231458" algn="l" defTabSz="462915" rtl="0" eaLnBrk="1" latinLnBrk="0" hangingPunct="1">
        <a:defRPr sz="912" kern="1200">
          <a:solidFill>
            <a:schemeClr val="tx1"/>
          </a:solidFill>
          <a:latin typeface="+mn-lt"/>
          <a:ea typeface="+mn-ea"/>
          <a:cs typeface="+mn-cs"/>
        </a:defRPr>
      </a:lvl2pPr>
      <a:lvl3pPr marL="462915" algn="l" defTabSz="462915" rtl="0" eaLnBrk="1" latinLnBrk="0" hangingPunct="1">
        <a:defRPr sz="912" kern="1200">
          <a:solidFill>
            <a:schemeClr val="tx1"/>
          </a:solidFill>
          <a:latin typeface="+mn-lt"/>
          <a:ea typeface="+mn-ea"/>
          <a:cs typeface="+mn-cs"/>
        </a:defRPr>
      </a:lvl3pPr>
      <a:lvl4pPr marL="694373" algn="l" defTabSz="462915" rtl="0" eaLnBrk="1" latinLnBrk="0" hangingPunct="1">
        <a:defRPr sz="912" kern="1200">
          <a:solidFill>
            <a:schemeClr val="tx1"/>
          </a:solidFill>
          <a:latin typeface="+mn-lt"/>
          <a:ea typeface="+mn-ea"/>
          <a:cs typeface="+mn-cs"/>
        </a:defRPr>
      </a:lvl4pPr>
      <a:lvl5pPr marL="925830" algn="l" defTabSz="462915" rtl="0" eaLnBrk="1" latinLnBrk="0" hangingPunct="1">
        <a:defRPr sz="912" kern="1200">
          <a:solidFill>
            <a:schemeClr val="tx1"/>
          </a:solidFill>
          <a:latin typeface="+mn-lt"/>
          <a:ea typeface="+mn-ea"/>
          <a:cs typeface="+mn-cs"/>
        </a:defRPr>
      </a:lvl5pPr>
      <a:lvl6pPr marL="1157288" algn="l" defTabSz="462915" rtl="0" eaLnBrk="1" latinLnBrk="0" hangingPunct="1">
        <a:defRPr sz="912" kern="1200">
          <a:solidFill>
            <a:schemeClr val="tx1"/>
          </a:solidFill>
          <a:latin typeface="+mn-lt"/>
          <a:ea typeface="+mn-ea"/>
          <a:cs typeface="+mn-cs"/>
        </a:defRPr>
      </a:lvl6pPr>
      <a:lvl7pPr marL="1388745" algn="l" defTabSz="462915" rtl="0" eaLnBrk="1" latinLnBrk="0" hangingPunct="1">
        <a:defRPr sz="912" kern="1200">
          <a:solidFill>
            <a:schemeClr val="tx1"/>
          </a:solidFill>
          <a:latin typeface="+mn-lt"/>
          <a:ea typeface="+mn-ea"/>
          <a:cs typeface="+mn-cs"/>
        </a:defRPr>
      </a:lvl7pPr>
      <a:lvl8pPr marL="1620203" algn="l" defTabSz="462915" rtl="0" eaLnBrk="1" latinLnBrk="0" hangingPunct="1">
        <a:defRPr sz="912" kern="1200">
          <a:solidFill>
            <a:schemeClr val="tx1"/>
          </a:solidFill>
          <a:latin typeface="+mn-lt"/>
          <a:ea typeface="+mn-ea"/>
          <a:cs typeface="+mn-cs"/>
        </a:defRPr>
      </a:lvl8pPr>
      <a:lvl9pPr marL="1851660" algn="l" defTabSz="462915" rtl="0" eaLnBrk="1" latinLnBrk="0" hangingPunct="1">
        <a:defRPr sz="9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hyperlink" Target="https://www.sra.org.uk/cyber-security-review" TargetMode="External"/><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sra.org.uk/solicitors/resources/cybercrime/" TargetMode="External"/><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v.uk/government/statistics/cyber-security-breaches-survey-2019"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0.png"/><Relationship Id="rId5" Type="http://schemas.openxmlformats.org/officeDocument/2006/relationships/image" Target="../media/image51.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0.png"/><Relationship Id="rId5" Type="http://schemas.openxmlformats.org/officeDocument/2006/relationships/image" Target="../media/image5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0.png"/><Relationship Id="rId5" Type="http://schemas.openxmlformats.org/officeDocument/2006/relationships/image" Target="../media/image53.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0.png"/><Relationship Id="rId5" Type="http://schemas.openxmlformats.org/officeDocument/2006/relationships/image" Target="../media/image54.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hyperlink" Target="mailto:ncscinfoleg@ncsc.gov.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pn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customXml" Target="../ink/ink1.xml"/><Relationship Id="rId4" Type="http://schemas.openxmlformats.org/officeDocument/2006/relationships/image" Target="../media/image9.sv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255425" y="1347614"/>
            <a:ext cx="6694488" cy="936104"/>
          </a:xfrm>
        </p:spPr>
        <p:txBody>
          <a:bodyPr/>
          <a:lstStyle/>
          <a:p>
            <a:pPr>
              <a:spcAft>
                <a:spcPts val="0"/>
              </a:spcAft>
            </a:pPr>
            <a:r>
              <a:rPr lang="en-GB" sz="3200" b="1" dirty="0">
                <a:effectLst/>
                <a:ea typeface="Calibri" panose="020F0502020204030204" pitchFamily="34" charset="0"/>
              </a:rPr>
              <a:t>Cybercrime – Covid-19, homeworking and changing risks</a:t>
            </a:r>
            <a:endParaRPr lang="en-GB" b="1" dirty="0">
              <a:ea typeface="ＭＳ Ｐゴシック" pitchFamily="34" charset="-128"/>
            </a:endParaRPr>
          </a:p>
        </p:txBody>
      </p:sp>
      <p:sp>
        <p:nvSpPr>
          <p:cNvPr id="3075" name="Rectangle 5"/>
          <p:cNvSpPr>
            <a:spLocks noGrp="1" noChangeArrowheads="1"/>
          </p:cNvSpPr>
          <p:nvPr>
            <p:ph type="subTitle" idx="1"/>
          </p:nvPr>
        </p:nvSpPr>
        <p:spPr>
          <a:xfrm>
            <a:off x="1290351" y="2650430"/>
            <a:ext cx="6624637" cy="1001569"/>
          </a:xfrm>
        </p:spPr>
        <p:txBody>
          <a:bodyPr/>
          <a:lstStyle/>
          <a:p>
            <a:pPr eaLnBrk="1" hangingPunct="1"/>
            <a:r>
              <a:rPr lang="en-GB" b="1" dirty="0"/>
              <a:t>Robert Loughlin</a:t>
            </a:r>
            <a:r>
              <a:rPr lang="en-GB" dirty="0"/>
              <a:t>, Executive Director, Operations and Performance,</a:t>
            </a:r>
            <a:endParaRPr lang="en-GB" dirty="0">
              <a:solidFill>
                <a:srgbClr val="262626"/>
              </a:solidFill>
              <a:ea typeface="ＭＳ Ｐゴシック"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B6C1-AAB9-49AF-B447-CEEC3A9894D2}"/>
              </a:ext>
            </a:extLst>
          </p:cNvPr>
          <p:cNvSpPr>
            <a:spLocks noGrp="1"/>
          </p:cNvSpPr>
          <p:nvPr>
            <p:ph type="title"/>
          </p:nvPr>
        </p:nvSpPr>
        <p:spPr/>
        <p:txBody>
          <a:bodyPr/>
          <a:lstStyle/>
          <a:p>
            <a:r>
              <a:rPr lang="en-GB" dirty="0"/>
              <a:t>Test your knowledge</a:t>
            </a:r>
          </a:p>
        </p:txBody>
      </p:sp>
      <p:sp>
        <p:nvSpPr>
          <p:cNvPr id="3" name="Content Placeholder 2">
            <a:extLst>
              <a:ext uri="{FF2B5EF4-FFF2-40B4-BE49-F238E27FC236}">
                <a16:creationId xmlns:a16="http://schemas.microsoft.com/office/drawing/2014/main" id="{40F65840-B010-4229-A281-9F74B8EAA7EA}"/>
              </a:ext>
            </a:extLst>
          </p:cNvPr>
          <p:cNvSpPr>
            <a:spLocks noGrp="1"/>
          </p:cNvSpPr>
          <p:nvPr>
            <p:ph idx="1"/>
          </p:nvPr>
        </p:nvSpPr>
        <p:spPr>
          <a:xfrm>
            <a:off x="323528" y="1052513"/>
            <a:ext cx="8496944" cy="3751485"/>
          </a:xfrm>
        </p:spPr>
        <p:txBody>
          <a:bodyPr/>
          <a:lstStyle/>
          <a:p>
            <a:pPr marL="0" indent="0">
              <a:buNone/>
            </a:pPr>
            <a:r>
              <a:rPr lang="en-US" sz="2400" b="1" dirty="0"/>
              <a:t>You have received a ransomware demand. What is the first thing you should do? </a:t>
            </a:r>
          </a:p>
          <a:p>
            <a:pPr marL="0" indent="0">
              <a:buNone/>
            </a:pPr>
            <a:endParaRPr lang="en-US" sz="2400" b="1" dirty="0"/>
          </a:p>
          <a:p>
            <a:pPr marL="457200" indent="-457200">
              <a:buFont typeface="+mj-lt"/>
              <a:buAutoNum type="alphaUcPeriod"/>
            </a:pPr>
            <a:r>
              <a:rPr lang="en-US" sz="2400" dirty="0"/>
              <a:t>Determine if it is legitimate. If so, inform the SRA and follow the instructions carefully to get your data back</a:t>
            </a:r>
          </a:p>
          <a:p>
            <a:pPr marL="457200" indent="-457200">
              <a:buFont typeface="+mj-lt"/>
              <a:buAutoNum type="alphaUcPeriod"/>
            </a:pPr>
            <a:r>
              <a:rPr lang="en-US" sz="2400" dirty="0"/>
              <a:t>Ignore the demand and back up your data, you do not need to inform the SRA</a:t>
            </a:r>
          </a:p>
          <a:p>
            <a:pPr marL="457200" indent="-457200">
              <a:buFont typeface="+mj-lt"/>
              <a:buAutoNum type="alphaUcPeriod"/>
            </a:pPr>
            <a:r>
              <a:rPr lang="en-US" sz="2400" dirty="0"/>
              <a:t>Do not pay the ransom. You may need to inform the SRA, ICO and the police</a:t>
            </a:r>
          </a:p>
          <a:p>
            <a:endParaRPr lang="en-GB" dirty="0"/>
          </a:p>
        </p:txBody>
      </p:sp>
    </p:spTree>
    <p:extLst>
      <p:ext uri="{BB962C8B-B14F-4D97-AF65-F5344CB8AC3E}">
        <p14:creationId xmlns:p14="http://schemas.microsoft.com/office/powerpoint/2010/main" val="213169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AA3C-0CDC-4A3E-AAC6-17DAB303F82D}"/>
              </a:ext>
            </a:extLst>
          </p:cNvPr>
          <p:cNvSpPr>
            <a:spLocks noGrp="1"/>
          </p:cNvSpPr>
          <p:nvPr>
            <p:ph type="title"/>
          </p:nvPr>
        </p:nvSpPr>
        <p:spPr>
          <a:xfrm>
            <a:off x="250825" y="195263"/>
            <a:ext cx="4895850" cy="857250"/>
          </a:xfrm>
        </p:spPr>
        <p:txBody>
          <a:bodyPr vert="horz" wrap="square" lIns="91440" tIns="45720" rIns="91440" bIns="45720" numCol="1" anchor="ctr" anchorCtr="0" compatLnSpc="1">
            <a:prstTxWarp prst="textNoShape">
              <a:avLst/>
            </a:prstTxWarp>
            <a:normAutofit/>
          </a:bodyPr>
          <a:lstStyle/>
          <a:p>
            <a:pPr>
              <a:lnSpc>
                <a:spcPct val="90000"/>
              </a:lnSpc>
            </a:pPr>
            <a:r>
              <a:rPr lang="en-GB" sz="2700"/>
              <a:t>Policies, controls and technology</a:t>
            </a:r>
          </a:p>
        </p:txBody>
      </p:sp>
      <p:sp>
        <p:nvSpPr>
          <p:cNvPr id="21" name="Content Placeholder 2">
            <a:extLst>
              <a:ext uri="{FF2B5EF4-FFF2-40B4-BE49-F238E27FC236}">
                <a16:creationId xmlns:a16="http://schemas.microsoft.com/office/drawing/2014/main" id="{CECE9625-C285-4217-A78D-3A0109ED0E20}"/>
              </a:ext>
            </a:extLst>
          </p:cNvPr>
          <p:cNvSpPr txBox="1">
            <a:spLocks/>
          </p:cNvSpPr>
          <p:nvPr/>
        </p:nvSpPr>
        <p:spPr bwMode="auto">
          <a:xfrm>
            <a:off x="539552" y="1563638"/>
            <a:ext cx="4507111" cy="322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9E1B34"/>
              </a:buClr>
              <a:buChar char="•"/>
              <a:defRPr sz="2400">
                <a:solidFill>
                  <a:srgbClr val="262626"/>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lr>
                <a:srgbClr val="9E1B34"/>
              </a:buClr>
              <a:buChar char="–"/>
              <a:defRPr sz="2200">
                <a:solidFill>
                  <a:srgbClr val="262626"/>
                </a:solidFill>
                <a:latin typeface="+mn-lt"/>
                <a:ea typeface="ＭＳ Ｐゴシック" charset="0"/>
              </a:defRPr>
            </a:lvl2pPr>
            <a:lvl3pPr marL="1143000" indent="-228600" algn="l" rtl="0" eaLnBrk="1" fontAlgn="base" hangingPunct="1">
              <a:spcBef>
                <a:spcPct val="20000"/>
              </a:spcBef>
              <a:spcAft>
                <a:spcPct val="0"/>
              </a:spcAft>
              <a:buClr>
                <a:srgbClr val="9E1B34"/>
              </a:buClr>
              <a:buChar char="•"/>
              <a:defRPr sz="2000">
                <a:solidFill>
                  <a:srgbClr val="262626"/>
                </a:solidFill>
                <a:latin typeface="+mn-lt"/>
                <a:ea typeface="ＭＳ Ｐゴシック" charset="0"/>
              </a:defRPr>
            </a:lvl3pPr>
            <a:lvl4pPr marL="1600200" indent="-228600" algn="l" rtl="0" eaLnBrk="1" fontAlgn="base" hangingPunct="1">
              <a:spcBef>
                <a:spcPct val="20000"/>
              </a:spcBef>
              <a:spcAft>
                <a:spcPct val="0"/>
              </a:spcAft>
              <a:buClr>
                <a:srgbClr val="9E1B34"/>
              </a:buClr>
              <a:buChar char="–"/>
              <a:defRPr>
                <a:solidFill>
                  <a:srgbClr val="262626"/>
                </a:solidFill>
                <a:latin typeface="+mn-lt"/>
                <a:ea typeface="ＭＳ Ｐゴシック" charset="0"/>
              </a:defRPr>
            </a:lvl4pPr>
            <a:lvl5pPr marL="2057400" indent="-228600" algn="l" rtl="0" eaLnBrk="1" fontAlgn="base" hangingPunct="1">
              <a:spcBef>
                <a:spcPct val="20000"/>
              </a:spcBef>
              <a:spcAft>
                <a:spcPct val="0"/>
              </a:spcAft>
              <a:buClr>
                <a:srgbClr val="9E1B34"/>
              </a:buClr>
              <a:buChar char="»"/>
              <a:defRPr sz="1600">
                <a:solidFill>
                  <a:srgbClr val="262626"/>
                </a:solidFill>
                <a:latin typeface="+mn-lt"/>
                <a:ea typeface="ＭＳ Ｐゴシック" charset="0"/>
              </a:defRPr>
            </a:lvl5pPr>
            <a:lvl6pPr marL="2514600" indent="-228600" algn="l" rtl="0" eaLnBrk="1" fontAlgn="base" hangingPunct="1">
              <a:spcBef>
                <a:spcPct val="20000"/>
              </a:spcBef>
              <a:spcAft>
                <a:spcPct val="0"/>
              </a:spcAft>
              <a:buClr>
                <a:srgbClr val="9E1B34"/>
              </a:buClr>
              <a:buChar char="»"/>
              <a:defRPr sz="1600">
                <a:solidFill>
                  <a:schemeClr val="tx1"/>
                </a:solidFill>
                <a:latin typeface="+mn-lt"/>
              </a:defRPr>
            </a:lvl6pPr>
            <a:lvl7pPr marL="2971800" indent="-228600" algn="l" rtl="0" eaLnBrk="1" fontAlgn="base" hangingPunct="1">
              <a:spcBef>
                <a:spcPct val="20000"/>
              </a:spcBef>
              <a:spcAft>
                <a:spcPct val="0"/>
              </a:spcAft>
              <a:buClr>
                <a:srgbClr val="9E1B34"/>
              </a:buClr>
              <a:buChar char="»"/>
              <a:defRPr sz="1600">
                <a:solidFill>
                  <a:schemeClr val="tx1"/>
                </a:solidFill>
                <a:latin typeface="+mn-lt"/>
              </a:defRPr>
            </a:lvl7pPr>
            <a:lvl8pPr marL="3429000" indent="-228600" algn="l" rtl="0" eaLnBrk="1" fontAlgn="base" hangingPunct="1">
              <a:spcBef>
                <a:spcPct val="20000"/>
              </a:spcBef>
              <a:spcAft>
                <a:spcPct val="0"/>
              </a:spcAft>
              <a:buClr>
                <a:srgbClr val="9E1B34"/>
              </a:buClr>
              <a:buChar char="»"/>
              <a:defRPr sz="1600">
                <a:solidFill>
                  <a:schemeClr val="tx1"/>
                </a:solidFill>
                <a:latin typeface="+mn-lt"/>
              </a:defRPr>
            </a:lvl8pPr>
            <a:lvl9pPr marL="3886200" indent="-228600" algn="l" rtl="0" eaLnBrk="1" fontAlgn="base" hangingPunct="1">
              <a:spcBef>
                <a:spcPct val="20000"/>
              </a:spcBef>
              <a:spcAft>
                <a:spcPct val="0"/>
              </a:spcAft>
              <a:buClr>
                <a:srgbClr val="9E1B34"/>
              </a:buClr>
              <a:buChar char="»"/>
              <a:defRPr sz="1600">
                <a:solidFill>
                  <a:schemeClr val="tx1"/>
                </a:solidFill>
                <a:latin typeface="+mn-lt"/>
              </a:defRPr>
            </a:lvl9pPr>
          </a:lstStyle>
          <a:p>
            <a:pPr eaLnBrk="0" hangingPunct="0">
              <a:lnSpc>
                <a:spcPct val="90000"/>
              </a:lnSpc>
            </a:pPr>
            <a:r>
              <a:rPr lang="en-GB" sz="1800" kern="0" dirty="0"/>
              <a:t>32% no disaster recovery plan</a:t>
            </a:r>
          </a:p>
          <a:p>
            <a:pPr eaLnBrk="0" hangingPunct="0">
              <a:lnSpc>
                <a:spcPct val="90000"/>
              </a:lnSpc>
            </a:pPr>
            <a:r>
              <a:rPr lang="en-GB" sz="1800" kern="0" dirty="0"/>
              <a:t>57% had not tested processes</a:t>
            </a:r>
          </a:p>
          <a:p>
            <a:pPr eaLnBrk="0" hangingPunct="0">
              <a:lnSpc>
                <a:spcPct val="90000"/>
              </a:lnSpc>
            </a:pPr>
            <a:r>
              <a:rPr lang="en-GB" sz="1800" kern="0" dirty="0"/>
              <a:t>20% no policy on USBs</a:t>
            </a:r>
          </a:p>
          <a:p>
            <a:pPr eaLnBrk="0" hangingPunct="0">
              <a:lnSpc>
                <a:spcPct val="90000"/>
              </a:lnSpc>
            </a:pPr>
            <a:r>
              <a:rPr lang="en-GB" sz="1800" kern="0" dirty="0"/>
              <a:t>20% no incident records </a:t>
            </a:r>
          </a:p>
          <a:p>
            <a:pPr eaLnBrk="0" hangingPunct="0">
              <a:lnSpc>
                <a:spcPct val="90000"/>
              </a:lnSpc>
            </a:pPr>
            <a:r>
              <a:rPr lang="en-GB" sz="1800" dirty="0"/>
              <a:t>37% using Windows 7 </a:t>
            </a:r>
          </a:p>
          <a:p>
            <a:pPr eaLnBrk="0" hangingPunct="0">
              <a:lnSpc>
                <a:spcPct val="90000"/>
              </a:lnSpc>
            </a:pPr>
            <a:r>
              <a:rPr lang="en-US" sz="1800" kern="0" dirty="0"/>
              <a:t>55% using external USBs</a:t>
            </a:r>
          </a:p>
          <a:p>
            <a:pPr eaLnBrk="0" hangingPunct="0">
              <a:lnSpc>
                <a:spcPct val="90000"/>
              </a:lnSpc>
            </a:pPr>
            <a:endParaRPr lang="en-US" sz="1800" kern="0" dirty="0"/>
          </a:p>
          <a:p>
            <a:pPr eaLnBrk="0" hangingPunct="0">
              <a:lnSpc>
                <a:spcPct val="90000"/>
              </a:lnSpc>
            </a:pPr>
            <a:r>
              <a:rPr lang="en-GB" sz="1800" b="1" kern="0" dirty="0"/>
              <a:t>Evidence of IT support over-reliance</a:t>
            </a:r>
          </a:p>
          <a:p>
            <a:pPr eaLnBrk="0" hangingPunct="0">
              <a:lnSpc>
                <a:spcPct val="90000"/>
              </a:lnSpc>
            </a:pPr>
            <a:endParaRPr lang="en-GB" sz="1800" kern="0" dirty="0"/>
          </a:p>
          <a:p>
            <a:pPr eaLnBrk="0" hangingPunct="0">
              <a:lnSpc>
                <a:spcPct val="90000"/>
              </a:lnSpc>
            </a:pPr>
            <a:endParaRPr lang="en-GB" sz="1800" kern="0" dirty="0"/>
          </a:p>
          <a:p>
            <a:pPr eaLnBrk="0" hangingPunct="0">
              <a:lnSpc>
                <a:spcPct val="90000"/>
              </a:lnSpc>
            </a:pPr>
            <a:endParaRPr lang="en-GB" sz="1800" kern="0" dirty="0"/>
          </a:p>
        </p:txBody>
      </p:sp>
      <p:pic>
        <p:nvPicPr>
          <p:cNvPr id="4" name="Graphic 3" descr="Open folder">
            <a:extLst>
              <a:ext uri="{FF2B5EF4-FFF2-40B4-BE49-F238E27FC236}">
                <a16:creationId xmlns:a16="http://schemas.microsoft.com/office/drawing/2014/main" id="{7CC050DA-D093-4A44-B4A9-D1DCF261E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6096" y="1203598"/>
            <a:ext cx="3357563" cy="3357563"/>
          </a:xfrm>
          <a:prstGeom prst="rect">
            <a:avLst/>
          </a:prstGeom>
        </p:spPr>
      </p:pic>
    </p:spTree>
    <p:extLst>
      <p:ext uri="{BB962C8B-B14F-4D97-AF65-F5344CB8AC3E}">
        <p14:creationId xmlns:p14="http://schemas.microsoft.com/office/powerpoint/2010/main" val="11242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E75C1AB-C1BE-4DD2-B60F-F0B908BC87DB}"/>
              </a:ext>
            </a:extLst>
          </p:cNvPr>
          <p:cNvSpPr>
            <a:spLocks noGrp="1"/>
          </p:cNvSpPr>
          <p:nvPr>
            <p:ph type="title"/>
          </p:nvPr>
        </p:nvSpPr>
        <p:spPr>
          <a:xfrm>
            <a:off x="250825" y="195263"/>
            <a:ext cx="4895850" cy="792311"/>
          </a:xfrm>
        </p:spPr>
        <p:txBody>
          <a:bodyPr/>
          <a:lstStyle/>
          <a:p>
            <a:r>
              <a:rPr lang="en-US" dirty="0"/>
              <a:t>Remote working risks</a:t>
            </a:r>
          </a:p>
        </p:txBody>
      </p:sp>
      <p:pic>
        <p:nvPicPr>
          <p:cNvPr id="7" name="Picture 6" descr="Person working with laptop and notepad">
            <a:extLst>
              <a:ext uri="{FF2B5EF4-FFF2-40B4-BE49-F238E27FC236}">
                <a16:creationId xmlns:a16="http://schemas.microsoft.com/office/drawing/2014/main" id="{B5913FD1-863C-40A0-B678-8AC182230150}"/>
              </a:ext>
            </a:extLst>
          </p:cNvPr>
          <p:cNvPicPr>
            <a:picLocks noChangeAspect="1"/>
          </p:cNvPicPr>
          <p:nvPr/>
        </p:nvPicPr>
        <p:blipFill rotWithShape="1">
          <a:blip r:embed="rId3">
            <a:extLst>
              <a:ext uri="{28A0092B-C50C-407E-A947-70E740481C1C}">
                <a14:useLocalDpi xmlns:a14="http://schemas.microsoft.com/office/drawing/2010/main" val="0"/>
              </a:ext>
            </a:extLst>
          </a:blip>
          <a:srcRect t="15410" r="1" b="26388"/>
          <a:stretch/>
        </p:blipFill>
        <p:spPr>
          <a:xfrm>
            <a:off x="250825" y="1203021"/>
            <a:ext cx="8642350" cy="3745216"/>
          </a:xfrm>
          <a:prstGeom prst="rect">
            <a:avLst/>
          </a:prstGeom>
          <a:noFill/>
        </p:spPr>
      </p:pic>
    </p:spTree>
    <p:extLst>
      <p:ext uri="{BB962C8B-B14F-4D97-AF65-F5344CB8AC3E}">
        <p14:creationId xmlns:p14="http://schemas.microsoft.com/office/powerpoint/2010/main" val="1457982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B73C71D-B4F5-4478-80D8-19D9D6226803}"/>
              </a:ext>
            </a:extLst>
          </p:cNvPr>
          <p:cNvSpPr>
            <a:spLocks noGrp="1"/>
          </p:cNvSpPr>
          <p:nvPr>
            <p:ph type="title"/>
          </p:nvPr>
        </p:nvSpPr>
        <p:spPr>
          <a:xfrm>
            <a:off x="251520" y="195486"/>
            <a:ext cx="4608512" cy="617115"/>
          </a:xfrm>
        </p:spPr>
        <p:txBody>
          <a:bodyPr/>
          <a:lstStyle/>
          <a:p>
            <a:r>
              <a:rPr lang="en-US" sz="3200" dirty="0"/>
              <a:t>Managing client risks</a:t>
            </a:r>
          </a:p>
        </p:txBody>
      </p:sp>
      <p:graphicFrame>
        <p:nvGraphicFramePr>
          <p:cNvPr id="8" name="Content Placeholder 5">
            <a:extLst>
              <a:ext uri="{FF2B5EF4-FFF2-40B4-BE49-F238E27FC236}">
                <a16:creationId xmlns:a16="http://schemas.microsoft.com/office/drawing/2014/main" id="{0029F134-2B92-4B48-A6F6-51EE855E3FB4}"/>
              </a:ext>
            </a:extLst>
          </p:cNvPr>
          <p:cNvGraphicFramePr>
            <a:graphicFrameLocks noGrp="1"/>
          </p:cNvGraphicFramePr>
          <p:nvPr>
            <p:ph idx="1"/>
            <p:extLst>
              <p:ext uri="{D42A27DB-BD31-4B8C-83A1-F6EECF244321}">
                <p14:modId xmlns:p14="http://schemas.microsoft.com/office/powerpoint/2010/main" val="3551411144"/>
              </p:ext>
            </p:extLst>
          </p:nvPr>
        </p:nvGraphicFramePr>
        <p:xfrm>
          <a:off x="2460128" y="1491630"/>
          <a:ext cx="6571144" cy="3085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Work from home desk">
            <a:extLst>
              <a:ext uri="{FF2B5EF4-FFF2-40B4-BE49-F238E27FC236}">
                <a16:creationId xmlns:a16="http://schemas.microsoft.com/office/drawing/2014/main" id="{FDA029FD-343C-493A-A4DA-FA2EA1B426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1520" y="1851670"/>
            <a:ext cx="2064591" cy="2030622"/>
          </a:xfrm>
          <a:prstGeom prst="rect">
            <a:avLst/>
          </a:prstGeom>
        </p:spPr>
      </p:pic>
    </p:spTree>
    <p:extLst>
      <p:ext uri="{BB962C8B-B14F-4D97-AF65-F5344CB8AC3E}">
        <p14:creationId xmlns:p14="http://schemas.microsoft.com/office/powerpoint/2010/main" val="2863603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B6C1-AAB9-49AF-B447-CEEC3A9894D2}"/>
              </a:ext>
            </a:extLst>
          </p:cNvPr>
          <p:cNvSpPr>
            <a:spLocks noGrp="1"/>
          </p:cNvSpPr>
          <p:nvPr>
            <p:ph type="title"/>
          </p:nvPr>
        </p:nvSpPr>
        <p:spPr/>
        <p:txBody>
          <a:bodyPr/>
          <a:lstStyle/>
          <a:p>
            <a:r>
              <a:rPr lang="en-GB" dirty="0"/>
              <a:t>Test your knowledge</a:t>
            </a:r>
          </a:p>
        </p:txBody>
      </p:sp>
      <p:sp>
        <p:nvSpPr>
          <p:cNvPr id="3" name="Content Placeholder 2">
            <a:extLst>
              <a:ext uri="{FF2B5EF4-FFF2-40B4-BE49-F238E27FC236}">
                <a16:creationId xmlns:a16="http://schemas.microsoft.com/office/drawing/2014/main" id="{40F65840-B010-4229-A281-9F74B8EAA7EA}"/>
              </a:ext>
            </a:extLst>
          </p:cNvPr>
          <p:cNvSpPr>
            <a:spLocks noGrp="1"/>
          </p:cNvSpPr>
          <p:nvPr>
            <p:ph idx="1"/>
          </p:nvPr>
        </p:nvSpPr>
        <p:spPr>
          <a:xfrm>
            <a:off x="323528" y="1052513"/>
            <a:ext cx="8496944" cy="3751485"/>
          </a:xfrm>
        </p:spPr>
        <p:txBody>
          <a:bodyPr/>
          <a:lstStyle/>
          <a:p>
            <a:pPr marL="0" indent="0">
              <a:buNone/>
            </a:pPr>
            <a:r>
              <a:rPr lang="en-US" sz="2400" dirty="0"/>
              <a:t>You have received a ransomware demand. What is the first thing you should do? </a:t>
            </a:r>
          </a:p>
          <a:p>
            <a:pPr marL="0" indent="0">
              <a:buNone/>
            </a:pPr>
            <a:endParaRPr lang="en-US" sz="2400" dirty="0"/>
          </a:p>
          <a:p>
            <a:pPr marL="0" indent="0">
              <a:buNone/>
            </a:pPr>
            <a:r>
              <a:rPr lang="en-US" sz="2400" dirty="0"/>
              <a:t>Correct answer </a:t>
            </a:r>
          </a:p>
          <a:p>
            <a:endParaRPr lang="en-US" sz="2400" dirty="0"/>
          </a:p>
          <a:p>
            <a:pPr marL="514350" indent="-514350">
              <a:buFont typeface="+mj-lt"/>
              <a:buAutoNum type="alphaUcPeriod" startAt="3"/>
            </a:pPr>
            <a:r>
              <a:rPr lang="en-US" sz="2400" b="1" dirty="0">
                <a:solidFill>
                  <a:schemeClr val="tx1"/>
                </a:solidFill>
              </a:rPr>
              <a:t>Do not pay the ransom. You may need to inform the SRA, ICO and the police</a:t>
            </a:r>
          </a:p>
          <a:p>
            <a:endParaRPr lang="en-GB" dirty="0"/>
          </a:p>
        </p:txBody>
      </p:sp>
    </p:spTree>
    <p:extLst>
      <p:ext uri="{BB962C8B-B14F-4D97-AF65-F5344CB8AC3E}">
        <p14:creationId xmlns:p14="http://schemas.microsoft.com/office/powerpoint/2010/main" val="1117124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4533-81B8-4BC8-9496-1B753B8F19B3}"/>
              </a:ext>
            </a:extLst>
          </p:cNvPr>
          <p:cNvSpPr>
            <a:spLocks noGrp="1"/>
          </p:cNvSpPr>
          <p:nvPr>
            <p:ph type="title"/>
          </p:nvPr>
        </p:nvSpPr>
        <p:spPr>
          <a:xfrm>
            <a:off x="250824" y="195263"/>
            <a:ext cx="5761335" cy="648295"/>
          </a:xfrm>
        </p:spPr>
        <p:txBody>
          <a:bodyPr/>
          <a:lstStyle/>
          <a:p>
            <a:r>
              <a:rPr lang="en-GB" dirty="0"/>
              <a:t> </a:t>
            </a:r>
            <a:br>
              <a:rPr lang="en-GB" dirty="0"/>
            </a:br>
            <a:r>
              <a:rPr lang="en-GB" dirty="0"/>
              <a:t>Help and support </a:t>
            </a:r>
            <a:br>
              <a:rPr lang="en-GB" dirty="0"/>
            </a:br>
            <a:endParaRPr lang="en-GB" dirty="0"/>
          </a:p>
        </p:txBody>
      </p:sp>
      <p:sp>
        <p:nvSpPr>
          <p:cNvPr id="6" name="TextBox 5">
            <a:extLst>
              <a:ext uri="{FF2B5EF4-FFF2-40B4-BE49-F238E27FC236}">
                <a16:creationId xmlns:a16="http://schemas.microsoft.com/office/drawing/2014/main" id="{67F8FC5B-D6AE-4331-BA00-62029B248094}"/>
              </a:ext>
            </a:extLst>
          </p:cNvPr>
          <p:cNvSpPr txBox="1"/>
          <p:nvPr/>
        </p:nvSpPr>
        <p:spPr>
          <a:xfrm>
            <a:off x="1763688" y="1603361"/>
            <a:ext cx="7111430" cy="830997"/>
          </a:xfrm>
          <a:prstGeom prst="rect">
            <a:avLst/>
          </a:prstGeom>
          <a:noFill/>
        </p:spPr>
        <p:txBody>
          <a:bodyPr wrap="square">
            <a:spAutoFit/>
          </a:bodyPr>
          <a:lstStyle/>
          <a:p>
            <a:pPr algn="l"/>
            <a:r>
              <a:rPr lang="en-GB" b="1" dirty="0"/>
              <a:t>Cybercrime thematic review</a:t>
            </a:r>
            <a:r>
              <a:rPr lang="en-GB" dirty="0"/>
              <a:t> </a:t>
            </a:r>
          </a:p>
          <a:p>
            <a:pPr algn="l"/>
            <a:r>
              <a:rPr lang="en-GB"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sra.org.uk/cyber-security-review</a:t>
            </a:r>
            <a:r>
              <a:rPr lang="en-GB" dirty="0">
                <a:solidFill>
                  <a:schemeClr val="accent6">
                    <a:lumMod val="60000"/>
                    <a:lumOff val="40000"/>
                  </a:schemeClr>
                </a:solidFill>
              </a:rPr>
              <a:t> </a:t>
            </a:r>
            <a:endParaRPr lang="en-GB" sz="2000" dirty="0">
              <a:solidFill>
                <a:schemeClr val="accent6">
                  <a:lumMod val="60000"/>
                  <a:lumOff val="40000"/>
                </a:schemeClr>
              </a:solidFill>
            </a:endParaRPr>
          </a:p>
        </p:txBody>
      </p:sp>
      <p:pic>
        <p:nvPicPr>
          <p:cNvPr id="14" name="Graphic 13" descr="Internet">
            <a:extLst>
              <a:ext uri="{FF2B5EF4-FFF2-40B4-BE49-F238E27FC236}">
                <a16:creationId xmlns:a16="http://schemas.microsoft.com/office/drawing/2014/main" id="{EC36C80A-34A9-42F0-99FC-763B0C7CFC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756" y="1349525"/>
            <a:ext cx="1182338" cy="1364328"/>
          </a:xfrm>
          <a:prstGeom prst="rect">
            <a:avLst/>
          </a:prstGeom>
        </p:spPr>
      </p:pic>
      <p:sp>
        <p:nvSpPr>
          <p:cNvPr id="16" name="TextBox 15">
            <a:extLst>
              <a:ext uri="{FF2B5EF4-FFF2-40B4-BE49-F238E27FC236}">
                <a16:creationId xmlns:a16="http://schemas.microsoft.com/office/drawing/2014/main" id="{EC10F1C0-4305-4954-9E99-E85ABC826DFB}"/>
              </a:ext>
            </a:extLst>
          </p:cNvPr>
          <p:cNvSpPr txBox="1"/>
          <p:nvPr/>
        </p:nvSpPr>
        <p:spPr>
          <a:xfrm>
            <a:off x="1709042" y="3147814"/>
            <a:ext cx="6607374" cy="1200329"/>
          </a:xfrm>
          <a:prstGeom prst="rect">
            <a:avLst/>
          </a:prstGeom>
          <a:noFill/>
        </p:spPr>
        <p:txBody>
          <a:bodyPr wrap="square">
            <a:spAutoFit/>
          </a:bodyPr>
          <a:lstStyle/>
          <a:p>
            <a:pPr algn="l"/>
            <a:r>
              <a:rPr lang="en-GB" b="1" dirty="0"/>
              <a:t>Cybersecurity tips and advice </a:t>
            </a:r>
          </a:p>
          <a:p>
            <a:pPr algn="l"/>
            <a:r>
              <a:rPr lang="en-GB" dirty="0">
                <a:solidFill>
                  <a:schemeClr val="accent6">
                    <a:lumMod val="60000"/>
                    <a:lumOff val="40000"/>
                  </a:schemeClr>
                </a:solidFill>
                <a:hlinkClick r:id="rId6" tooltip="https://www.sra.org.uk/solicitors/resources/cybercrime/">
                  <a:extLst>
                    <a:ext uri="{A12FA001-AC4F-418D-AE19-62706E023703}">
                      <ahyp:hlinkClr xmlns:ahyp="http://schemas.microsoft.com/office/drawing/2018/hyperlinkcolor" val="tx"/>
                    </a:ext>
                  </a:extLst>
                </a:hlinkClick>
              </a:rPr>
              <a:t>https://www.sra.org.uk/solicitors/resources/cybercrime</a:t>
            </a:r>
            <a:r>
              <a:rPr lang="en-GB" u="sng" dirty="0">
                <a:hlinkClick r:id="rId6" tooltip="https://www.sra.org.uk/solicitors/resources/cybercrime/"/>
              </a:rPr>
              <a:t>/</a:t>
            </a:r>
            <a:endParaRPr lang="en-GB" b="1" dirty="0"/>
          </a:p>
        </p:txBody>
      </p:sp>
      <p:pic>
        <p:nvPicPr>
          <p:cNvPr id="23" name="Graphic 22" descr="Mouse">
            <a:extLst>
              <a:ext uri="{FF2B5EF4-FFF2-40B4-BE49-F238E27FC236}">
                <a16:creationId xmlns:a16="http://schemas.microsoft.com/office/drawing/2014/main" id="{89A49AD1-A49A-4447-89C7-C43B220B04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2756" y="3219820"/>
            <a:ext cx="1112861" cy="830997"/>
          </a:xfrm>
          <a:prstGeom prst="rect">
            <a:avLst/>
          </a:prstGeom>
        </p:spPr>
      </p:pic>
    </p:spTree>
    <p:extLst>
      <p:ext uri="{BB962C8B-B14F-4D97-AF65-F5344CB8AC3E}">
        <p14:creationId xmlns:p14="http://schemas.microsoft.com/office/powerpoint/2010/main" val="3222962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E317-A9D5-40E8-9F8E-845803E246AC}"/>
              </a:ext>
            </a:extLst>
          </p:cNvPr>
          <p:cNvSpPr>
            <a:spLocks noGrp="1"/>
          </p:cNvSpPr>
          <p:nvPr>
            <p:ph type="title"/>
          </p:nvPr>
        </p:nvSpPr>
        <p:spPr/>
        <p:txBody>
          <a:bodyPr/>
          <a:lstStyle/>
          <a:p>
            <a:br>
              <a:rPr lang="en-GB" dirty="0">
                <a:solidFill>
                  <a:srgbClr val="FFFFFF"/>
                </a:solidFill>
                <a:latin typeface="Arial" panose="020B0604020202020204" pitchFamily="34" charset="0"/>
                <a:cs typeface="Arial" panose="020B0604020202020204" pitchFamily="34" charset="0"/>
              </a:rPr>
            </a:br>
            <a:r>
              <a:rPr lang="en-GB" dirty="0">
                <a:solidFill>
                  <a:srgbClr val="FFFFFF"/>
                </a:solidFill>
                <a:latin typeface="Arial" panose="020B0604020202020204" pitchFamily="34" charset="0"/>
                <a:cs typeface="Arial" panose="020B0604020202020204" pitchFamily="34" charset="0"/>
              </a:rPr>
              <a:t>26</a:t>
            </a:r>
            <a:r>
              <a:rPr lang="en-GB" baseline="30000" dirty="0">
                <a:solidFill>
                  <a:srgbClr val="FFFFFF"/>
                </a:solidFill>
                <a:latin typeface="Arial" panose="020B0604020202020204" pitchFamily="34" charset="0"/>
                <a:cs typeface="Arial" panose="020B0604020202020204" pitchFamily="34" charset="0"/>
              </a:rPr>
              <a:t>th</a:t>
            </a:r>
            <a:r>
              <a:rPr lang="en-GB" dirty="0">
                <a:solidFill>
                  <a:srgbClr val="FFFFFF"/>
                </a:solidFill>
                <a:latin typeface="Arial" panose="020B0604020202020204" pitchFamily="34" charset="0"/>
                <a:cs typeface="Arial" panose="020B0604020202020204" pitchFamily="34" charset="0"/>
              </a:rPr>
              <a:t> November 2020</a:t>
            </a:r>
            <a:br>
              <a:rPr lang="en-GB" dirty="0">
                <a:solidFill>
                  <a:srgbClr val="FFFFFF"/>
                </a:solidFill>
                <a:latin typeface="Arial" panose="020B0604020202020204" pitchFamily="34" charset="0"/>
                <a:cs typeface="Arial" panose="020B0604020202020204" pitchFamily="34" charset="0"/>
              </a:rPr>
            </a:br>
            <a:endParaRPr lang="en-GB" dirty="0"/>
          </a:p>
        </p:txBody>
      </p:sp>
      <p:sp>
        <p:nvSpPr>
          <p:cNvPr id="3" name="Text Placeholder 2">
            <a:extLst>
              <a:ext uri="{FF2B5EF4-FFF2-40B4-BE49-F238E27FC236}">
                <a16:creationId xmlns:a16="http://schemas.microsoft.com/office/drawing/2014/main" id="{AA132692-9235-48F9-A7EE-EE604776F55F}"/>
              </a:ext>
            </a:extLst>
          </p:cNvPr>
          <p:cNvSpPr>
            <a:spLocks noGrp="1"/>
          </p:cNvSpPr>
          <p:nvPr>
            <p:ph type="body" sz="quarter" idx="10"/>
          </p:nvPr>
        </p:nvSpPr>
        <p:spPr>
          <a:xfrm>
            <a:off x="186288" y="3395953"/>
            <a:ext cx="7955511" cy="301073"/>
          </a:xfrm>
        </p:spPr>
        <p:txBody>
          <a:bodyPr/>
          <a:lstStyle/>
          <a:p>
            <a:r>
              <a:rPr lang="en-GB" dirty="0">
                <a:solidFill>
                  <a:srgbClr val="FFFFFF"/>
                </a:solidFill>
                <a:latin typeface="Arial" panose="020B0604020202020204" pitchFamily="34" charset="0"/>
                <a:cs typeface="Arial" panose="020B0604020202020204" pitchFamily="34" charset="0"/>
              </a:rPr>
              <a:t>Karen J, NCSC</a:t>
            </a:r>
            <a:endParaRPr lang="en-GB" dirty="0">
              <a:latin typeface="Arial" panose="020B0604020202020204" pitchFamily="34" charset="0"/>
              <a:cs typeface="Arial" panose="020B0604020202020204" pitchFamily="34" charset="0"/>
            </a:endParaRPr>
          </a:p>
          <a:p>
            <a:endParaRPr lang="en-GB" dirty="0"/>
          </a:p>
        </p:txBody>
      </p:sp>
      <p:pic>
        <p:nvPicPr>
          <p:cNvPr id="5" name="Picture 4">
            <a:extLst>
              <a:ext uri="{FF2B5EF4-FFF2-40B4-BE49-F238E27FC236}">
                <a16:creationId xmlns:a16="http://schemas.microsoft.com/office/drawing/2014/main" id="{9B77D7E0-F286-4C14-A18D-69EA6A2C3E2C}"/>
              </a:ext>
            </a:extLst>
          </p:cNvPr>
          <p:cNvPicPr>
            <a:picLocks noChangeAspect="1"/>
          </p:cNvPicPr>
          <p:nvPr/>
        </p:nvPicPr>
        <p:blipFill>
          <a:blip r:embed="rId3"/>
          <a:stretch>
            <a:fillRect/>
          </a:stretch>
        </p:blipFill>
        <p:spPr>
          <a:xfrm>
            <a:off x="99158" y="1660253"/>
            <a:ext cx="5150644" cy="1057275"/>
          </a:xfrm>
          <a:prstGeom prst="rect">
            <a:avLst/>
          </a:prstGeom>
        </p:spPr>
      </p:pic>
    </p:spTree>
    <p:extLst>
      <p:ext uri="{BB962C8B-B14F-4D97-AF65-F5344CB8AC3E}">
        <p14:creationId xmlns:p14="http://schemas.microsoft.com/office/powerpoint/2010/main" val="3475255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85964" y="1807020"/>
            <a:ext cx="3818204" cy="1795867"/>
          </a:xfrm>
          <a:prstGeom prst="rect">
            <a:avLst/>
          </a:prstGeom>
        </p:spPr>
        <p:txBody>
          <a:bodyPr vert="horz" wrap="square" lIns="0" tIns="5198" rIns="0" bIns="0" rtlCol="0">
            <a:spAutoFit/>
          </a:bodyPr>
          <a:lstStyle/>
          <a:p>
            <a:pPr marL="5776" marR="2311" algn="l" defTabSz="415869" fontAlgn="auto">
              <a:lnSpc>
                <a:spcPct val="100800"/>
              </a:lnSpc>
              <a:spcBef>
                <a:spcPts val="41"/>
              </a:spcBef>
              <a:spcAft>
                <a:spcPts val="0"/>
              </a:spcAft>
              <a:defRPr/>
            </a:pPr>
            <a:r>
              <a:rPr lang="en-GB" b="1" dirty="0">
                <a:solidFill>
                  <a:srgbClr val="EEECE1"/>
                </a:solidFill>
                <a:latin typeface="Calibri"/>
                <a:ea typeface="+mn-ea"/>
              </a:rPr>
              <a:t>46% of all UK businesses identified at least one breach or attack in the last year</a:t>
            </a:r>
          </a:p>
          <a:p>
            <a:pPr marL="5776" marR="2311" algn="l" defTabSz="415869" fontAlgn="auto">
              <a:lnSpc>
                <a:spcPct val="100800"/>
              </a:lnSpc>
              <a:spcBef>
                <a:spcPts val="41"/>
              </a:spcBef>
              <a:spcAft>
                <a:spcPts val="0"/>
              </a:spcAft>
              <a:defRPr/>
            </a:pPr>
            <a:endParaRPr lang="en-GB" dirty="0">
              <a:solidFill>
                <a:srgbClr val="EEECE1"/>
              </a:solidFill>
              <a:latin typeface="Calibri"/>
              <a:ea typeface="+mn-ea"/>
            </a:endParaRPr>
          </a:p>
          <a:p>
            <a:pPr marL="5776" marR="2311" algn="l" defTabSz="415869" fontAlgn="auto">
              <a:lnSpc>
                <a:spcPct val="100800"/>
              </a:lnSpc>
              <a:spcBef>
                <a:spcPts val="41"/>
              </a:spcBef>
              <a:spcAft>
                <a:spcPts val="0"/>
              </a:spcAft>
              <a:defRPr/>
            </a:pPr>
            <a:endParaRPr sz="2047" dirty="0">
              <a:solidFill>
                <a:prstClr val="black"/>
              </a:solidFill>
              <a:latin typeface="Arial"/>
              <a:ea typeface="+mn-ea"/>
              <a:cs typeface="Arial"/>
            </a:endParaRPr>
          </a:p>
        </p:txBody>
      </p:sp>
      <p:sp>
        <p:nvSpPr>
          <p:cNvPr id="3" name="object 3"/>
          <p:cNvSpPr/>
          <p:nvPr/>
        </p:nvSpPr>
        <p:spPr>
          <a:xfrm>
            <a:off x="5878459" y="3092834"/>
            <a:ext cx="882857" cy="882857"/>
          </a:xfrm>
          <a:custGeom>
            <a:avLst/>
            <a:gdLst/>
            <a:ahLst/>
            <a:cxnLst/>
            <a:rect l="l" t="t" r="r" b="b"/>
            <a:pathLst>
              <a:path w="1941194" h="1941195">
                <a:moveTo>
                  <a:pt x="1294096" y="0"/>
                </a:moveTo>
                <a:lnTo>
                  <a:pt x="1294096" y="1294096"/>
                </a:lnTo>
                <a:lnTo>
                  <a:pt x="0" y="1294096"/>
                </a:lnTo>
                <a:lnTo>
                  <a:pt x="647048" y="1941145"/>
                </a:lnTo>
                <a:lnTo>
                  <a:pt x="1941145" y="1941145"/>
                </a:lnTo>
                <a:lnTo>
                  <a:pt x="1941145" y="647048"/>
                </a:lnTo>
                <a:lnTo>
                  <a:pt x="1294096" y="0"/>
                </a:lnTo>
                <a:close/>
              </a:path>
            </a:pathLst>
          </a:custGeom>
          <a:solidFill>
            <a:srgbClr val="B51C38"/>
          </a:solidFill>
        </p:spPr>
        <p:txBody>
          <a:bodyPr wrap="square" lIns="0" tIns="0" rIns="0" bIns="0" rtlCol="0"/>
          <a:lstStyle/>
          <a:p>
            <a:pPr algn="l" defTabSz="415869" fontAlgn="auto">
              <a:spcBef>
                <a:spcPts val="0"/>
              </a:spcBef>
              <a:spcAft>
                <a:spcPts val="0"/>
              </a:spcAft>
              <a:defRPr/>
            </a:pPr>
            <a:endParaRPr sz="819" dirty="0">
              <a:solidFill>
                <a:prstClr val="black"/>
              </a:solidFill>
              <a:latin typeface="Calibri"/>
              <a:ea typeface="+mn-ea"/>
            </a:endParaRPr>
          </a:p>
        </p:txBody>
      </p:sp>
      <p:sp>
        <p:nvSpPr>
          <p:cNvPr id="4" name="object 4"/>
          <p:cNvSpPr/>
          <p:nvPr/>
        </p:nvSpPr>
        <p:spPr>
          <a:xfrm>
            <a:off x="2067701" y="1183979"/>
            <a:ext cx="882857" cy="882857"/>
          </a:xfrm>
          <a:custGeom>
            <a:avLst/>
            <a:gdLst/>
            <a:ahLst/>
            <a:cxnLst/>
            <a:rect l="l" t="t" r="r" b="b"/>
            <a:pathLst>
              <a:path w="1941195" h="1941195">
                <a:moveTo>
                  <a:pt x="1294096" y="0"/>
                </a:moveTo>
                <a:lnTo>
                  <a:pt x="0" y="0"/>
                </a:lnTo>
                <a:lnTo>
                  <a:pt x="0" y="1294096"/>
                </a:lnTo>
                <a:lnTo>
                  <a:pt x="647048" y="1941145"/>
                </a:lnTo>
                <a:lnTo>
                  <a:pt x="647048" y="647048"/>
                </a:lnTo>
                <a:lnTo>
                  <a:pt x="1941145" y="647048"/>
                </a:lnTo>
                <a:lnTo>
                  <a:pt x="1294096" y="0"/>
                </a:lnTo>
                <a:close/>
              </a:path>
            </a:pathLst>
          </a:custGeom>
          <a:solidFill>
            <a:srgbClr val="B51C38"/>
          </a:solidFill>
        </p:spPr>
        <p:txBody>
          <a:bodyPr wrap="square" lIns="0" tIns="0" rIns="0" bIns="0" rtlCol="0"/>
          <a:lstStyle/>
          <a:p>
            <a:pPr algn="l" defTabSz="415869" fontAlgn="auto">
              <a:spcBef>
                <a:spcPts val="0"/>
              </a:spcBef>
              <a:spcAft>
                <a:spcPts val="0"/>
              </a:spcAft>
              <a:defRPr/>
            </a:pPr>
            <a:endParaRPr sz="819" dirty="0">
              <a:solidFill>
                <a:prstClr val="black"/>
              </a:solidFill>
              <a:latin typeface="Calibri"/>
              <a:ea typeface="+mn-ea"/>
            </a:endParaRPr>
          </a:p>
        </p:txBody>
      </p:sp>
      <p:sp>
        <p:nvSpPr>
          <p:cNvPr id="5" name="TextBox 4">
            <a:extLst>
              <a:ext uri="{FF2B5EF4-FFF2-40B4-BE49-F238E27FC236}">
                <a16:creationId xmlns:a16="http://schemas.microsoft.com/office/drawing/2014/main" id="{39F31AD9-6854-45E3-BE72-F719D69729C0}"/>
              </a:ext>
            </a:extLst>
          </p:cNvPr>
          <p:cNvSpPr txBox="1"/>
          <p:nvPr/>
        </p:nvSpPr>
        <p:spPr>
          <a:xfrm>
            <a:off x="394855" y="4391892"/>
            <a:ext cx="8499764" cy="715004"/>
          </a:xfrm>
          <a:prstGeom prst="rect">
            <a:avLst/>
          </a:prstGeom>
          <a:noFill/>
        </p:spPr>
        <p:txBody>
          <a:bodyPr wrap="square" rtlCol="0">
            <a:spAutoFit/>
          </a:bodyPr>
          <a:lstStyle/>
          <a:p>
            <a:pPr marL="5776" marR="2311" algn="l" defTabSz="415869" fontAlgn="auto">
              <a:lnSpc>
                <a:spcPct val="100800"/>
              </a:lnSpc>
              <a:spcBef>
                <a:spcPts val="41"/>
              </a:spcBef>
              <a:spcAft>
                <a:spcPts val="0"/>
              </a:spcAft>
              <a:defRPr/>
            </a:pPr>
            <a:r>
              <a:rPr lang="en-GB" sz="1350" dirty="0">
                <a:solidFill>
                  <a:srgbClr val="EEECE1"/>
                </a:solidFill>
                <a:latin typeface="Calibri"/>
                <a:ea typeface="+mn-ea"/>
              </a:rPr>
              <a:t>*</a:t>
            </a:r>
            <a:r>
              <a:rPr lang="en-GB" sz="1350" i="1" dirty="0">
                <a:solidFill>
                  <a:srgbClr val="EEECE1"/>
                </a:solidFill>
                <a:latin typeface="Calibri"/>
                <a:ea typeface="+mn-ea"/>
              </a:rPr>
              <a:t> *The Department for Digital, Culture, Media and Sport's '</a:t>
            </a:r>
            <a:r>
              <a:rPr lang="en-GB" sz="1350" i="1" u="sng" dirty="0">
                <a:solidFill>
                  <a:srgbClr val="EEECE1"/>
                </a:solidFill>
                <a:latin typeface="Calibri"/>
                <a:ea typeface="+mn-ea"/>
                <a:hlinkClick r:id="rId3">
                  <a:extLst>
                    <a:ext uri="{A12FA001-AC4F-418D-AE19-62706E023703}">
                      <ahyp:hlinkClr xmlns:ahyp="http://schemas.microsoft.com/office/drawing/2018/hyperlinkcolor" val="tx"/>
                    </a:ext>
                  </a:extLst>
                </a:hlinkClick>
              </a:rPr>
              <a:t>Cyber Security Breaches Survey 20</a:t>
            </a:r>
            <a:r>
              <a:rPr lang="en-GB" sz="1350" i="1" u="sng" dirty="0">
                <a:solidFill>
                  <a:srgbClr val="EEECE1"/>
                </a:solidFill>
                <a:latin typeface="Calibri"/>
                <a:ea typeface="+mn-ea"/>
              </a:rPr>
              <a:t>20</a:t>
            </a:r>
            <a:r>
              <a:rPr lang="en-GB" sz="1350" i="1" dirty="0">
                <a:solidFill>
                  <a:srgbClr val="EEECE1"/>
                </a:solidFill>
                <a:latin typeface="Calibri"/>
                <a:ea typeface="+mn-ea"/>
              </a:rPr>
              <a:t>' reported that almost half (46%) of all businesses have identified at least one cyber security breach or attack in the last 12 months (and 43% have among micro and small firms)</a:t>
            </a:r>
            <a:endParaRPr lang="en-GB" sz="1350" dirty="0">
              <a:solidFill>
                <a:srgbClr val="EEECE1"/>
              </a:solidFill>
              <a:latin typeface="Calibri"/>
              <a:ea typeface="+mn-ea"/>
            </a:endParaRPr>
          </a:p>
        </p:txBody>
      </p:sp>
    </p:spTree>
    <p:extLst>
      <p:ext uri="{BB962C8B-B14F-4D97-AF65-F5344CB8AC3E}">
        <p14:creationId xmlns:p14="http://schemas.microsoft.com/office/powerpoint/2010/main" val="3769120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22B3D0-9964-4484-BCE6-A770F61FB84C}"/>
              </a:ext>
            </a:extLst>
          </p:cNvPr>
          <p:cNvSpPr>
            <a:spLocks noGrp="1"/>
          </p:cNvSpPr>
          <p:nvPr>
            <p:ph type="ftr" sz="quarter" idx="5"/>
          </p:nvPr>
        </p:nvSpPr>
        <p:spPr>
          <a:xfrm>
            <a:off x="517224" y="4682478"/>
            <a:ext cx="8524396" cy="415498"/>
          </a:xfrm>
        </p:spPr>
        <p:txBody>
          <a:bodyPr/>
          <a:lstStyle/>
          <a:p>
            <a:pPr defTabSz="685800" fontAlgn="auto">
              <a:spcBef>
                <a:spcPts val="0"/>
              </a:spcBef>
              <a:spcAft>
                <a:spcPts val="0"/>
              </a:spcAft>
            </a:pPr>
            <a:r>
              <a:rPr lang="en-GB" sz="1350" dirty="0">
                <a:solidFill>
                  <a:prstClr val="black">
                    <a:tint val="75000"/>
                  </a:prstClr>
                </a:solidFill>
                <a:latin typeface="Calibri"/>
                <a:ea typeface="+mn-ea"/>
              </a:rPr>
              <a:t>This information is exempt under the Freedom of Information Act 2000 (FOIA) and may be exempt under other UK information legislation. Refer any FOIA queries to ncscinfoleg@ncsc.gov.uk. All material is UK Crown Copyright © </a:t>
            </a:r>
          </a:p>
        </p:txBody>
      </p:sp>
      <p:pic>
        <p:nvPicPr>
          <p:cNvPr id="4" name="Picture 3">
            <a:extLst>
              <a:ext uri="{FF2B5EF4-FFF2-40B4-BE49-F238E27FC236}">
                <a16:creationId xmlns:a16="http://schemas.microsoft.com/office/drawing/2014/main" id="{EA5132BE-9E16-4B9C-A2D3-FDC7D6D1FAD7}"/>
              </a:ext>
            </a:extLst>
          </p:cNvPr>
          <p:cNvPicPr>
            <a:picLocks noChangeAspect="1"/>
          </p:cNvPicPr>
          <p:nvPr/>
        </p:nvPicPr>
        <p:blipFill>
          <a:blip r:embed="rId2"/>
          <a:stretch>
            <a:fillRect/>
          </a:stretch>
        </p:blipFill>
        <p:spPr>
          <a:xfrm>
            <a:off x="2772652" y="66017"/>
            <a:ext cx="3035306" cy="4561230"/>
          </a:xfrm>
          <a:prstGeom prst="rect">
            <a:avLst/>
          </a:prstGeom>
        </p:spPr>
      </p:pic>
    </p:spTree>
    <p:extLst>
      <p:ext uri="{BB962C8B-B14F-4D97-AF65-F5344CB8AC3E}">
        <p14:creationId xmlns:p14="http://schemas.microsoft.com/office/powerpoint/2010/main" val="2564554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808" y="251410"/>
            <a:ext cx="7837070" cy="451184"/>
          </a:xfrm>
        </p:spPr>
        <p:txBody>
          <a:bodyPr>
            <a:normAutofit/>
          </a:bodyPr>
          <a:lstStyle/>
          <a:p>
            <a:r>
              <a:rPr lang="en-GB" sz="2160" dirty="0">
                <a:latin typeface="+mn-lt"/>
              </a:rPr>
              <a:t>2019 Incident trends</a:t>
            </a:r>
          </a:p>
        </p:txBody>
      </p:sp>
      <p:sp>
        <p:nvSpPr>
          <p:cNvPr id="5" name="Footer Placeholder 3">
            <a:extLst>
              <a:ext uri="{FF2B5EF4-FFF2-40B4-BE49-F238E27FC236}">
                <a16:creationId xmlns:a16="http://schemas.microsoft.com/office/drawing/2014/main" id="{1A0DDF3F-0573-4DCF-A5C0-BB7075F3DE83}"/>
              </a:ext>
            </a:extLst>
          </p:cNvPr>
          <p:cNvSpPr>
            <a:spLocks noGrp="1"/>
          </p:cNvSpPr>
          <p:nvPr>
            <p:ph type="ftr" sz="quarter" idx="12"/>
          </p:nvPr>
        </p:nvSpPr>
        <p:spPr>
          <a:xfrm>
            <a:off x="652111" y="4833963"/>
            <a:ext cx="7468904" cy="273845"/>
          </a:xfrm>
          <a:prstGeom prst="rect">
            <a:avLst/>
          </a:prstGeom>
        </p:spPr>
        <p:txBody>
          <a:bodyPr vert="horz" lIns="82296" tIns="41148" rIns="82296" bIns="41148" rtlCol="0" anchor="t"/>
          <a:lstStyle>
            <a:defPPr>
              <a:defRPr lang="en-US"/>
            </a:defPPr>
            <a:lvl1pPr marL="0" algn="l" defTabSz="641912" rtl="0" eaLnBrk="1" latinLnBrk="0" hangingPunct="1">
              <a:defRPr sz="912" kern="1200">
                <a:solidFill>
                  <a:schemeClr val="accent5">
                    <a:lumMod val="40000"/>
                    <a:lumOff val="60000"/>
                  </a:schemeClr>
                </a:solidFill>
                <a:latin typeface="Arial" panose="020B0604020202020204" pitchFamily="34" charset="0"/>
                <a:ea typeface="+mn-ea"/>
                <a:cs typeface="Arial" panose="020B0604020202020204" pitchFamily="34" charset="0"/>
              </a:defRPr>
            </a:lvl1pPr>
            <a:lvl2pPr marL="320956" algn="l" defTabSz="641912" rtl="0" eaLnBrk="1" latinLnBrk="0" hangingPunct="1">
              <a:defRPr sz="1264" kern="1200">
                <a:solidFill>
                  <a:schemeClr val="tx1"/>
                </a:solidFill>
                <a:latin typeface="+mn-lt"/>
                <a:ea typeface="+mn-ea"/>
                <a:cs typeface="+mn-cs"/>
              </a:defRPr>
            </a:lvl2pPr>
            <a:lvl3pPr marL="641912" algn="l" defTabSz="641912" rtl="0" eaLnBrk="1" latinLnBrk="0" hangingPunct="1">
              <a:defRPr sz="1264" kern="1200">
                <a:solidFill>
                  <a:schemeClr val="tx1"/>
                </a:solidFill>
                <a:latin typeface="+mn-lt"/>
                <a:ea typeface="+mn-ea"/>
                <a:cs typeface="+mn-cs"/>
              </a:defRPr>
            </a:lvl3pPr>
            <a:lvl4pPr marL="962867" algn="l" defTabSz="641912" rtl="0" eaLnBrk="1" latinLnBrk="0" hangingPunct="1">
              <a:defRPr sz="1264" kern="1200">
                <a:solidFill>
                  <a:schemeClr val="tx1"/>
                </a:solidFill>
                <a:latin typeface="+mn-lt"/>
                <a:ea typeface="+mn-ea"/>
                <a:cs typeface="+mn-cs"/>
              </a:defRPr>
            </a:lvl4pPr>
            <a:lvl5pPr marL="1283823" algn="l" defTabSz="641912" rtl="0" eaLnBrk="1" latinLnBrk="0" hangingPunct="1">
              <a:defRPr sz="1264" kern="1200">
                <a:solidFill>
                  <a:schemeClr val="tx1"/>
                </a:solidFill>
                <a:latin typeface="+mn-lt"/>
                <a:ea typeface="+mn-ea"/>
                <a:cs typeface="+mn-cs"/>
              </a:defRPr>
            </a:lvl5pPr>
            <a:lvl6pPr marL="1604779" algn="l" defTabSz="641912" rtl="0" eaLnBrk="1" latinLnBrk="0" hangingPunct="1">
              <a:defRPr sz="1264" kern="1200">
                <a:solidFill>
                  <a:schemeClr val="tx1"/>
                </a:solidFill>
                <a:latin typeface="+mn-lt"/>
                <a:ea typeface="+mn-ea"/>
                <a:cs typeface="+mn-cs"/>
              </a:defRPr>
            </a:lvl6pPr>
            <a:lvl7pPr marL="1925735" algn="l" defTabSz="641912" rtl="0" eaLnBrk="1" latinLnBrk="0" hangingPunct="1">
              <a:defRPr sz="1264" kern="1200">
                <a:solidFill>
                  <a:schemeClr val="tx1"/>
                </a:solidFill>
                <a:latin typeface="+mn-lt"/>
                <a:ea typeface="+mn-ea"/>
                <a:cs typeface="+mn-cs"/>
              </a:defRPr>
            </a:lvl7pPr>
            <a:lvl8pPr marL="2246690" algn="l" defTabSz="641912" rtl="0" eaLnBrk="1" latinLnBrk="0" hangingPunct="1">
              <a:defRPr sz="1264" kern="1200">
                <a:solidFill>
                  <a:schemeClr val="tx1"/>
                </a:solidFill>
                <a:latin typeface="+mn-lt"/>
                <a:ea typeface="+mn-ea"/>
                <a:cs typeface="+mn-cs"/>
              </a:defRPr>
            </a:lvl8pPr>
            <a:lvl9pPr marL="2567646" algn="l" defTabSz="641912" rtl="0" eaLnBrk="1" latinLnBrk="0" hangingPunct="1">
              <a:defRPr sz="1264" kern="1200">
                <a:solidFill>
                  <a:schemeClr val="tx1"/>
                </a:solidFill>
                <a:latin typeface="+mn-lt"/>
                <a:ea typeface="+mn-ea"/>
                <a:cs typeface="+mn-cs"/>
              </a:defRPr>
            </a:lvl9pPr>
          </a:lstStyle>
          <a:p>
            <a:pPr algn="ctr" fontAlgn="auto">
              <a:spcBef>
                <a:spcPts val="0"/>
              </a:spcBef>
              <a:spcAft>
                <a:spcPts val="0"/>
              </a:spcAft>
              <a:defRPr/>
            </a:pPr>
            <a:endParaRPr lang="en-GB" dirty="0">
              <a:solidFill>
                <a:srgbClr val="4472C4">
                  <a:lumMod val="40000"/>
                  <a:lumOff val="60000"/>
                </a:srgbClr>
              </a:solidFill>
            </a:endParaRPr>
          </a:p>
        </p:txBody>
      </p:sp>
      <p:sp>
        <p:nvSpPr>
          <p:cNvPr id="6" name="Rectangle 5">
            <a:extLst>
              <a:ext uri="{FF2B5EF4-FFF2-40B4-BE49-F238E27FC236}">
                <a16:creationId xmlns:a16="http://schemas.microsoft.com/office/drawing/2014/main" id="{EC420EC9-92B6-414B-9266-999A7F47B154}"/>
              </a:ext>
            </a:extLst>
          </p:cNvPr>
          <p:cNvSpPr/>
          <p:nvPr/>
        </p:nvSpPr>
        <p:spPr>
          <a:xfrm>
            <a:off x="1868847" y="142437"/>
            <a:ext cx="2056602" cy="494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1912" fontAlgn="auto">
              <a:spcBef>
                <a:spcPts val="0"/>
              </a:spcBef>
              <a:spcAft>
                <a:spcPts val="0"/>
              </a:spcAft>
              <a:defRPr/>
            </a:pPr>
            <a:endParaRPr lang="en-GB" sz="1264"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E1B1C048-5A53-43AB-8AB1-B5530313D5E3}"/>
              </a:ext>
            </a:extLst>
          </p:cNvPr>
          <p:cNvSpPr/>
          <p:nvPr/>
        </p:nvSpPr>
        <p:spPr>
          <a:xfrm>
            <a:off x="761696" y="988935"/>
            <a:ext cx="4114800" cy="3582519"/>
          </a:xfrm>
          <a:prstGeom prst="rect">
            <a:avLst/>
          </a:prstGeom>
        </p:spPr>
        <p:txBody>
          <a:bodyPr>
            <a:spAutoFit/>
          </a:bodyPr>
          <a:lstStyle/>
          <a:p>
            <a:pPr algn="l" defTabSz="641912" fontAlgn="auto">
              <a:spcBef>
                <a:spcPts val="0"/>
              </a:spcBef>
              <a:spcAft>
                <a:spcPts val="0"/>
              </a:spcAft>
              <a:defRPr/>
            </a:pPr>
            <a:r>
              <a:rPr lang="en-GB" sz="2520" dirty="0">
                <a:solidFill>
                  <a:prstClr val="black"/>
                </a:solidFill>
                <a:latin typeface="Calibri" panose="020F0502020204030204"/>
                <a:ea typeface="+mn-ea"/>
              </a:rPr>
              <a:t>1. Cloud Services </a:t>
            </a:r>
          </a:p>
          <a:p>
            <a:pPr marL="462917" indent="-462917" algn="l" defTabSz="641912" fontAlgn="auto">
              <a:spcBef>
                <a:spcPts val="0"/>
              </a:spcBef>
              <a:spcAft>
                <a:spcPts val="0"/>
              </a:spcAft>
              <a:buFontTx/>
              <a:buAutoNum type="arabicPeriod"/>
              <a:defRPr/>
            </a:pPr>
            <a:endParaRPr lang="en-GB" sz="2520" dirty="0">
              <a:solidFill>
                <a:prstClr val="black"/>
              </a:solidFill>
              <a:latin typeface="Calibri" panose="020F0502020204030204"/>
              <a:ea typeface="+mn-ea"/>
            </a:endParaRPr>
          </a:p>
          <a:p>
            <a:pPr algn="l" defTabSz="641912" fontAlgn="auto">
              <a:spcBef>
                <a:spcPts val="0"/>
              </a:spcBef>
              <a:spcAft>
                <a:spcPts val="0"/>
              </a:spcAft>
              <a:defRPr/>
            </a:pPr>
            <a:r>
              <a:rPr lang="en-GB" sz="2520" dirty="0">
                <a:solidFill>
                  <a:prstClr val="black"/>
                </a:solidFill>
                <a:latin typeface="Calibri" panose="020F0502020204030204"/>
                <a:ea typeface="+mn-ea"/>
              </a:rPr>
              <a:t>2. Ransomware  </a:t>
            </a:r>
            <a:r>
              <a:rPr lang="en-GB" sz="2520" dirty="0">
                <a:solidFill>
                  <a:prstClr val="black"/>
                </a:solidFill>
                <a:latin typeface="Calibri" panose="020F0502020204030204"/>
                <a:ea typeface="+mn-ea"/>
                <a:sym typeface="Wingdings" panose="05000000000000000000" pitchFamily="2" charset="2"/>
              </a:rPr>
              <a:t></a:t>
            </a:r>
            <a:endParaRPr lang="en-GB" sz="2520" dirty="0">
              <a:solidFill>
                <a:prstClr val="black"/>
              </a:solidFill>
              <a:latin typeface="Calibri" panose="020F0502020204030204"/>
              <a:ea typeface="+mn-ea"/>
            </a:endParaRPr>
          </a:p>
          <a:p>
            <a:pPr algn="l" defTabSz="641912" fontAlgn="auto">
              <a:spcBef>
                <a:spcPts val="0"/>
              </a:spcBef>
              <a:spcAft>
                <a:spcPts val="0"/>
              </a:spcAft>
              <a:defRPr/>
            </a:pPr>
            <a:endParaRPr lang="en-GB" sz="2520" dirty="0">
              <a:solidFill>
                <a:prstClr val="black"/>
              </a:solidFill>
              <a:latin typeface="Calibri" panose="020F0502020204030204"/>
              <a:ea typeface="+mn-ea"/>
            </a:endParaRPr>
          </a:p>
          <a:p>
            <a:pPr algn="l" defTabSz="641912" fontAlgn="auto">
              <a:spcBef>
                <a:spcPts val="0"/>
              </a:spcBef>
              <a:spcAft>
                <a:spcPts val="0"/>
              </a:spcAft>
              <a:defRPr/>
            </a:pPr>
            <a:r>
              <a:rPr lang="en-GB" sz="2520" dirty="0">
                <a:solidFill>
                  <a:prstClr val="black"/>
                </a:solidFill>
                <a:latin typeface="Calibri" panose="020F0502020204030204"/>
                <a:ea typeface="+mn-ea"/>
              </a:rPr>
              <a:t>3. Phishing </a:t>
            </a:r>
            <a:r>
              <a:rPr lang="en-GB" sz="2520" dirty="0">
                <a:solidFill>
                  <a:prstClr val="black"/>
                </a:solidFill>
                <a:latin typeface="Calibri" panose="020F0502020204030204"/>
                <a:ea typeface="+mn-ea"/>
                <a:sym typeface="Wingdings" panose="05000000000000000000" pitchFamily="2" charset="2"/>
              </a:rPr>
              <a:t></a:t>
            </a:r>
            <a:endParaRPr lang="en-GB" sz="2520" dirty="0">
              <a:solidFill>
                <a:prstClr val="black"/>
              </a:solidFill>
              <a:latin typeface="Calibri" panose="020F0502020204030204"/>
              <a:ea typeface="+mn-ea"/>
            </a:endParaRPr>
          </a:p>
          <a:p>
            <a:pPr algn="l" defTabSz="641912" fontAlgn="auto">
              <a:spcBef>
                <a:spcPts val="0"/>
              </a:spcBef>
              <a:spcAft>
                <a:spcPts val="0"/>
              </a:spcAft>
              <a:defRPr/>
            </a:pPr>
            <a:endParaRPr lang="en-GB" sz="2520" dirty="0">
              <a:solidFill>
                <a:prstClr val="black"/>
              </a:solidFill>
              <a:latin typeface="Calibri" panose="020F0502020204030204"/>
              <a:ea typeface="+mn-ea"/>
            </a:endParaRPr>
          </a:p>
          <a:p>
            <a:pPr algn="l" defTabSz="641912" fontAlgn="auto">
              <a:spcBef>
                <a:spcPts val="0"/>
              </a:spcBef>
              <a:spcAft>
                <a:spcPts val="0"/>
              </a:spcAft>
              <a:defRPr/>
            </a:pPr>
            <a:r>
              <a:rPr lang="en-GB" sz="2520" dirty="0">
                <a:solidFill>
                  <a:prstClr val="black"/>
                </a:solidFill>
                <a:latin typeface="Calibri" panose="020F0502020204030204"/>
                <a:ea typeface="+mn-ea"/>
              </a:rPr>
              <a:t>4. Vulnerability scanning</a:t>
            </a:r>
          </a:p>
          <a:p>
            <a:pPr algn="l" defTabSz="641912" fontAlgn="auto">
              <a:spcBef>
                <a:spcPts val="0"/>
              </a:spcBef>
              <a:spcAft>
                <a:spcPts val="0"/>
              </a:spcAft>
              <a:defRPr/>
            </a:pPr>
            <a:endParaRPr lang="en-GB" sz="2520" dirty="0">
              <a:solidFill>
                <a:prstClr val="black"/>
              </a:solidFill>
              <a:latin typeface="Calibri" panose="020F0502020204030204"/>
              <a:ea typeface="+mn-ea"/>
            </a:endParaRPr>
          </a:p>
          <a:p>
            <a:pPr algn="l" defTabSz="641912" fontAlgn="auto">
              <a:spcBef>
                <a:spcPts val="0"/>
              </a:spcBef>
              <a:spcAft>
                <a:spcPts val="0"/>
              </a:spcAft>
              <a:defRPr/>
            </a:pPr>
            <a:r>
              <a:rPr lang="en-GB" sz="2520" dirty="0">
                <a:solidFill>
                  <a:prstClr val="black"/>
                </a:solidFill>
                <a:latin typeface="Calibri" panose="020F0502020204030204"/>
                <a:ea typeface="+mn-ea"/>
              </a:rPr>
              <a:t>5. Supply chain attacks </a:t>
            </a:r>
            <a:r>
              <a:rPr lang="en-GB" sz="2520" dirty="0">
                <a:solidFill>
                  <a:prstClr val="black"/>
                </a:solidFill>
                <a:latin typeface="Calibri" panose="020F0502020204030204"/>
                <a:ea typeface="+mn-ea"/>
                <a:sym typeface="Wingdings" panose="05000000000000000000" pitchFamily="2" charset="2"/>
              </a:rPr>
              <a:t></a:t>
            </a:r>
            <a:r>
              <a:rPr lang="en-GB" sz="2520" dirty="0">
                <a:solidFill>
                  <a:prstClr val="black"/>
                </a:solidFill>
                <a:latin typeface="Calibri" panose="020F0502020204030204"/>
                <a:ea typeface="+mn-ea"/>
              </a:rPr>
              <a:t>  </a:t>
            </a:r>
          </a:p>
        </p:txBody>
      </p:sp>
      <p:pic>
        <p:nvPicPr>
          <p:cNvPr id="13" name="Picture 12" descr="A close up of a keyboard&#10;&#10;Description automatically generated">
            <a:extLst>
              <a:ext uri="{FF2B5EF4-FFF2-40B4-BE49-F238E27FC236}">
                <a16:creationId xmlns:a16="http://schemas.microsoft.com/office/drawing/2014/main" id="{5E9392D5-7D47-4AFE-A684-97144A55BD59}"/>
              </a:ext>
            </a:extLst>
          </p:cNvPr>
          <p:cNvPicPr>
            <a:picLocks noChangeAspect="1"/>
          </p:cNvPicPr>
          <p:nvPr/>
        </p:nvPicPr>
        <p:blipFill>
          <a:blip r:embed="rId3"/>
          <a:stretch>
            <a:fillRect/>
          </a:stretch>
        </p:blipFill>
        <p:spPr>
          <a:xfrm>
            <a:off x="5024581" y="974337"/>
            <a:ext cx="3096434" cy="2061064"/>
          </a:xfrm>
          <a:prstGeom prst="rect">
            <a:avLst/>
          </a:prstGeom>
        </p:spPr>
      </p:pic>
      <p:sp>
        <p:nvSpPr>
          <p:cNvPr id="3" name="Rectangle 2">
            <a:extLst>
              <a:ext uri="{FF2B5EF4-FFF2-40B4-BE49-F238E27FC236}">
                <a16:creationId xmlns:a16="http://schemas.microsoft.com/office/drawing/2014/main" id="{53ED3C6B-59AD-443F-8BAF-6B497691854D}"/>
              </a:ext>
            </a:extLst>
          </p:cNvPr>
          <p:cNvSpPr/>
          <p:nvPr/>
        </p:nvSpPr>
        <p:spPr>
          <a:xfrm>
            <a:off x="4180245" y="4529264"/>
            <a:ext cx="4480009" cy="313932"/>
          </a:xfrm>
          <a:prstGeom prst="rect">
            <a:avLst/>
          </a:prstGeom>
        </p:spPr>
        <p:txBody>
          <a:bodyPr wrap="none">
            <a:spAutoFit/>
          </a:bodyPr>
          <a:lstStyle/>
          <a:p>
            <a:pPr algn="l" defTabSz="641912" fontAlgn="auto">
              <a:spcBef>
                <a:spcPts val="0"/>
              </a:spcBef>
              <a:spcAft>
                <a:spcPts val="0"/>
              </a:spcAft>
              <a:defRPr/>
            </a:pPr>
            <a:r>
              <a:rPr lang="en-GB" sz="1440" b="1" dirty="0">
                <a:solidFill>
                  <a:prstClr val="black"/>
                </a:solidFill>
                <a:latin typeface="Calibri" panose="020F0502020204030204"/>
                <a:ea typeface="+mn-ea"/>
              </a:rPr>
              <a:t>https://www.ncsc.gov.uk/report/incident-trends-report</a:t>
            </a:r>
          </a:p>
        </p:txBody>
      </p:sp>
    </p:spTree>
    <p:extLst>
      <p:ext uri="{BB962C8B-B14F-4D97-AF65-F5344CB8AC3E}">
        <p14:creationId xmlns:p14="http://schemas.microsoft.com/office/powerpoint/2010/main" val="3630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17A0-B83C-48B2-B68F-152116DDD8D4}"/>
              </a:ext>
            </a:extLst>
          </p:cNvPr>
          <p:cNvSpPr>
            <a:spLocks noGrp="1"/>
          </p:cNvSpPr>
          <p:nvPr>
            <p:ph type="title"/>
          </p:nvPr>
        </p:nvSpPr>
        <p:spPr/>
        <p:txBody>
          <a:bodyPr/>
          <a:lstStyle/>
          <a:p>
            <a:r>
              <a:rPr lang="en-GB" dirty="0"/>
              <a:t>What we will be covering</a:t>
            </a:r>
          </a:p>
        </p:txBody>
      </p:sp>
      <p:sp>
        <p:nvSpPr>
          <p:cNvPr id="3" name="Content Placeholder 2">
            <a:extLst>
              <a:ext uri="{FF2B5EF4-FFF2-40B4-BE49-F238E27FC236}">
                <a16:creationId xmlns:a16="http://schemas.microsoft.com/office/drawing/2014/main" id="{4ED10E7A-DB30-460C-9A89-B3F280DCF52B}"/>
              </a:ext>
            </a:extLst>
          </p:cNvPr>
          <p:cNvSpPr>
            <a:spLocks noGrp="1"/>
          </p:cNvSpPr>
          <p:nvPr>
            <p:ph idx="1"/>
          </p:nvPr>
        </p:nvSpPr>
        <p:spPr>
          <a:xfrm>
            <a:off x="250826" y="1275607"/>
            <a:ext cx="8642350" cy="3357563"/>
          </a:xfrm>
        </p:spPr>
        <p:txBody>
          <a:bodyPr/>
          <a:lstStyle/>
          <a:p>
            <a:r>
              <a:rPr lang="en-GB" sz="2400" dirty="0"/>
              <a:t>The developing situation</a:t>
            </a:r>
          </a:p>
          <a:p>
            <a:r>
              <a:rPr lang="en-GB" sz="2400" dirty="0"/>
              <a:t>Cybercrime thematic review</a:t>
            </a:r>
          </a:p>
          <a:p>
            <a:r>
              <a:rPr lang="en-GB" sz="2400" dirty="0"/>
              <a:t>National Cyber Security Centre (NCSC) update</a:t>
            </a:r>
          </a:p>
          <a:p>
            <a:r>
              <a:rPr lang="en-GB" sz="2400" dirty="0"/>
              <a:t>Q&amp;A</a:t>
            </a:r>
          </a:p>
          <a:p>
            <a:r>
              <a:rPr lang="en-GB" sz="2400" dirty="0"/>
              <a:t>What might be coming</a:t>
            </a:r>
          </a:p>
          <a:p>
            <a:r>
              <a:rPr lang="en-GB" sz="2400" dirty="0"/>
              <a:t>Top tips</a:t>
            </a:r>
          </a:p>
          <a:p>
            <a:pPr marL="0" indent="0">
              <a:buNone/>
            </a:pPr>
            <a:endParaRPr lang="en-GB" sz="2400" dirty="0"/>
          </a:p>
          <a:p>
            <a:endParaRPr lang="en-GB" sz="2400" dirty="0"/>
          </a:p>
          <a:p>
            <a:endParaRPr lang="en-GB" dirty="0"/>
          </a:p>
          <a:p>
            <a:endParaRPr lang="en-GB" dirty="0"/>
          </a:p>
          <a:p>
            <a:endParaRPr lang="en-GB" dirty="0"/>
          </a:p>
        </p:txBody>
      </p:sp>
    </p:spTree>
    <p:extLst>
      <p:ext uri="{BB962C8B-B14F-4D97-AF65-F5344CB8AC3E}">
        <p14:creationId xmlns:p14="http://schemas.microsoft.com/office/powerpoint/2010/main" val="1918200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6AC47-559B-4595-8B49-F1BFFC790FDB}"/>
              </a:ext>
            </a:extLst>
          </p:cNvPr>
          <p:cNvSpPr>
            <a:spLocks noGrp="1"/>
          </p:cNvSpPr>
          <p:nvPr>
            <p:ph type="title"/>
          </p:nvPr>
        </p:nvSpPr>
        <p:spPr>
          <a:xfrm>
            <a:off x="5598460" y="1337969"/>
            <a:ext cx="3065480" cy="2166836"/>
          </a:xfrm>
        </p:spPr>
        <p:txBody>
          <a:bodyPr vert="horz" lIns="68580" tIns="34290" rIns="68580" bIns="34290" rtlCol="0" anchor="b">
            <a:normAutofit/>
          </a:bodyPr>
          <a:lstStyle/>
          <a:p>
            <a:r>
              <a:rPr lang="en-US" sz="2850" dirty="0"/>
              <a:t>Cloud Services</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fontAlgn="auto">
              <a:spcBef>
                <a:spcPts val="0"/>
              </a:spcBef>
              <a:spcAft>
                <a:spcPts val="0"/>
              </a:spcAft>
            </a:pPr>
            <a:endParaRPr lang="en-US" sz="1350" dirty="0">
              <a:solidFill>
                <a:prstClr val="white"/>
              </a:solidFill>
              <a:latin typeface="Calibri" panose="020F0502020204030204"/>
            </a:endParaRPr>
          </a:p>
        </p:txBody>
      </p:sp>
      <p:pic>
        <p:nvPicPr>
          <p:cNvPr id="5" name="Content Placeholder 4" descr="A blue coloured-cloud with a padlock within representing cloud security">
            <a:extLst>
              <a:ext uri="{FF2B5EF4-FFF2-40B4-BE49-F238E27FC236}">
                <a16:creationId xmlns:a16="http://schemas.microsoft.com/office/drawing/2014/main" id="{DA83DCB4-7C74-4985-BAC7-736A21495C05}"/>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741" r="-1" b="684"/>
          <a:stretch/>
        </p:blipFill>
        <p:spPr bwMode="auto">
          <a:xfrm>
            <a:off x="1" y="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C78DD6B-0E66-4735-A114-12663C465C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3475" y="4752975"/>
            <a:ext cx="228600" cy="228600"/>
          </a:xfrm>
          <a:prstGeom prst="rect">
            <a:avLst/>
          </a:prstGeom>
        </p:spPr>
      </p:pic>
    </p:spTree>
    <p:extLst>
      <p:ext uri="{BB962C8B-B14F-4D97-AF65-F5344CB8AC3E}">
        <p14:creationId xmlns:p14="http://schemas.microsoft.com/office/powerpoint/2010/main" val="3801150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4117"/>
    </mc:Choice>
    <mc:Fallback xmlns="">
      <p:transition spd="slow" advTm="5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7437CF-E76C-4E65-9284-89E4D1D945DA}"/>
              </a:ext>
            </a:extLst>
          </p:cNvPr>
          <p:cNvSpPr>
            <a:spLocks noGrp="1"/>
          </p:cNvSpPr>
          <p:nvPr>
            <p:ph type="ftr" sz="quarter" idx="12"/>
          </p:nvPr>
        </p:nvSpPr>
        <p:spPr/>
        <p:txBody>
          <a:bodyPr/>
          <a:lstStyle/>
          <a:p>
            <a:pPr algn="ctr" defTabSz="641912" fontAlgn="auto">
              <a:spcBef>
                <a:spcPts val="0"/>
              </a:spcBef>
              <a:spcAft>
                <a:spcPts val="0"/>
              </a:spcAft>
              <a:defRPr/>
            </a:pPr>
            <a:endParaRPr lang="en-GB" dirty="0">
              <a:solidFill>
                <a:srgbClr val="4472C4">
                  <a:lumMod val="40000"/>
                  <a:lumOff val="60000"/>
                </a:srgbClr>
              </a:solidFill>
              <a:ea typeface="+mn-ea"/>
            </a:endParaRPr>
          </a:p>
        </p:txBody>
      </p:sp>
      <p:sp>
        <p:nvSpPr>
          <p:cNvPr id="5" name="Slide Number Placeholder 4">
            <a:extLst>
              <a:ext uri="{FF2B5EF4-FFF2-40B4-BE49-F238E27FC236}">
                <a16:creationId xmlns:a16="http://schemas.microsoft.com/office/drawing/2014/main" id="{196D5983-A1A1-44BA-989E-D7BF8FE59908}"/>
              </a:ext>
            </a:extLst>
          </p:cNvPr>
          <p:cNvSpPr>
            <a:spLocks noGrp="1"/>
          </p:cNvSpPr>
          <p:nvPr>
            <p:ph type="sldNum" sz="quarter" idx="13"/>
          </p:nvPr>
        </p:nvSpPr>
        <p:spPr/>
        <p:txBody>
          <a:bodyPr/>
          <a:lstStyle/>
          <a:p>
            <a:pPr defTabSz="641912" fontAlgn="auto">
              <a:spcBef>
                <a:spcPts val="0"/>
              </a:spcBef>
              <a:spcAft>
                <a:spcPts val="0"/>
              </a:spcAft>
              <a:defRPr/>
            </a:pPr>
            <a:fld id="{D17DDAE8-BD52-4C1A-8309-1A4391C014AD}" type="slidenum">
              <a:rPr lang="en-GB">
                <a:solidFill>
                  <a:srgbClr val="4472C4">
                    <a:lumMod val="40000"/>
                    <a:lumOff val="60000"/>
                  </a:srgbClr>
                </a:solidFill>
                <a:ea typeface="+mn-ea"/>
              </a:rPr>
              <a:pPr defTabSz="641912" fontAlgn="auto">
                <a:spcBef>
                  <a:spcPts val="0"/>
                </a:spcBef>
                <a:spcAft>
                  <a:spcPts val="0"/>
                </a:spcAft>
                <a:defRPr/>
              </a:pPr>
              <a:t>21</a:t>
            </a:fld>
            <a:endParaRPr lang="en-GB" dirty="0">
              <a:solidFill>
                <a:srgbClr val="4472C4">
                  <a:lumMod val="40000"/>
                  <a:lumOff val="60000"/>
                </a:srgbClr>
              </a:solidFill>
              <a:ea typeface="+mn-ea"/>
            </a:endParaRPr>
          </a:p>
        </p:txBody>
      </p:sp>
      <p:sp>
        <p:nvSpPr>
          <p:cNvPr id="14" name="Rectangle 13">
            <a:extLst>
              <a:ext uri="{FF2B5EF4-FFF2-40B4-BE49-F238E27FC236}">
                <a16:creationId xmlns:a16="http://schemas.microsoft.com/office/drawing/2014/main" id="{31632EF0-4F31-4A3D-A239-0582D0D15412}"/>
              </a:ext>
            </a:extLst>
          </p:cNvPr>
          <p:cNvSpPr/>
          <p:nvPr/>
        </p:nvSpPr>
        <p:spPr>
          <a:xfrm>
            <a:off x="4194248" y="174570"/>
            <a:ext cx="4438412" cy="424732"/>
          </a:xfrm>
          <a:prstGeom prst="rect">
            <a:avLst/>
          </a:prstGeom>
        </p:spPr>
        <p:txBody>
          <a:bodyPr wrap="square">
            <a:spAutoFit/>
          </a:bodyPr>
          <a:lstStyle/>
          <a:p>
            <a:pPr algn="l" defTabSz="641912" fontAlgn="auto">
              <a:spcBef>
                <a:spcPts val="0"/>
              </a:spcBef>
              <a:spcAft>
                <a:spcPts val="0"/>
              </a:spcAft>
              <a:defRPr/>
            </a:pPr>
            <a:r>
              <a:rPr lang="en-GB" sz="2160" b="1" dirty="0">
                <a:solidFill>
                  <a:prstClr val="black"/>
                </a:solidFill>
                <a:latin typeface="Calibri" panose="020F0502020204030204"/>
                <a:ea typeface="+mn-ea"/>
              </a:rPr>
              <a:t>Ransomware</a:t>
            </a:r>
            <a:endParaRPr lang="en-GB" sz="1260" b="1" dirty="0">
              <a:solidFill>
                <a:prstClr val="black"/>
              </a:solidFill>
              <a:latin typeface="Calibri" panose="020F0502020204030204"/>
              <a:ea typeface="+mn-ea"/>
            </a:endParaRPr>
          </a:p>
        </p:txBody>
      </p:sp>
      <p:sp>
        <p:nvSpPr>
          <p:cNvPr id="12" name="Rectangle 11">
            <a:extLst>
              <a:ext uri="{FF2B5EF4-FFF2-40B4-BE49-F238E27FC236}">
                <a16:creationId xmlns:a16="http://schemas.microsoft.com/office/drawing/2014/main" id="{6FB55A01-079F-4DCE-9F50-96609A03A2C4}"/>
              </a:ext>
            </a:extLst>
          </p:cNvPr>
          <p:cNvSpPr/>
          <p:nvPr/>
        </p:nvSpPr>
        <p:spPr>
          <a:xfrm>
            <a:off x="1938159" y="121282"/>
            <a:ext cx="1916867" cy="494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1912" fontAlgn="auto">
              <a:spcBef>
                <a:spcPts val="0"/>
              </a:spcBef>
              <a:spcAft>
                <a:spcPts val="0"/>
              </a:spcAft>
              <a:defRPr/>
            </a:pPr>
            <a:endParaRPr lang="en-GB" sz="1264" dirty="0">
              <a:solidFill>
                <a:prstClr val="white"/>
              </a:solidFill>
              <a:latin typeface="Calibri" panose="020F0502020204030204"/>
            </a:endParaRPr>
          </a:p>
        </p:txBody>
      </p:sp>
      <p:pic>
        <p:nvPicPr>
          <p:cNvPr id="9" name="Picture 8">
            <a:extLst>
              <a:ext uri="{FF2B5EF4-FFF2-40B4-BE49-F238E27FC236}">
                <a16:creationId xmlns:a16="http://schemas.microsoft.com/office/drawing/2014/main" id="{AA5C5DA9-D73C-4BAA-B0A2-90D6877A6C59}"/>
              </a:ext>
            </a:extLst>
          </p:cNvPr>
          <p:cNvPicPr>
            <a:picLocks noChangeAspect="1"/>
          </p:cNvPicPr>
          <p:nvPr/>
        </p:nvPicPr>
        <p:blipFill>
          <a:blip r:embed="rId3"/>
          <a:stretch>
            <a:fillRect/>
          </a:stretch>
        </p:blipFill>
        <p:spPr>
          <a:xfrm>
            <a:off x="2091205" y="750036"/>
            <a:ext cx="4549509" cy="3153190"/>
          </a:xfrm>
          <a:prstGeom prst="rect">
            <a:avLst/>
          </a:prstGeom>
        </p:spPr>
      </p:pic>
      <p:pic>
        <p:nvPicPr>
          <p:cNvPr id="13" name="Picture 12">
            <a:extLst>
              <a:ext uri="{FF2B5EF4-FFF2-40B4-BE49-F238E27FC236}">
                <a16:creationId xmlns:a16="http://schemas.microsoft.com/office/drawing/2014/main" id="{A0B7E64F-854D-42DB-9FE7-5BF5E320D469}"/>
              </a:ext>
            </a:extLst>
          </p:cNvPr>
          <p:cNvPicPr>
            <a:picLocks noChangeAspect="1"/>
          </p:cNvPicPr>
          <p:nvPr/>
        </p:nvPicPr>
        <p:blipFill>
          <a:blip r:embed="rId4"/>
          <a:stretch>
            <a:fillRect/>
          </a:stretch>
        </p:blipFill>
        <p:spPr>
          <a:xfrm>
            <a:off x="216569" y="3702863"/>
            <a:ext cx="5779294" cy="1021556"/>
          </a:xfrm>
          <a:prstGeom prst="rect">
            <a:avLst/>
          </a:prstGeom>
        </p:spPr>
      </p:pic>
    </p:spTree>
    <p:extLst>
      <p:ext uri="{BB962C8B-B14F-4D97-AF65-F5344CB8AC3E}">
        <p14:creationId xmlns:p14="http://schemas.microsoft.com/office/powerpoint/2010/main" val="301833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808" y="251410"/>
            <a:ext cx="7837070" cy="451184"/>
          </a:xfrm>
        </p:spPr>
        <p:txBody>
          <a:bodyPr>
            <a:normAutofit/>
          </a:bodyPr>
          <a:lstStyle/>
          <a:p>
            <a:r>
              <a:rPr lang="en-GB" sz="2160" dirty="0">
                <a:latin typeface="+mn-lt"/>
              </a:rPr>
              <a:t>Phishing and Vulnerability scanning</a:t>
            </a:r>
          </a:p>
        </p:txBody>
      </p:sp>
      <p:sp>
        <p:nvSpPr>
          <p:cNvPr id="5" name="Footer Placeholder 3">
            <a:extLst>
              <a:ext uri="{FF2B5EF4-FFF2-40B4-BE49-F238E27FC236}">
                <a16:creationId xmlns:a16="http://schemas.microsoft.com/office/drawing/2014/main" id="{1A0DDF3F-0573-4DCF-A5C0-BB7075F3DE83}"/>
              </a:ext>
            </a:extLst>
          </p:cNvPr>
          <p:cNvSpPr>
            <a:spLocks noGrp="1"/>
          </p:cNvSpPr>
          <p:nvPr>
            <p:ph type="ftr" sz="quarter" idx="12"/>
          </p:nvPr>
        </p:nvSpPr>
        <p:spPr>
          <a:xfrm>
            <a:off x="652111" y="4833963"/>
            <a:ext cx="7468904" cy="273845"/>
          </a:xfrm>
          <a:prstGeom prst="rect">
            <a:avLst/>
          </a:prstGeom>
        </p:spPr>
        <p:txBody>
          <a:bodyPr vert="horz" lIns="82296" tIns="41148" rIns="82296" bIns="41148" rtlCol="0" anchor="t"/>
          <a:lstStyle>
            <a:defPPr>
              <a:defRPr lang="en-US"/>
            </a:defPPr>
            <a:lvl1pPr marL="0" algn="l" defTabSz="641912" rtl="0" eaLnBrk="1" latinLnBrk="0" hangingPunct="1">
              <a:defRPr sz="912" kern="1200">
                <a:solidFill>
                  <a:schemeClr val="accent5">
                    <a:lumMod val="40000"/>
                    <a:lumOff val="60000"/>
                  </a:schemeClr>
                </a:solidFill>
                <a:latin typeface="Arial" panose="020B0604020202020204" pitchFamily="34" charset="0"/>
                <a:ea typeface="+mn-ea"/>
                <a:cs typeface="Arial" panose="020B0604020202020204" pitchFamily="34" charset="0"/>
              </a:defRPr>
            </a:lvl1pPr>
            <a:lvl2pPr marL="320956" algn="l" defTabSz="641912" rtl="0" eaLnBrk="1" latinLnBrk="0" hangingPunct="1">
              <a:defRPr sz="1264" kern="1200">
                <a:solidFill>
                  <a:schemeClr val="tx1"/>
                </a:solidFill>
                <a:latin typeface="+mn-lt"/>
                <a:ea typeface="+mn-ea"/>
                <a:cs typeface="+mn-cs"/>
              </a:defRPr>
            </a:lvl2pPr>
            <a:lvl3pPr marL="641912" algn="l" defTabSz="641912" rtl="0" eaLnBrk="1" latinLnBrk="0" hangingPunct="1">
              <a:defRPr sz="1264" kern="1200">
                <a:solidFill>
                  <a:schemeClr val="tx1"/>
                </a:solidFill>
                <a:latin typeface="+mn-lt"/>
                <a:ea typeface="+mn-ea"/>
                <a:cs typeface="+mn-cs"/>
              </a:defRPr>
            </a:lvl3pPr>
            <a:lvl4pPr marL="962867" algn="l" defTabSz="641912" rtl="0" eaLnBrk="1" latinLnBrk="0" hangingPunct="1">
              <a:defRPr sz="1264" kern="1200">
                <a:solidFill>
                  <a:schemeClr val="tx1"/>
                </a:solidFill>
                <a:latin typeface="+mn-lt"/>
                <a:ea typeface="+mn-ea"/>
                <a:cs typeface="+mn-cs"/>
              </a:defRPr>
            </a:lvl4pPr>
            <a:lvl5pPr marL="1283823" algn="l" defTabSz="641912" rtl="0" eaLnBrk="1" latinLnBrk="0" hangingPunct="1">
              <a:defRPr sz="1264" kern="1200">
                <a:solidFill>
                  <a:schemeClr val="tx1"/>
                </a:solidFill>
                <a:latin typeface="+mn-lt"/>
                <a:ea typeface="+mn-ea"/>
                <a:cs typeface="+mn-cs"/>
              </a:defRPr>
            </a:lvl5pPr>
            <a:lvl6pPr marL="1604779" algn="l" defTabSz="641912" rtl="0" eaLnBrk="1" latinLnBrk="0" hangingPunct="1">
              <a:defRPr sz="1264" kern="1200">
                <a:solidFill>
                  <a:schemeClr val="tx1"/>
                </a:solidFill>
                <a:latin typeface="+mn-lt"/>
                <a:ea typeface="+mn-ea"/>
                <a:cs typeface="+mn-cs"/>
              </a:defRPr>
            </a:lvl6pPr>
            <a:lvl7pPr marL="1925735" algn="l" defTabSz="641912" rtl="0" eaLnBrk="1" latinLnBrk="0" hangingPunct="1">
              <a:defRPr sz="1264" kern="1200">
                <a:solidFill>
                  <a:schemeClr val="tx1"/>
                </a:solidFill>
                <a:latin typeface="+mn-lt"/>
                <a:ea typeface="+mn-ea"/>
                <a:cs typeface="+mn-cs"/>
              </a:defRPr>
            </a:lvl7pPr>
            <a:lvl8pPr marL="2246690" algn="l" defTabSz="641912" rtl="0" eaLnBrk="1" latinLnBrk="0" hangingPunct="1">
              <a:defRPr sz="1264" kern="1200">
                <a:solidFill>
                  <a:schemeClr val="tx1"/>
                </a:solidFill>
                <a:latin typeface="+mn-lt"/>
                <a:ea typeface="+mn-ea"/>
                <a:cs typeface="+mn-cs"/>
              </a:defRPr>
            </a:lvl8pPr>
            <a:lvl9pPr marL="2567646" algn="l" defTabSz="641912" rtl="0" eaLnBrk="1" latinLnBrk="0" hangingPunct="1">
              <a:defRPr sz="1264" kern="1200">
                <a:solidFill>
                  <a:schemeClr val="tx1"/>
                </a:solidFill>
                <a:latin typeface="+mn-lt"/>
                <a:ea typeface="+mn-ea"/>
                <a:cs typeface="+mn-cs"/>
              </a:defRPr>
            </a:lvl9pPr>
          </a:lstStyle>
          <a:p>
            <a:pPr algn="ctr" fontAlgn="auto">
              <a:spcBef>
                <a:spcPts val="0"/>
              </a:spcBef>
              <a:spcAft>
                <a:spcPts val="0"/>
              </a:spcAft>
              <a:defRPr/>
            </a:pPr>
            <a:endParaRPr lang="en-GB" dirty="0">
              <a:solidFill>
                <a:srgbClr val="4472C4">
                  <a:lumMod val="40000"/>
                  <a:lumOff val="60000"/>
                </a:srgbClr>
              </a:solidFill>
            </a:endParaRPr>
          </a:p>
        </p:txBody>
      </p:sp>
      <p:sp>
        <p:nvSpPr>
          <p:cNvPr id="6" name="Rectangle 5">
            <a:extLst>
              <a:ext uri="{FF2B5EF4-FFF2-40B4-BE49-F238E27FC236}">
                <a16:creationId xmlns:a16="http://schemas.microsoft.com/office/drawing/2014/main" id="{EC420EC9-92B6-414B-9266-999A7F47B154}"/>
              </a:ext>
            </a:extLst>
          </p:cNvPr>
          <p:cNvSpPr/>
          <p:nvPr/>
        </p:nvSpPr>
        <p:spPr>
          <a:xfrm>
            <a:off x="1868847" y="142437"/>
            <a:ext cx="2056602" cy="494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1912" fontAlgn="auto">
              <a:spcBef>
                <a:spcPts val="0"/>
              </a:spcBef>
              <a:spcAft>
                <a:spcPts val="0"/>
              </a:spcAft>
              <a:defRPr/>
            </a:pPr>
            <a:endParaRPr lang="en-GB" sz="1264"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0B5E3525-DB14-43AB-B86E-58748F6C4C4C}"/>
              </a:ext>
            </a:extLst>
          </p:cNvPr>
          <p:cNvPicPr>
            <a:picLocks noChangeAspect="1"/>
          </p:cNvPicPr>
          <p:nvPr/>
        </p:nvPicPr>
        <p:blipFill>
          <a:blip r:embed="rId3"/>
          <a:stretch>
            <a:fillRect/>
          </a:stretch>
        </p:blipFill>
        <p:spPr>
          <a:xfrm>
            <a:off x="967228" y="992221"/>
            <a:ext cx="2503902" cy="1669268"/>
          </a:xfrm>
          <a:prstGeom prst="rect">
            <a:avLst/>
          </a:prstGeom>
        </p:spPr>
      </p:pic>
      <p:pic>
        <p:nvPicPr>
          <p:cNvPr id="8" name="Picture 7" descr="A picture containing star, device, light&#10;&#10;Description automatically generated">
            <a:extLst>
              <a:ext uri="{FF2B5EF4-FFF2-40B4-BE49-F238E27FC236}">
                <a16:creationId xmlns:a16="http://schemas.microsoft.com/office/drawing/2014/main" id="{E03D071D-2ABF-473B-B4E2-A51AC25F6E64}"/>
              </a:ext>
            </a:extLst>
          </p:cNvPr>
          <p:cNvPicPr>
            <a:picLocks noChangeAspect="1"/>
          </p:cNvPicPr>
          <p:nvPr/>
        </p:nvPicPr>
        <p:blipFill>
          <a:blip r:embed="rId4"/>
          <a:stretch>
            <a:fillRect/>
          </a:stretch>
        </p:blipFill>
        <p:spPr>
          <a:xfrm>
            <a:off x="996738" y="2809448"/>
            <a:ext cx="2474392" cy="1855794"/>
          </a:xfrm>
          <a:prstGeom prst="rect">
            <a:avLst/>
          </a:prstGeom>
        </p:spPr>
      </p:pic>
      <p:sp>
        <p:nvSpPr>
          <p:cNvPr id="9" name="TextBox 8">
            <a:extLst>
              <a:ext uri="{FF2B5EF4-FFF2-40B4-BE49-F238E27FC236}">
                <a16:creationId xmlns:a16="http://schemas.microsoft.com/office/drawing/2014/main" id="{787A33FE-727A-4303-9AB4-83E16711CEA2}"/>
              </a:ext>
            </a:extLst>
          </p:cNvPr>
          <p:cNvSpPr txBox="1"/>
          <p:nvPr/>
        </p:nvSpPr>
        <p:spPr>
          <a:xfrm>
            <a:off x="3925450" y="992222"/>
            <a:ext cx="4650455" cy="3859518"/>
          </a:xfrm>
          <a:prstGeom prst="rect">
            <a:avLst/>
          </a:prstGeom>
          <a:noFill/>
        </p:spPr>
        <p:txBody>
          <a:bodyPr wrap="square" rtlCol="0">
            <a:spAutoFit/>
          </a:bodyPr>
          <a:lstStyle/>
          <a:p>
            <a:pPr algn="l" defTabSz="641912" fontAlgn="auto">
              <a:spcBef>
                <a:spcPts val="0"/>
              </a:spcBef>
              <a:spcAft>
                <a:spcPts val="0"/>
              </a:spcAft>
              <a:defRPr/>
            </a:pPr>
            <a:r>
              <a:rPr lang="en-GB" sz="1800" b="1" dirty="0">
                <a:solidFill>
                  <a:prstClr val="black"/>
                </a:solidFill>
                <a:latin typeface="Calibri" panose="020F0502020204030204"/>
                <a:ea typeface="+mn-ea"/>
              </a:rPr>
              <a:t>Phishing</a:t>
            </a:r>
            <a:r>
              <a:rPr lang="en-GB" sz="1800" dirty="0">
                <a:solidFill>
                  <a:prstClr val="black"/>
                </a:solidFill>
                <a:latin typeface="Calibri" panose="020F0502020204030204"/>
                <a:ea typeface="+mn-ea"/>
              </a:rPr>
              <a:t> has been the most prevalent attack delivery method seen over the last few years. Common tactics include:</a:t>
            </a:r>
          </a:p>
          <a:p>
            <a:pPr algn="l" defTabSz="641912" fontAlgn="auto">
              <a:spcBef>
                <a:spcPts val="0"/>
              </a:spcBef>
              <a:spcAft>
                <a:spcPts val="0"/>
              </a:spcAft>
              <a:defRPr/>
            </a:pPr>
            <a:endParaRPr lang="en-GB" sz="1440" dirty="0">
              <a:solidFill>
                <a:prstClr val="black"/>
              </a:solidFill>
              <a:latin typeface="Calibri" panose="020F0502020204030204"/>
              <a:ea typeface="+mn-ea"/>
            </a:endParaRPr>
          </a:p>
          <a:p>
            <a:pPr marL="257177" indent="-257177" algn="l" defTabSz="641912">
              <a:spcBef>
                <a:spcPts val="0"/>
              </a:spcBef>
              <a:spcAft>
                <a:spcPts val="0"/>
              </a:spcAft>
              <a:buFont typeface="Arial" panose="020B0604020202020204" pitchFamily="34" charset="0"/>
              <a:buChar char="•"/>
              <a:defRPr/>
            </a:pPr>
            <a:r>
              <a:rPr lang="en-GB" sz="1620" i="1" dirty="0">
                <a:solidFill>
                  <a:prstClr val="black"/>
                </a:solidFill>
                <a:latin typeface="Calibri" panose="020F0502020204030204"/>
                <a:ea typeface="+mn-ea"/>
                <a:sym typeface="Wingdings" panose="05000000000000000000" pitchFamily="2" charset="2"/>
              </a:rPr>
              <a:t> </a:t>
            </a:r>
            <a:r>
              <a:rPr lang="en-GB" sz="1800" i="1" dirty="0">
                <a:solidFill>
                  <a:prstClr val="black"/>
                </a:solidFill>
                <a:latin typeface="Calibri" panose="020F0502020204030204"/>
                <a:ea typeface="+mn-ea"/>
              </a:rPr>
              <a:t>targeting Office 365 credentials</a:t>
            </a:r>
          </a:p>
          <a:p>
            <a:pPr marL="257177" indent="-257177" algn="l" defTabSz="641912">
              <a:spcBef>
                <a:spcPts val="0"/>
              </a:spcBef>
              <a:spcAft>
                <a:spcPts val="0"/>
              </a:spcAft>
              <a:buFont typeface="Arial" panose="020B0604020202020204" pitchFamily="34" charset="0"/>
              <a:buChar char="•"/>
              <a:defRPr/>
            </a:pPr>
            <a:r>
              <a:rPr lang="en-GB" sz="1800" i="1" dirty="0">
                <a:solidFill>
                  <a:prstClr val="black"/>
                </a:solidFill>
                <a:latin typeface="Calibri" panose="020F0502020204030204"/>
                <a:ea typeface="+mn-ea"/>
              </a:rPr>
              <a:t>sending emails from real, but compromised, email accounts </a:t>
            </a:r>
          </a:p>
          <a:p>
            <a:pPr marL="257177" indent="-257177" algn="l" defTabSz="641912">
              <a:spcBef>
                <a:spcPts val="0"/>
              </a:spcBef>
              <a:spcAft>
                <a:spcPts val="0"/>
              </a:spcAft>
              <a:buFont typeface="Arial" panose="020B0604020202020204" pitchFamily="34" charset="0"/>
              <a:buChar char="•"/>
              <a:defRPr/>
            </a:pPr>
            <a:r>
              <a:rPr lang="en-GB" sz="1800" i="1" dirty="0">
                <a:solidFill>
                  <a:prstClr val="black"/>
                </a:solidFill>
                <a:latin typeface="Calibri" panose="020F0502020204030204"/>
                <a:ea typeface="+mn-ea"/>
              </a:rPr>
              <a:t>fake login pages </a:t>
            </a:r>
          </a:p>
          <a:p>
            <a:pPr marL="257177" indent="-257177" algn="l" defTabSz="641912">
              <a:spcBef>
                <a:spcPts val="0"/>
              </a:spcBef>
              <a:spcAft>
                <a:spcPts val="0"/>
              </a:spcAft>
              <a:buFont typeface="Arial" panose="020B0604020202020204" pitchFamily="34" charset="0"/>
              <a:buChar char="•"/>
              <a:defRPr/>
            </a:pPr>
            <a:endParaRPr lang="en-GB" sz="1800" dirty="0">
              <a:solidFill>
                <a:prstClr val="black"/>
              </a:solidFill>
              <a:latin typeface="Calibri" panose="020F0502020204030204"/>
              <a:ea typeface="+mn-ea"/>
            </a:endParaRPr>
          </a:p>
          <a:p>
            <a:pPr marL="257177" indent="-257177" algn="l" defTabSz="641912">
              <a:spcBef>
                <a:spcPts val="0"/>
              </a:spcBef>
              <a:spcAft>
                <a:spcPts val="0"/>
              </a:spcAft>
              <a:buFont typeface="Arial" panose="020B0604020202020204" pitchFamily="34" charset="0"/>
              <a:buChar char="•"/>
              <a:defRPr/>
            </a:pPr>
            <a:endParaRPr lang="en-GB" sz="1800" dirty="0">
              <a:solidFill>
                <a:prstClr val="black"/>
              </a:solidFill>
              <a:latin typeface="Calibri" panose="020F0502020204030204"/>
              <a:ea typeface="+mn-ea"/>
            </a:endParaRPr>
          </a:p>
          <a:p>
            <a:pPr marL="257177" indent="-257177" algn="l" defTabSz="641912">
              <a:spcBef>
                <a:spcPts val="0"/>
              </a:spcBef>
              <a:spcAft>
                <a:spcPts val="0"/>
              </a:spcAft>
              <a:buFont typeface="Arial" panose="020B0604020202020204" pitchFamily="34" charset="0"/>
              <a:buChar char="•"/>
              <a:defRPr/>
            </a:pPr>
            <a:r>
              <a:rPr lang="en-GB" sz="1800" b="1" dirty="0">
                <a:solidFill>
                  <a:prstClr val="black"/>
                </a:solidFill>
                <a:latin typeface="Calibri" panose="020F0502020204030204"/>
                <a:ea typeface="+mn-ea"/>
              </a:rPr>
              <a:t>Vulnerability scanning </a:t>
            </a:r>
            <a:r>
              <a:rPr lang="en-GB" sz="1800" dirty="0">
                <a:solidFill>
                  <a:prstClr val="black"/>
                </a:solidFill>
                <a:latin typeface="Calibri" panose="020F0502020204030204"/>
                <a:ea typeface="+mn-ea"/>
              </a:rPr>
              <a:t>remains a common reconnaissance method to identify unpatched, legacy or vulnerable software.</a:t>
            </a:r>
          </a:p>
          <a:p>
            <a:pPr algn="l" defTabSz="641912">
              <a:spcBef>
                <a:spcPts val="0"/>
              </a:spcBef>
              <a:spcAft>
                <a:spcPts val="0"/>
              </a:spcAft>
              <a:defRPr/>
            </a:pPr>
            <a:endParaRPr lang="en-GB" sz="1440" b="1" dirty="0">
              <a:solidFill>
                <a:prstClr val="black"/>
              </a:solidFill>
              <a:latin typeface="Calibri" panose="020F0502020204030204"/>
              <a:ea typeface="+mn-ea"/>
            </a:endParaRPr>
          </a:p>
        </p:txBody>
      </p:sp>
    </p:spTree>
    <p:extLst>
      <p:ext uri="{BB962C8B-B14F-4D97-AF65-F5344CB8AC3E}">
        <p14:creationId xmlns:p14="http://schemas.microsoft.com/office/powerpoint/2010/main" val="3578070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808" y="251410"/>
            <a:ext cx="7837070" cy="451184"/>
          </a:xfrm>
        </p:spPr>
        <p:txBody>
          <a:bodyPr>
            <a:normAutofit/>
          </a:bodyPr>
          <a:lstStyle/>
          <a:p>
            <a:r>
              <a:rPr lang="en-GB" sz="2160" dirty="0">
                <a:latin typeface="+mn-lt"/>
              </a:rPr>
              <a:t>Supply chain</a:t>
            </a:r>
          </a:p>
        </p:txBody>
      </p:sp>
      <p:sp>
        <p:nvSpPr>
          <p:cNvPr id="5" name="Footer Placeholder 3">
            <a:extLst>
              <a:ext uri="{FF2B5EF4-FFF2-40B4-BE49-F238E27FC236}">
                <a16:creationId xmlns:a16="http://schemas.microsoft.com/office/drawing/2014/main" id="{1A0DDF3F-0573-4DCF-A5C0-BB7075F3DE83}"/>
              </a:ext>
            </a:extLst>
          </p:cNvPr>
          <p:cNvSpPr>
            <a:spLocks noGrp="1"/>
          </p:cNvSpPr>
          <p:nvPr>
            <p:ph type="ftr" sz="quarter" idx="12"/>
          </p:nvPr>
        </p:nvSpPr>
        <p:spPr>
          <a:xfrm>
            <a:off x="652111" y="4833963"/>
            <a:ext cx="7468904" cy="273845"/>
          </a:xfrm>
          <a:prstGeom prst="rect">
            <a:avLst/>
          </a:prstGeom>
        </p:spPr>
        <p:txBody>
          <a:bodyPr vert="horz" lIns="82296" tIns="41148" rIns="82296" bIns="41148" rtlCol="0" anchor="t"/>
          <a:lstStyle>
            <a:defPPr>
              <a:defRPr lang="en-US"/>
            </a:defPPr>
            <a:lvl1pPr marL="0" algn="l" defTabSz="641912" rtl="0" eaLnBrk="1" latinLnBrk="0" hangingPunct="1">
              <a:defRPr sz="912" kern="1200">
                <a:solidFill>
                  <a:schemeClr val="accent5">
                    <a:lumMod val="40000"/>
                    <a:lumOff val="60000"/>
                  </a:schemeClr>
                </a:solidFill>
                <a:latin typeface="Arial" panose="020B0604020202020204" pitchFamily="34" charset="0"/>
                <a:ea typeface="+mn-ea"/>
                <a:cs typeface="Arial" panose="020B0604020202020204" pitchFamily="34" charset="0"/>
              </a:defRPr>
            </a:lvl1pPr>
            <a:lvl2pPr marL="320956" algn="l" defTabSz="641912" rtl="0" eaLnBrk="1" latinLnBrk="0" hangingPunct="1">
              <a:defRPr sz="1264" kern="1200">
                <a:solidFill>
                  <a:schemeClr val="tx1"/>
                </a:solidFill>
                <a:latin typeface="+mn-lt"/>
                <a:ea typeface="+mn-ea"/>
                <a:cs typeface="+mn-cs"/>
              </a:defRPr>
            </a:lvl2pPr>
            <a:lvl3pPr marL="641912" algn="l" defTabSz="641912" rtl="0" eaLnBrk="1" latinLnBrk="0" hangingPunct="1">
              <a:defRPr sz="1264" kern="1200">
                <a:solidFill>
                  <a:schemeClr val="tx1"/>
                </a:solidFill>
                <a:latin typeface="+mn-lt"/>
                <a:ea typeface="+mn-ea"/>
                <a:cs typeface="+mn-cs"/>
              </a:defRPr>
            </a:lvl3pPr>
            <a:lvl4pPr marL="962867" algn="l" defTabSz="641912" rtl="0" eaLnBrk="1" latinLnBrk="0" hangingPunct="1">
              <a:defRPr sz="1264" kern="1200">
                <a:solidFill>
                  <a:schemeClr val="tx1"/>
                </a:solidFill>
                <a:latin typeface="+mn-lt"/>
                <a:ea typeface="+mn-ea"/>
                <a:cs typeface="+mn-cs"/>
              </a:defRPr>
            </a:lvl4pPr>
            <a:lvl5pPr marL="1283823" algn="l" defTabSz="641912" rtl="0" eaLnBrk="1" latinLnBrk="0" hangingPunct="1">
              <a:defRPr sz="1264" kern="1200">
                <a:solidFill>
                  <a:schemeClr val="tx1"/>
                </a:solidFill>
                <a:latin typeface="+mn-lt"/>
                <a:ea typeface="+mn-ea"/>
                <a:cs typeface="+mn-cs"/>
              </a:defRPr>
            </a:lvl5pPr>
            <a:lvl6pPr marL="1604779" algn="l" defTabSz="641912" rtl="0" eaLnBrk="1" latinLnBrk="0" hangingPunct="1">
              <a:defRPr sz="1264" kern="1200">
                <a:solidFill>
                  <a:schemeClr val="tx1"/>
                </a:solidFill>
                <a:latin typeface="+mn-lt"/>
                <a:ea typeface="+mn-ea"/>
                <a:cs typeface="+mn-cs"/>
              </a:defRPr>
            </a:lvl6pPr>
            <a:lvl7pPr marL="1925735" algn="l" defTabSz="641912" rtl="0" eaLnBrk="1" latinLnBrk="0" hangingPunct="1">
              <a:defRPr sz="1264" kern="1200">
                <a:solidFill>
                  <a:schemeClr val="tx1"/>
                </a:solidFill>
                <a:latin typeface="+mn-lt"/>
                <a:ea typeface="+mn-ea"/>
                <a:cs typeface="+mn-cs"/>
              </a:defRPr>
            </a:lvl7pPr>
            <a:lvl8pPr marL="2246690" algn="l" defTabSz="641912" rtl="0" eaLnBrk="1" latinLnBrk="0" hangingPunct="1">
              <a:defRPr sz="1264" kern="1200">
                <a:solidFill>
                  <a:schemeClr val="tx1"/>
                </a:solidFill>
                <a:latin typeface="+mn-lt"/>
                <a:ea typeface="+mn-ea"/>
                <a:cs typeface="+mn-cs"/>
              </a:defRPr>
            </a:lvl8pPr>
            <a:lvl9pPr marL="2567646" algn="l" defTabSz="641912" rtl="0" eaLnBrk="1" latinLnBrk="0" hangingPunct="1">
              <a:defRPr sz="1264" kern="1200">
                <a:solidFill>
                  <a:schemeClr val="tx1"/>
                </a:solidFill>
                <a:latin typeface="+mn-lt"/>
                <a:ea typeface="+mn-ea"/>
                <a:cs typeface="+mn-cs"/>
              </a:defRPr>
            </a:lvl9pPr>
          </a:lstStyle>
          <a:p>
            <a:pPr algn="ctr" fontAlgn="auto">
              <a:spcBef>
                <a:spcPts val="0"/>
              </a:spcBef>
              <a:spcAft>
                <a:spcPts val="0"/>
              </a:spcAft>
              <a:defRPr/>
            </a:pPr>
            <a:endParaRPr lang="en-GB" dirty="0">
              <a:solidFill>
                <a:srgbClr val="4472C4">
                  <a:lumMod val="40000"/>
                  <a:lumOff val="60000"/>
                </a:srgbClr>
              </a:solidFill>
            </a:endParaRPr>
          </a:p>
        </p:txBody>
      </p:sp>
      <p:sp>
        <p:nvSpPr>
          <p:cNvPr id="6" name="Rectangle 5">
            <a:extLst>
              <a:ext uri="{FF2B5EF4-FFF2-40B4-BE49-F238E27FC236}">
                <a16:creationId xmlns:a16="http://schemas.microsoft.com/office/drawing/2014/main" id="{EC420EC9-92B6-414B-9266-999A7F47B154}"/>
              </a:ext>
            </a:extLst>
          </p:cNvPr>
          <p:cNvSpPr/>
          <p:nvPr/>
        </p:nvSpPr>
        <p:spPr>
          <a:xfrm>
            <a:off x="1903503" y="142437"/>
            <a:ext cx="2021947" cy="494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1912" fontAlgn="auto">
              <a:spcBef>
                <a:spcPts val="0"/>
              </a:spcBef>
              <a:spcAft>
                <a:spcPts val="0"/>
              </a:spcAft>
              <a:defRPr/>
            </a:pPr>
            <a:endParaRPr lang="en-GB" sz="1264" dirty="0">
              <a:solidFill>
                <a:prstClr val="white"/>
              </a:solidFill>
              <a:latin typeface="Calibri" panose="020F0502020204030204"/>
            </a:endParaRPr>
          </a:p>
        </p:txBody>
      </p:sp>
      <p:pic>
        <p:nvPicPr>
          <p:cNvPr id="8" name="Picture 7">
            <a:extLst>
              <a:ext uri="{FF2B5EF4-FFF2-40B4-BE49-F238E27FC236}">
                <a16:creationId xmlns:a16="http://schemas.microsoft.com/office/drawing/2014/main" id="{613D4164-162E-4B88-9E8E-D6B0240D7296}"/>
              </a:ext>
            </a:extLst>
          </p:cNvPr>
          <p:cNvPicPr>
            <a:picLocks noChangeAspect="1"/>
          </p:cNvPicPr>
          <p:nvPr/>
        </p:nvPicPr>
        <p:blipFill>
          <a:blip r:embed="rId3"/>
          <a:stretch>
            <a:fillRect/>
          </a:stretch>
        </p:blipFill>
        <p:spPr>
          <a:xfrm>
            <a:off x="779753" y="907774"/>
            <a:ext cx="4108368" cy="2200397"/>
          </a:xfrm>
          <a:prstGeom prst="rect">
            <a:avLst/>
          </a:prstGeom>
        </p:spPr>
      </p:pic>
      <p:pic>
        <p:nvPicPr>
          <p:cNvPr id="9" name="Picture 8">
            <a:extLst>
              <a:ext uri="{FF2B5EF4-FFF2-40B4-BE49-F238E27FC236}">
                <a16:creationId xmlns:a16="http://schemas.microsoft.com/office/drawing/2014/main" id="{1797C4CF-0116-4421-9EB0-5E606685B5B1}"/>
              </a:ext>
            </a:extLst>
          </p:cNvPr>
          <p:cNvPicPr>
            <a:picLocks noChangeAspect="1"/>
          </p:cNvPicPr>
          <p:nvPr/>
        </p:nvPicPr>
        <p:blipFill>
          <a:blip r:embed="rId4"/>
          <a:stretch>
            <a:fillRect/>
          </a:stretch>
        </p:blipFill>
        <p:spPr>
          <a:xfrm>
            <a:off x="7579220" y="1628014"/>
            <a:ext cx="933361" cy="114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290CD010-7490-4D05-9085-826DBB481B01}"/>
              </a:ext>
            </a:extLst>
          </p:cNvPr>
          <p:cNvPicPr>
            <a:picLocks noChangeAspect="1"/>
          </p:cNvPicPr>
          <p:nvPr/>
        </p:nvPicPr>
        <p:blipFill rotWithShape="1">
          <a:blip r:embed="rId5"/>
          <a:srcRect l="13896"/>
          <a:stretch/>
        </p:blipFill>
        <p:spPr>
          <a:xfrm>
            <a:off x="7085415" y="3163916"/>
            <a:ext cx="1211772" cy="114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Image result for computer network blue">
            <a:extLst>
              <a:ext uri="{FF2B5EF4-FFF2-40B4-BE49-F238E27FC236}">
                <a16:creationId xmlns:a16="http://schemas.microsoft.com/office/drawing/2014/main" id="{5B3C0D08-B555-4C6F-AFDD-99EE150EB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604" t="10152" r="20297" b="11505"/>
          <a:stretch>
            <a:fillRect/>
          </a:stretch>
        </p:blipFill>
        <p:spPr bwMode="auto">
          <a:xfrm>
            <a:off x="5140467" y="973393"/>
            <a:ext cx="2186406" cy="1604996"/>
          </a:xfrm>
          <a:prstGeom prst="rect">
            <a:avLst/>
          </a:prstGeom>
          <a:noFill/>
          <a:ln w="28575" algn="in">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6C03856-6AEC-4F76-A399-269678C573B1}"/>
              </a:ext>
            </a:extLst>
          </p:cNvPr>
          <p:cNvPicPr>
            <a:picLocks noChangeAspect="1"/>
          </p:cNvPicPr>
          <p:nvPr/>
        </p:nvPicPr>
        <p:blipFill>
          <a:blip r:embed="rId7"/>
          <a:stretch>
            <a:fillRect/>
          </a:stretch>
        </p:blipFill>
        <p:spPr>
          <a:xfrm>
            <a:off x="846814" y="3471471"/>
            <a:ext cx="4114800" cy="999193"/>
          </a:xfrm>
          <a:prstGeom prst="rect">
            <a:avLst/>
          </a:prstGeom>
        </p:spPr>
      </p:pic>
      <p:pic>
        <p:nvPicPr>
          <p:cNvPr id="15" name="Picture 14" descr="A picture containing drawing, food, game&#10;&#10;Description automatically generated">
            <a:extLst>
              <a:ext uri="{FF2B5EF4-FFF2-40B4-BE49-F238E27FC236}">
                <a16:creationId xmlns:a16="http://schemas.microsoft.com/office/drawing/2014/main" id="{A84E9D51-4239-404D-9BF7-55BD2E858D9E}"/>
              </a:ext>
            </a:extLst>
          </p:cNvPr>
          <p:cNvPicPr>
            <a:picLocks noChangeAspect="1"/>
          </p:cNvPicPr>
          <p:nvPr/>
        </p:nvPicPr>
        <p:blipFill>
          <a:blip r:embed="rId8"/>
          <a:stretch>
            <a:fillRect/>
          </a:stretch>
        </p:blipFill>
        <p:spPr>
          <a:xfrm>
            <a:off x="5288079" y="2812267"/>
            <a:ext cx="1332568" cy="1058000"/>
          </a:xfrm>
          <a:prstGeom prst="rect">
            <a:avLst/>
          </a:prstGeom>
        </p:spPr>
      </p:pic>
    </p:spTree>
    <p:extLst>
      <p:ext uri="{BB962C8B-B14F-4D97-AF65-F5344CB8AC3E}">
        <p14:creationId xmlns:p14="http://schemas.microsoft.com/office/powerpoint/2010/main" val="3667814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8B3F-E4E3-45D4-98E8-EB10E1C64A51}"/>
              </a:ext>
            </a:extLst>
          </p:cNvPr>
          <p:cNvSpPr>
            <a:spLocks noGrp="1"/>
          </p:cNvSpPr>
          <p:nvPr>
            <p:ph type="title" idx="4294967295"/>
          </p:nvPr>
        </p:nvSpPr>
        <p:spPr>
          <a:xfrm>
            <a:off x="2606040" y="181625"/>
            <a:ext cx="7886700" cy="994172"/>
          </a:xfrm>
        </p:spPr>
        <p:txBody>
          <a:bodyPr/>
          <a:lstStyle/>
          <a:p>
            <a:r>
              <a:rPr lang="en-GB" dirty="0"/>
              <a:t>WHAT CAN WE DO TO PROTECT OURSELVES</a:t>
            </a:r>
          </a:p>
        </p:txBody>
      </p:sp>
      <p:pic>
        <p:nvPicPr>
          <p:cNvPr id="1028" name="Picture 4" descr="Images shows random Scrabble tiles in a heap">
            <a:extLst>
              <a:ext uri="{FF2B5EF4-FFF2-40B4-BE49-F238E27FC236}">
                <a16:creationId xmlns:a16="http://schemas.microsoft.com/office/drawing/2014/main" id="{81CFDC19-210B-44E0-B023-1FB884670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453" y="1330137"/>
            <a:ext cx="3383603" cy="211991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79B47CF-4C64-4B7F-8E19-3AA1EC328E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3475" y="4752975"/>
            <a:ext cx="228600" cy="228600"/>
          </a:xfrm>
          <a:prstGeom prst="rect">
            <a:avLst/>
          </a:prstGeom>
        </p:spPr>
      </p:pic>
    </p:spTree>
    <p:extLst>
      <p:ext uri="{BB962C8B-B14F-4D97-AF65-F5344CB8AC3E}">
        <p14:creationId xmlns:p14="http://schemas.microsoft.com/office/powerpoint/2010/main" val="532614367"/>
      </p:ext>
    </p:extLst>
  </p:cSld>
  <p:clrMapOvr>
    <a:masterClrMapping/>
  </p:clrMapOvr>
  <mc:AlternateContent xmlns:mc="http://schemas.openxmlformats.org/markup-compatibility/2006" xmlns:p14="http://schemas.microsoft.com/office/powerpoint/2010/main">
    <mc:Choice Requires="p14">
      <p:transition spd="slow" p14:dur="2000" advTm="37310"/>
    </mc:Choice>
    <mc:Fallback xmlns="">
      <p:transition spd="slow" advTm="3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293B3-8DB0-4311-ABCB-BA27AF2D214C}"/>
              </a:ext>
            </a:extLst>
          </p:cNvPr>
          <p:cNvPicPr>
            <a:picLocks noChangeAspect="1"/>
          </p:cNvPicPr>
          <p:nvPr/>
        </p:nvPicPr>
        <p:blipFill>
          <a:blip r:embed="rId5"/>
          <a:stretch>
            <a:fillRect/>
          </a:stretch>
        </p:blipFill>
        <p:spPr>
          <a:xfrm>
            <a:off x="161925" y="0"/>
            <a:ext cx="8982075" cy="5143500"/>
          </a:xfrm>
          <a:prstGeom prst="rect">
            <a:avLst/>
          </a:prstGeom>
        </p:spPr>
      </p:pic>
      <p:pic>
        <p:nvPicPr>
          <p:cNvPr id="4" name="Audio 3">
            <a:hlinkClick r:id="" action="ppaction://media"/>
            <a:extLst>
              <a:ext uri="{FF2B5EF4-FFF2-40B4-BE49-F238E27FC236}">
                <a16:creationId xmlns:a16="http://schemas.microsoft.com/office/drawing/2014/main" id="{346D9413-0CDB-45CC-9408-8B8DB6DE23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3475" y="4752975"/>
            <a:ext cx="228600" cy="228600"/>
          </a:xfrm>
          <a:prstGeom prst="rect">
            <a:avLst/>
          </a:prstGeom>
        </p:spPr>
      </p:pic>
    </p:spTree>
    <p:extLst>
      <p:ext uri="{BB962C8B-B14F-4D97-AF65-F5344CB8AC3E}">
        <p14:creationId xmlns:p14="http://schemas.microsoft.com/office/powerpoint/2010/main" val="766491652"/>
      </p:ext>
    </p:extLst>
  </p:cSld>
  <p:clrMapOvr>
    <a:masterClrMapping/>
  </p:clrMapOvr>
  <mc:AlternateContent xmlns:mc="http://schemas.openxmlformats.org/markup-compatibility/2006" xmlns:p14="http://schemas.microsoft.com/office/powerpoint/2010/main">
    <mc:Choice Requires="p14">
      <p:transition spd="slow" p14:dur="2000" advTm="49488"/>
    </mc:Choice>
    <mc:Fallback xmlns="">
      <p:transition spd="slow" advTm="49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2CC349-12DE-4665-92AB-D216014A279D}"/>
              </a:ext>
            </a:extLst>
          </p:cNvPr>
          <p:cNvSpPr>
            <a:spLocks noGrp="1"/>
          </p:cNvSpPr>
          <p:nvPr>
            <p:ph type="ftr" sz="quarter" idx="5"/>
          </p:nvPr>
        </p:nvSpPr>
        <p:spPr>
          <a:xfrm>
            <a:off x="208954" y="4644151"/>
            <a:ext cx="8935046" cy="415498"/>
          </a:xfrm>
        </p:spPr>
        <p:txBody>
          <a:bodyPr/>
          <a:lstStyle/>
          <a:p>
            <a:pPr defTabSz="685800" fontAlgn="auto">
              <a:spcBef>
                <a:spcPts val="0"/>
              </a:spcBef>
              <a:spcAft>
                <a:spcPts val="0"/>
              </a:spcAft>
            </a:pPr>
            <a:r>
              <a:rPr lang="en-GB" sz="1350" dirty="0">
                <a:solidFill>
                  <a:prstClr val="black">
                    <a:tint val="75000"/>
                  </a:prstClr>
                </a:solidFill>
                <a:latin typeface="Calibri"/>
                <a:ea typeface="+mn-ea"/>
              </a:rPr>
              <a:t>This information is exempt under the Freedom of Information Act 2000 (FOIA) and may be exempt under other UK information legislation. Refer any FOIA queries to ncscinfoleg@ncsc.gov.uk. All material is UK Crown Copyright © </a:t>
            </a:r>
          </a:p>
        </p:txBody>
      </p:sp>
      <p:sp>
        <p:nvSpPr>
          <p:cNvPr id="8" name="TextBox 7">
            <a:extLst>
              <a:ext uri="{FF2B5EF4-FFF2-40B4-BE49-F238E27FC236}">
                <a16:creationId xmlns:a16="http://schemas.microsoft.com/office/drawing/2014/main" id="{F5F00871-F432-4067-9DCF-A8F94DD1B8E2}"/>
              </a:ext>
            </a:extLst>
          </p:cNvPr>
          <p:cNvSpPr txBox="1"/>
          <p:nvPr/>
        </p:nvSpPr>
        <p:spPr>
          <a:xfrm>
            <a:off x="2079489" y="409768"/>
            <a:ext cx="4571298" cy="507831"/>
          </a:xfrm>
          <a:prstGeom prst="rect">
            <a:avLst/>
          </a:prstGeom>
          <a:noFill/>
        </p:spPr>
        <p:txBody>
          <a:bodyPr wrap="square">
            <a:spAutoFit/>
          </a:bodyPr>
          <a:lstStyle/>
          <a:p>
            <a:pPr algn="l" defTabSz="685800">
              <a:spcBef>
                <a:spcPts val="0"/>
              </a:spcBef>
              <a:spcAft>
                <a:spcPts val="0"/>
              </a:spcAft>
            </a:pPr>
            <a:r>
              <a:rPr lang="en-GB" sz="1350" dirty="0">
                <a:solidFill>
                  <a:prstClr val="white">
                    <a:lumMod val="95000"/>
                  </a:prstClr>
                </a:solidFill>
                <a:latin typeface="Poppins" panose="00000500000000000000" pitchFamily="2" charset="0"/>
                <a:ea typeface="+mn-ea"/>
              </a:rPr>
              <a:t>Video conferencing services: security guidance for organisations</a:t>
            </a:r>
          </a:p>
        </p:txBody>
      </p:sp>
      <p:pic>
        <p:nvPicPr>
          <p:cNvPr id="3078" name="Picture 6" descr="Family video chat">
            <a:extLst>
              <a:ext uri="{FF2B5EF4-FFF2-40B4-BE49-F238E27FC236}">
                <a16:creationId xmlns:a16="http://schemas.microsoft.com/office/drawing/2014/main" id="{288C8F19-DD46-4943-87B8-AA855B3B0C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9" y="1322337"/>
            <a:ext cx="3907439" cy="238169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800B0476-EE57-4B75-A02D-90E67DABD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3475" y="4752975"/>
            <a:ext cx="228600" cy="228600"/>
          </a:xfrm>
          <a:prstGeom prst="rect">
            <a:avLst/>
          </a:prstGeom>
        </p:spPr>
      </p:pic>
    </p:spTree>
    <p:extLst>
      <p:ext uri="{BB962C8B-B14F-4D97-AF65-F5344CB8AC3E}">
        <p14:creationId xmlns:p14="http://schemas.microsoft.com/office/powerpoint/2010/main" val="3692627610"/>
      </p:ext>
    </p:extLst>
  </p:cSld>
  <p:clrMapOvr>
    <a:masterClrMapping/>
  </p:clrMapOvr>
  <mc:AlternateContent xmlns:mc="http://schemas.openxmlformats.org/markup-compatibility/2006" xmlns:p14="http://schemas.microsoft.com/office/powerpoint/2010/main">
    <mc:Choice Requires="p14">
      <p:transition spd="slow" p14:dur="2000" advTm="154160"/>
    </mc:Choice>
    <mc:Fallback xmlns="">
      <p:transition spd="slow" advTm="15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86704-1130-4150-A1B1-90B4CF4AA204}"/>
              </a:ext>
            </a:extLst>
          </p:cNvPr>
          <p:cNvPicPr>
            <a:picLocks noChangeAspect="1"/>
          </p:cNvPicPr>
          <p:nvPr/>
        </p:nvPicPr>
        <p:blipFill>
          <a:blip r:embed="rId5"/>
          <a:stretch>
            <a:fillRect/>
          </a:stretch>
        </p:blipFill>
        <p:spPr>
          <a:xfrm>
            <a:off x="105184" y="0"/>
            <a:ext cx="8995340" cy="5143500"/>
          </a:xfrm>
          <a:prstGeom prst="rect">
            <a:avLst/>
          </a:prstGeom>
        </p:spPr>
      </p:pic>
      <p:pic>
        <p:nvPicPr>
          <p:cNvPr id="6" name="Audio 5">
            <a:hlinkClick r:id="" action="ppaction://media"/>
            <a:extLst>
              <a:ext uri="{FF2B5EF4-FFF2-40B4-BE49-F238E27FC236}">
                <a16:creationId xmlns:a16="http://schemas.microsoft.com/office/drawing/2014/main" id="{97440CA5-3054-40AA-A2D0-A8C7FE8514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3475" y="4752975"/>
            <a:ext cx="228600" cy="228600"/>
          </a:xfrm>
          <a:prstGeom prst="rect">
            <a:avLst/>
          </a:prstGeom>
        </p:spPr>
      </p:pic>
    </p:spTree>
    <p:extLst>
      <p:ext uri="{BB962C8B-B14F-4D97-AF65-F5344CB8AC3E}">
        <p14:creationId xmlns:p14="http://schemas.microsoft.com/office/powerpoint/2010/main" val="3190412466"/>
      </p:ext>
    </p:extLst>
  </p:cSld>
  <p:clrMapOvr>
    <a:masterClrMapping/>
  </p:clrMapOvr>
  <mc:AlternateContent xmlns:mc="http://schemas.openxmlformats.org/markup-compatibility/2006" xmlns:p14="http://schemas.microsoft.com/office/powerpoint/2010/main">
    <mc:Choice Requires="p14">
      <p:transition spd="slow" p14:dur="2000" advTm="27509"/>
    </mc:Choice>
    <mc:Fallback xmlns="">
      <p:transition spd="slow" advTm="2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811433" y="223019"/>
            <a:ext cx="3767840" cy="377793"/>
          </a:xfrm>
        </p:spPr>
        <p:txBody>
          <a:bodyPr>
            <a:normAutofit/>
          </a:bodyPr>
          <a:lstStyle/>
          <a:p>
            <a:pPr algn="ctr"/>
            <a:r>
              <a:rPr lang="en-GB" altLang="en-US" sz="1890" dirty="0">
                <a:solidFill>
                  <a:schemeClr val="bg1"/>
                </a:solidFill>
                <a:latin typeface="HELVETICA" panose="020B0604020202020204" pitchFamily="34" charset="0"/>
                <a:cs typeface="HELVETICA" panose="020B0604020202020204" pitchFamily="34" charset="0"/>
              </a:rPr>
              <a:t>Products &amp; Services</a:t>
            </a:r>
          </a:p>
        </p:txBody>
      </p:sp>
      <p:pic>
        <p:nvPicPr>
          <p:cNvPr id="10" name="Picture 9">
            <a:extLst>
              <a:ext uri="{FF2B5EF4-FFF2-40B4-BE49-F238E27FC236}">
                <a16:creationId xmlns:a16="http://schemas.microsoft.com/office/drawing/2014/main" id="{6EDC704E-F31E-4EFA-A291-CFE76C0BF498}"/>
              </a:ext>
            </a:extLst>
          </p:cNvPr>
          <p:cNvPicPr>
            <a:picLocks noChangeAspect="1"/>
          </p:cNvPicPr>
          <p:nvPr/>
        </p:nvPicPr>
        <p:blipFill>
          <a:blip r:embed="rId3"/>
          <a:stretch>
            <a:fillRect/>
          </a:stretch>
        </p:blipFill>
        <p:spPr>
          <a:xfrm>
            <a:off x="6710562" y="939312"/>
            <a:ext cx="1680979" cy="1109421"/>
          </a:xfrm>
          <a:prstGeom prst="rect">
            <a:avLst/>
          </a:prstGeom>
          <a:ln>
            <a:noFill/>
          </a:ln>
        </p:spPr>
      </p:pic>
      <p:pic>
        <p:nvPicPr>
          <p:cNvPr id="15" name="Picture 14">
            <a:extLst>
              <a:ext uri="{FF2B5EF4-FFF2-40B4-BE49-F238E27FC236}">
                <a16:creationId xmlns:a16="http://schemas.microsoft.com/office/drawing/2014/main" id="{4E9F429B-0B51-406C-AC2D-21D009773D54}"/>
              </a:ext>
            </a:extLst>
          </p:cNvPr>
          <p:cNvPicPr>
            <a:picLocks noChangeAspect="1"/>
          </p:cNvPicPr>
          <p:nvPr/>
        </p:nvPicPr>
        <p:blipFill>
          <a:blip r:embed="rId4"/>
          <a:stretch>
            <a:fillRect/>
          </a:stretch>
        </p:blipFill>
        <p:spPr>
          <a:xfrm>
            <a:off x="4676275" y="950847"/>
            <a:ext cx="1750149" cy="1188573"/>
          </a:xfrm>
          <a:prstGeom prst="rect">
            <a:avLst/>
          </a:prstGeom>
          <a:noFill/>
          <a:ln w="9525">
            <a:noFill/>
          </a:ln>
        </p:spPr>
      </p:pic>
      <p:pic>
        <p:nvPicPr>
          <p:cNvPr id="31" name="Picture 30">
            <a:extLst>
              <a:ext uri="{FF2B5EF4-FFF2-40B4-BE49-F238E27FC236}">
                <a16:creationId xmlns:a16="http://schemas.microsoft.com/office/drawing/2014/main" id="{EC0E36C9-F57D-43FD-9B85-17F47A1C46DA}"/>
              </a:ext>
            </a:extLst>
          </p:cNvPr>
          <p:cNvPicPr>
            <a:picLocks noChangeAspect="1"/>
          </p:cNvPicPr>
          <p:nvPr/>
        </p:nvPicPr>
        <p:blipFill rotWithShape="1">
          <a:blip r:embed="rId5"/>
          <a:srcRect l="14217" t="14972" r="14945" b="28880"/>
          <a:stretch/>
        </p:blipFill>
        <p:spPr>
          <a:xfrm>
            <a:off x="1295808" y="2926299"/>
            <a:ext cx="811076" cy="548508"/>
          </a:xfrm>
          <a:prstGeom prst="rect">
            <a:avLst/>
          </a:prstGeom>
          <a:noFill/>
          <a:ln>
            <a:solidFill>
              <a:schemeClr val="tx1"/>
            </a:solidFill>
          </a:ln>
        </p:spPr>
      </p:pic>
      <p:sp>
        <p:nvSpPr>
          <p:cNvPr id="16385" name="TextBox 16384">
            <a:extLst>
              <a:ext uri="{FF2B5EF4-FFF2-40B4-BE49-F238E27FC236}">
                <a16:creationId xmlns:a16="http://schemas.microsoft.com/office/drawing/2014/main" id="{3E2593F6-5FF0-457D-933C-16B36039A0EA}"/>
              </a:ext>
            </a:extLst>
          </p:cNvPr>
          <p:cNvSpPr txBox="1"/>
          <p:nvPr/>
        </p:nvSpPr>
        <p:spPr>
          <a:xfrm>
            <a:off x="1214263" y="3474808"/>
            <a:ext cx="980060" cy="279307"/>
          </a:xfrm>
          <a:prstGeom prst="rect">
            <a:avLst/>
          </a:prstGeom>
          <a:noFill/>
        </p:spPr>
        <p:txBody>
          <a:bodyPr wrap="square" rtlCol="0">
            <a:spAutoFit/>
          </a:bodyPr>
          <a:lstStyle/>
          <a:p>
            <a:pPr algn="l" defTabSz="617220" fontAlgn="auto">
              <a:spcBef>
                <a:spcPts val="0"/>
              </a:spcBef>
              <a:spcAft>
                <a:spcPts val="0"/>
              </a:spcAft>
              <a:defRPr/>
            </a:pPr>
            <a:r>
              <a:rPr lang="en-GB" sz="1215" dirty="0">
                <a:solidFill>
                  <a:prstClr val="black"/>
                </a:solidFill>
                <a:latin typeface="Calibri" panose="020F0502020204030204"/>
                <a:ea typeface="+mn-ea"/>
              </a:rPr>
              <a:t>Trust Groups</a:t>
            </a:r>
          </a:p>
        </p:txBody>
      </p:sp>
      <p:sp>
        <p:nvSpPr>
          <p:cNvPr id="16387" name="TextBox 16386">
            <a:extLst>
              <a:ext uri="{FF2B5EF4-FFF2-40B4-BE49-F238E27FC236}">
                <a16:creationId xmlns:a16="http://schemas.microsoft.com/office/drawing/2014/main" id="{16655E49-2D34-40B7-AA1D-FDAC09B1AE93}"/>
              </a:ext>
            </a:extLst>
          </p:cNvPr>
          <p:cNvSpPr txBox="1"/>
          <p:nvPr/>
        </p:nvSpPr>
        <p:spPr>
          <a:xfrm>
            <a:off x="6706339" y="2030737"/>
            <a:ext cx="1587422" cy="279307"/>
          </a:xfrm>
          <a:prstGeom prst="rect">
            <a:avLst/>
          </a:prstGeom>
          <a:noFill/>
        </p:spPr>
        <p:txBody>
          <a:bodyPr wrap="none" rtlCol="0">
            <a:spAutoFit/>
          </a:bodyPr>
          <a:lstStyle/>
          <a:p>
            <a:pPr algn="l" defTabSz="617220" fontAlgn="auto">
              <a:spcBef>
                <a:spcPts val="0"/>
              </a:spcBef>
              <a:spcAft>
                <a:spcPts val="0"/>
              </a:spcAft>
              <a:defRPr/>
            </a:pPr>
            <a:r>
              <a:rPr lang="en-GB" sz="1215" dirty="0">
                <a:solidFill>
                  <a:prstClr val="black"/>
                </a:solidFill>
                <a:latin typeface="Calibri" panose="020F0502020204030204"/>
                <a:ea typeface="+mn-ea"/>
              </a:rPr>
              <a:t>Cyber Essentials (Plus)</a:t>
            </a:r>
          </a:p>
        </p:txBody>
      </p:sp>
      <p:sp>
        <p:nvSpPr>
          <p:cNvPr id="91" name="TextBox 90">
            <a:extLst>
              <a:ext uri="{FF2B5EF4-FFF2-40B4-BE49-F238E27FC236}">
                <a16:creationId xmlns:a16="http://schemas.microsoft.com/office/drawing/2014/main" id="{8B123BB3-B3FB-4C14-A57A-7023D59D2599}"/>
              </a:ext>
            </a:extLst>
          </p:cNvPr>
          <p:cNvSpPr txBox="1"/>
          <p:nvPr/>
        </p:nvSpPr>
        <p:spPr>
          <a:xfrm>
            <a:off x="5210759" y="2120382"/>
            <a:ext cx="719236" cy="279307"/>
          </a:xfrm>
          <a:prstGeom prst="rect">
            <a:avLst/>
          </a:prstGeom>
          <a:noFill/>
        </p:spPr>
        <p:txBody>
          <a:bodyPr wrap="none" rtlCol="0">
            <a:spAutoFit/>
          </a:bodyPr>
          <a:lstStyle/>
          <a:p>
            <a:pPr algn="l" defTabSz="617220" fontAlgn="auto">
              <a:spcBef>
                <a:spcPts val="0"/>
              </a:spcBef>
              <a:spcAft>
                <a:spcPts val="0"/>
              </a:spcAft>
              <a:defRPr/>
            </a:pPr>
            <a:r>
              <a:rPr lang="en-GB" sz="1215" dirty="0">
                <a:solidFill>
                  <a:prstClr val="black"/>
                </a:solidFill>
                <a:latin typeface="Calibri" panose="020F0502020204030204"/>
                <a:ea typeface="+mn-ea"/>
              </a:rPr>
              <a:t>10 Steps</a:t>
            </a:r>
          </a:p>
        </p:txBody>
      </p:sp>
      <p:pic>
        <p:nvPicPr>
          <p:cNvPr id="14" name="Picture 13">
            <a:extLst>
              <a:ext uri="{FF2B5EF4-FFF2-40B4-BE49-F238E27FC236}">
                <a16:creationId xmlns:a16="http://schemas.microsoft.com/office/drawing/2014/main" id="{8FF158A1-A917-408B-9774-9FCC77D7E47F}"/>
              </a:ext>
            </a:extLst>
          </p:cNvPr>
          <p:cNvPicPr>
            <a:picLocks noChangeAspect="1"/>
          </p:cNvPicPr>
          <p:nvPr/>
        </p:nvPicPr>
        <p:blipFill>
          <a:blip r:embed="rId6"/>
          <a:stretch>
            <a:fillRect/>
          </a:stretch>
        </p:blipFill>
        <p:spPr>
          <a:xfrm>
            <a:off x="5894406" y="2691792"/>
            <a:ext cx="807872" cy="743093"/>
          </a:xfrm>
          <a:prstGeom prst="rect">
            <a:avLst/>
          </a:prstGeom>
        </p:spPr>
      </p:pic>
      <p:sp>
        <p:nvSpPr>
          <p:cNvPr id="16" name="TextBox 15">
            <a:extLst>
              <a:ext uri="{FF2B5EF4-FFF2-40B4-BE49-F238E27FC236}">
                <a16:creationId xmlns:a16="http://schemas.microsoft.com/office/drawing/2014/main" id="{C7DB7039-5236-4864-A789-C5241BED3B4B}"/>
              </a:ext>
            </a:extLst>
          </p:cNvPr>
          <p:cNvSpPr txBox="1"/>
          <p:nvPr/>
        </p:nvSpPr>
        <p:spPr>
          <a:xfrm>
            <a:off x="5577525" y="3423401"/>
            <a:ext cx="1441634" cy="466281"/>
          </a:xfrm>
          <a:prstGeom prst="rect">
            <a:avLst/>
          </a:prstGeom>
          <a:noFill/>
        </p:spPr>
        <p:txBody>
          <a:bodyPr wrap="square" rtlCol="0">
            <a:spAutoFit/>
          </a:bodyPr>
          <a:lstStyle/>
          <a:p>
            <a:pPr defTabSz="617220" fontAlgn="auto">
              <a:spcBef>
                <a:spcPts val="0"/>
              </a:spcBef>
              <a:spcAft>
                <a:spcPts val="0"/>
              </a:spcAft>
              <a:defRPr/>
            </a:pPr>
            <a:r>
              <a:rPr lang="en-GB" sz="1215" dirty="0">
                <a:solidFill>
                  <a:prstClr val="black"/>
                </a:solidFill>
                <a:latin typeface="Calibri" panose="020F0502020204030204"/>
                <a:ea typeface="+mn-ea"/>
              </a:rPr>
              <a:t>Sector Specific Toolkit</a:t>
            </a:r>
          </a:p>
        </p:txBody>
      </p:sp>
      <p:sp>
        <p:nvSpPr>
          <p:cNvPr id="18" name="TextBox 17">
            <a:extLst>
              <a:ext uri="{FF2B5EF4-FFF2-40B4-BE49-F238E27FC236}">
                <a16:creationId xmlns:a16="http://schemas.microsoft.com/office/drawing/2014/main" id="{49E07521-EF41-4073-B055-B745096795EC}"/>
              </a:ext>
            </a:extLst>
          </p:cNvPr>
          <p:cNvSpPr txBox="1"/>
          <p:nvPr/>
        </p:nvSpPr>
        <p:spPr>
          <a:xfrm>
            <a:off x="2753853" y="2093951"/>
            <a:ext cx="1726601" cy="279307"/>
          </a:xfrm>
          <a:prstGeom prst="rect">
            <a:avLst/>
          </a:prstGeom>
          <a:noFill/>
        </p:spPr>
        <p:txBody>
          <a:bodyPr wrap="square" rtlCol="0">
            <a:spAutoFit/>
          </a:bodyPr>
          <a:lstStyle/>
          <a:p>
            <a:pPr defTabSz="617220" fontAlgn="auto">
              <a:spcBef>
                <a:spcPts val="0"/>
              </a:spcBef>
              <a:spcAft>
                <a:spcPts val="0"/>
              </a:spcAft>
              <a:defRPr/>
            </a:pPr>
            <a:r>
              <a:rPr lang="en-GB" sz="1215" dirty="0">
                <a:solidFill>
                  <a:prstClr val="black"/>
                </a:solidFill>
                <a:latin typeface="Calibri" panose="020F0502020204030204"/>
                <a:ea typeface="+mn-ea"/>
              </a:rPr>
              <a:t>Small Business Guide</a:t>
            </a:r>
          </a:p>
        </p:txBody>
      </p:sp>
      <p:pic>
        <p:nvPicPr>
          <p:cNvPr id="19" name="Picture 18">
            <a:extLst>
              <a:ext uri="{FF2B5EF4-FFF2-40B4-BE49-F238E27FC236}">
                <a16:creationId xmlns:a16="http://schemas.microsoft.com/office/drawing/2014/main" id="{216B28C1-E1E7-496C-BB32-92339927ABF0}"/>
              </a:ext>
            </a:extLst>
          </p:cNvPr>
          <p:cNvPicPr>
            <a:picLocks noChangeAspect="1"/>
          </p:cNvPicPr>
          <p:nvPr/>
        </p:nvPicPr>
        <p:blipFill>
          <a:blip r:embed="rId7"/>
          <a:stretch>
            <a:fillRect/>
          </a:stretch>
        </p:blipFill>
        <p:spPr>
          <a:xfrm>
            <a:off x="2780697" y="939313"/>
            <a:ext cx="1611442" cy="1188573"/>
          </a:xfrm>
          <a:prstGeom prst="rect">
            <a:avLst/>
          </a:prstGeom>
        </p:spPr>
      </p:pic>
      <p:sp>
        <p:nvSpPr>
          <p:cNvPr id="24" name="TextBox 23">
            <a:extLst>
              <a:ext uri="{FF2B5EF4-FFF2-40B4-BE49-F238E27FC236}">
                <a16:creationId xmlns:a16="http://schemas.microsoft.com/office/drawing/2014/main" id="{CED449FC-4ECB-443C-A6BA-C0D82AE831A3}"/>
              </a:ext>
            </a:extLst>
          </p:cNvPr>
          <p:cNvSpPr txBox="1"/>
          <p:nvPr/>
        </p:nvSpPr>
        <p:spPr>
          <a:xfrm>
            <a:off x="1146073" y="4353327"/>
            <a:ext cx="1152857" cy="466281"/>
          </a:xfrm>
          <a:prstGeom prst="rect">
            <a:avLst/>
          </a:prstGeom>
          <a:noFill/>
        </p:spPr>
        <p:txBody>
          <a:bodyPr wrap="square" rtlCol="0">
            <a:spAutoFit/>
          </a:bodyPr>
          <a:lstStyle/>
          <a:p>
            <a:pPr defTabSz="617220" fontAlgn="auto">
              <a:spcBef>
                <a:spcPts val="0"/>
              </a:spcBef>
              <a:spcAft>
                <a:spcPts val="0"/>
              </a:spcAft>
              <a:defRPr/>
            </a:pPr>
            <a:r>
              <a:rPr lang="en-GB" sz="1215" dirty="0">
                <a:solidFill>
                  <a:prstClr val="black"/>
                </a:solidFill>
                <a:latin typeface="Calibri" panose="020F0502020204030204"/>
                <a:ea typeface="+mn-ea"/>
              </a:rPr>
              <a:t>Sector Specific Assessment </a:t>
            </a:r>
          </a:p>
        </p:txBody>
      </p:sp>
      <p:pic>
        <p:nvPicPr>
          <p:cNvPr id="25" name="Picture 24">
            <a:extLst>
              <a:ext uri="{FF2B5EF4-FFF2-40B4-BE49-F238E27FC236}">
                <a16:creationId xmlns:a16="http://schemas.microsoft.com/office/drawing/2014/main" id="{1F1FEED9-5003-4511-A5B2-74B5118E373A}"/>
              </a:ext>
            </a:extLst>
          </p:cNvPr>
          <p:cNvPicPr>
            <a:picLocks noChangeAspect="1"/>
          </p:cNvPicPr>
          <p:nvPr/>
        </p:nvPicPr>
        <p:blipFill>
          <a:blip r:embed="rId8"/>
          <a:stretch>
            <a:fillRect/>
          </a:stretch>
        </p:blipFill>
        <p:spPr>
          <a:xfrm>
            <a:off x="1109767" y="4017122"/>
            <a:ext cx="1225469" cy="337645"/>
          </a:xfrm>
          <a:prstGeom prst="rect">
            <a:avLst/>
          </a:prstGeom>
          <a:ln>
            <a:solidFill>
              <a:schemeClr val="tx1"/>
            </a:solidFill>
          </a:ln>
        </p:spPr>
      </p:pic>
      <p:sp>
        <p:nvSpPr>
          <p:cNvPr id="26" name="TextBox 25">
            <a:extLst>
              <a:ext uri="{FF2B5EF4-FFF2-40B4-BE49-F238E27FC236}">
                <a16:creationId xmlns:a16="http://schemas.microsoft.com/office/drawing/2014/main" id="{A32F224D-96A4-4757-9E21-B3305CD09D14}"/>
              </a:ext>
            </a:extLst>
          </p:cNvPr>
          <p:cNvSpPr txBox="1"/>
          <p:nvPr/>
        </p:nvSpPr>
        <p:spPr>
          <a:xfrm>
            <a:off x="1128913" y="1857812"/>
            <a:ext cx="1074205" cy="279307"/>
          </a:xfrm>
          <a:prstGeom prst="rect">
            <a:avLst/>
          </a:prstGeom>
          <a:noFill/>
        </p:spPr>
        <p:txBody>
          <a:bodyPr wrap="none" rtlCol="0">
            <a:spAutoFit/>
          </a:bodyPr>
          <a:lstStyle/>
          <a:p>
            <a:pPr algn="l" defTabSz="617220" fontAlgn="auto">
              <a:spcBef>
                <a:spcPts val="0"/>
              </a:spcBef>
              <a:spcAft>
                <a:spcPts val="0"/>
              </a:spcAft>
              <a:defRPr/>
            </a:pPr>
            <a:r>
              <a:rPr lang="en-GB" sz="1215" dirty="0">
                <a:solidFill>
                  <a:prstClr val="black"/>
                </a:solidFill>
                <a:latin typeface="Calibri" panose="020F0502020204030204"/>
                <a:ea typeface="+mn-ea"/>
              </a:rPr>
              <a:t>NCSC Website</a:t>
            </a:r>
          </a:p>
        </p:txBody>
      </p:sp>
      <p:sp>
        <p:nvSpPr>
          <p:cNvPr id="2" name="Rectangle 1">
            <a:extLst>
              <a:ext uri="{FF2B5EF4-FFF2-40B4-BE49-F238E27FC236}">
                <a16:creationId xmlns:a16="http://schemas.microsoft.com/office/drawing/2014/main" id="{E93BD23D-5E74-42FE-8CE1-DF53FF10A34A}"/>
              </a:ext>
            </a:extLst>
          </p:cNvPr>
          <p:cNvSpPr/>
          <p:nvPr/>
        </p:nvSpPr>
        <p:spPr>
          <a:xfrm>
            <a:off x="4490199" y="2447101"/>
            <a:ext cx="223138" cy="279307"/>
          </a:xfrm>
          <a:prstGeom prst="rect">
            <a:avLst/>
          </a:prstGeom>
        </p:spPr>
        <p:txBody>
          <a:bodyPr wrap="none">
            <a:spAutoFit/>
          </a:bodyPr>
          <a:lstStyle/>
          <a:p>
            <a:pPr algn="l" defTabSz="617220" fontAlgn="auto">
              <a:spcBef>
                <a:spcPts val="0"/>
              </a:spcBef>
              <a:spcAft>
                <a:spcPts val="0"/>
              </a:spcAft>
              <a:defRPr/>
            </a:pPr>
            <a:r>
              <a:rPr lang="en-GB" sz="1215" dirty="0">
                <a:solidFill>
                  <a:srgbClr val="000000"/>
                </a:solidFill>
                <a:latin typeface="Times New Roman" panose="02020603050405020304" pitchFamily="18" charset="0"/>
                <a:ea typeface="+mn-ea"/>
              </a:rPr>
              <a:t> </a:t>
            </a:r>
            <a:endParaRPr lang="en-GB" sz="1215" dirty="0">
              <a:solidFill>
                <a:prstClr val="black"/>
              </a:solidFill>
              <a:latin typeface="Calibri" panose="020F0502020204030204"/>
              <a:ea typeface="+mn-ea"/>
            </a:endParaRPr>
          </a:p>
        </p:txBody>
      </p:sp>
      <p:pic>
        <p:nvPicPr>
          <p:cNvPr id="27" name="Content Placeholder 3">
            <a:extLst>
              <a:ext uri="{FF2B5EF4-FFF2-40B4-BE49-F238E27FC236}">
                <a16:creationId xmlns:a16="http://schemas.microsoft.com/office/drawing/2014/main" id="{97DB8081-9D14-44F2-9393-342941B4F5B1}"/>
              </a:ext>
            </a:extLst>
          </p:cNvPr>
          <p:cNvPicPr>
            <a:picLocks noGrp="1" noChangeAspect="1"/>
          </p:cNvPicPr>
          <p:nvPr>
            <p:ph idx="1"/>
          </p:nvPr>
        </p:nvPicPr>
        <p:blipFill rotWithShape="1">
          <a:blip r:embed="rId9"/>
          <a:srcRect l="57764" t="5655" r="11618" b="56928"/>
          <a:stretch/>
        </p:blipFill>
        <p:spPr>
          <a:xfrm>
            <a:off x="807304" y="954449"/>
            <a:ext cx="1788084" cy="914697"/>
          </a:xfrm>
          <a:prstGeom prst="rect">
            <a:avLst/>
          </a:prstGeom>
        </p:spPr>
      </p:pic>
      <p:pic>
        <p:nvPicPr>
          <p:cNvPr id="28" name="Picture 27">
            <a:extLst>
              <a:ext uri="{FF2B5EF4-FFF2-40B4-BE49-F238E27FC236}">
                <a16:creationId xmlns:a16="http://schemas.microsoft.com/office/drawing/2014/main" id="{AB7FED26-26EE-4D0E-905F-10B4B9D17F8B}"/>
              </a:ext>
            </a:extLst>
          </p:cNvPr>
          <p:cNvPicPr>
            <a:picLocks noChangeAspect="1"/>
          </p:cNvPicPr>
          <p:nvPr/>
        </p:nvPicPr>
        <p:blipFill rotWithShape="1">
          <a:blip r:embed="rId10"/>
          <a:srcRect l="2734" t="16028" r="2875" b="21079"/>
          <a:stretch/>
        </p:blipFill>
        <p:spPr>
          <a:xfrm>
            <a:off x="4070064" y="4248674"/>
            <a:ext cx="1758011" cy="460950"/>
          </a:xfrm>
          <a:prstGeom prst="rect">
            <a:avLst/>
          </a:prstGeom>
        </p:spPr>
      </p:pic>
      <p:pic>
        <p:nvPicPr>
          <p:cNvPr id="23" name="Picture 22">
            <a:extLst>
              <a:ext uri="{FF2B5EF4-FFF2-40B4-BE49-F238E27FC236}">
                <a16:creationId xmlns:a16="http://schemas.microsoft.com/office/drawing/2014/main" id="{236CCEC6-9648-4235-9F47-8C5C293F8F3D}"/>
              </a:ext>
            </a:extLst>
          </p:cNvPr>
          <p:cNvPicPr>
            <a:picLocks noChangeAspect="1"/>
          </p:cNvPicPr>
          <p:nvPr/>
        </p:nvPicPr>
        <p:blipFill rotWithShape="1">
          <a:blip r:embed="rId11"/>
          <a:srcRect t="1035" r="923" b="1371"/>
          <a:stretch/>
        </p:blipFill>
        <p:spPr>
          <a:xfrm>
            <a:off x="4441987" y="2438176"/>
            <a:ext cx="1047458" cy="1463219"/>
          </a:xfrm>
          <a:prstGeom prst="rect">
            <a:avLst/>
          </a:prstGeom>
          <a:ln w="3175">
            <a:solidFill>
              <a:schemeClr val="tx1"/>
            </a:solidFill>
          </a:ln>
        </p:spPr>
      </p:pic>
      <p:sp>
        <p:nvSpPr>
          <p:cNvPr id="29" name="TextBox 28">
            <a:extLst>
              <a:ext uri="{FF2B5EF4-FFF2-40B4-BE49-F238E27FC236}">
                <a16:creationId xmlns:a16="http://schemas.microsoft.com/office/drawing/2014/main" id="{48E52C9A-329D-4C63-92BC-660AA8C3EF09}"/>
              </a:ext>
            </a:extLst>
          </p:cNvPr>
          <p:cNvSpPr txBox="1"/>
          <p:nvPr/>
        </p:nvSpPr>
        <p:spPr>
          <a:xfrm>
            <a:off x="4441986" y="3901396"/>
            <a:ext cx="1047459" cy="279307"/>
          </a:xfrm>
          <a:prstGeom prst="rect">
            <a:avLst/>
          </a:prstGeom>
          <a:noFill/>
        </p:spPr>
        <p:txBody>
          <a:bodyPr wrap="square" rtlCol="0">
            <a:spAutoFit/>
          </a:bodyPr>
          <a:lstStyle/>
          <a:p>
            <a:pPr defTabSz="617220" fontAlgn="auto">
              <a:spcBef>
                <a:spcPts val="0"/>
              </a:spcBef>
              <a:spcAft>
                <a:spcPts val="0"/>
              </a:spcAft>
              <a:defRPr/>
            </a:pPr>
            <a:r>
              <a:rPr lang="en-GB" sz="1215" dirty="0">
                <a:solidFill>
                  <a:prstClr val="black"/>
                </a:solidFill>
                <a:latin typeface="Calibri" panose="020F0502020204030204"/>
                <a:ea typeface="+mn-ea"/>
              </a:rPr>
              <a:t>Board Toolkit</a:t>
            </a:r>
          </a:p>
        </p:txBody>
      </p:sp>
      <p:pic>
        <p:nvPicPr>
          <p:cNvPr id="3" name="Picture 2">
            <a:extLst>
              <a:ext uri="{FF2B5EF4-FFF2-40B4-BE49-F238E27FC236}">
                <a16:creationId xmlns:a16="http://schemas.microsoft.com/office/drawing/2014/main" id="{5A57EC7A-8AE5-48CD-8A16-5AC10B7CCCB1}"/>
              </a:ext>
            </a:extLst>
          </p:cNvPr>
          <p:cNvPicPr>
            <a:picLocks noChangeAspect="1"/>
          </p:cNvPicPr>
          <p:nvPr/>
        </p:nvPicPr>
        <p:blipFill rotWithShape="1">
          <a:blip r:embed="rId12"/>
          <a:srcRect l="38571" t="12301" r="38760" b="11645"/>
          <a:stretch/>
        </p:blipFill>
        <p:spPr>
          <a:xfrm>
            <a:off x="7049344" y="2399309"/>
            <a:ext cx="1047458" cy="1471144"/>
          </a:xfrm>
          <a:prstGeom prst="rect">
            <a:avLst/>
          </a:prstGeom>
          <a:ln>
            <a:solidFill>
              <a:schemeClr val="tx1"/>
            </a:solidFill>
          </a:ln>
        </p:spPr>
      </p:pic>
      <p:sp>
        <p:nvSpPr>
          <p:cNvPr id="30" name="TextBox 29">
            <a:extLst>
              <a:ext uri="{FF2B5EF4-FFF2-40B4-BE49-F238E27FC236}">
                <a16:creationId xmlns:a16="http://schemas.microsoft.com/office/drawing/2014/main" id="{AC7526BC-54EB-4003-9C0A-91D5F086F20F}"/>
              </a:ext>
            </a:extLst>
          </p:cNvPr>
          <p:cNvSpPr txBox="1"/>
          <p:nvPr/>
        </p:nvSpPr>
        <p:spPr>
          <a:xfrm>
            <a:off x="6984821" y="3870452"/>
            <a:ext cx="1225469" cy="653256"/>
          </a:xfrm>
          <a:prstGeom prst="rect">
            <a:avLst/>
          </a:prstGeom>
          <a:noFill/>
        </p:spPr>
        <p:txBody>
          <a:bodyPr wrap="square" rtlCol="0">
            <a:spAutoFit/>
          </a:bodyPr>
          <a:lstStyle/>
          <a:p>
            <a:pPr defTabSz="617220" fontAlgn="auto">
              <a:spcBef>
                <a:spcPts val="0"/>
              </a:spcBef>
              <a:spcAft>
                <a:spcPts val="0"/>
              </a:spcAft>
              <a:defRPr/>
            </a:pPr>
            <a:r>
              <a:rPr lang="en-GB" sz="1215" dirty="0">
                <a:solidFill>
                  <a:prstClr val="black"/>
                </a:solidFill>
                <a:latin typeface="Calibri" panose="020F0502020204030204"/>
                <a:ea typeface="+mn-ea"/>
              </a:rPr>
              <a:t>Response &amp; Recovery Small Business Guide</a:t>
            </a:r>
          </a:p>
        </p:txBody>
      </p:sp>
      <p:pic>
        <p:nvPicPr>
          <p:cNvPr id="4" name="Picture 3">
            <a:extLst>
              <a:ext uri="{FF2B5EF4-FFF2-40B4-BE49-F238E27FC236}">
                <a16:creationId xmlns:a16="http://schemas.microsoft.com/office/drawing/2014/main" id="{A88FB117-1DD7-44EF-A372-9F236071F9B3}"/>
              </a:ext>
            </a:extLst>
          </p:cNvPr>
          <p:cNvPicPr>
            <a:picLocks noChangeAspect="1"/>
          </p:cNvPicPr>
          <p:nvPr/>
        </p:nvPicPr>
        <p:blipFill rotWithShape="1">
          <a:blip r:embed="rId13"/>
          <a:srcRect l="41772" t="34165" r="39620" b="27331"/>
          <a:stretch/>
        </p:blipFill>
        <p:spPr>
          <a:xfrm>
            <a:off x="2787221" y="2691792"/>
            <a:ext cx="1139369" cy="986937"/>
          </a:xfrm>
          <a:prstGeom prst="rect">
            <a:avLst/>
          </a:prstGeom>
        </p:spPr>
      </p:pic>
      <p:sp>
        <p:nvSpPr>
          <p:cNvPr id="32" name="TextBox 31">
            <a:extLst>
              <a:ext uri="{FF2B5EF4-FFF2-40B4-BE49-F238E27FC236}">
                <a16:creationId xmlns:a16="http://schemas.microsoft.com/office/drawing/2014/main" id="{F160712F-C47B-428C-B09E-03ECD5B27995}"/>
              </a:ext>
            </a:extLst>
          </p:cNvPr>
          <p:cNvSpPr txBox="1"/>
          <p:nvPr/>
        </p:nvSpPr>
        <p:spPr>
          <a:xfrm>
            <a:off x="2740605" y="3653097"/>
            <a:ext cx="1232600" cy="279307"/>
          </a:xfrm>
          <a:prstGeom prst="rect">
            <a:avLst/>
          </a:prstGeom>
          <a:noFill/>
        </p:spPr>
        <p:txBody>
          <a:bodyPr wrap="square" rtlCol="0">
            <a:spAutoFit/>
          </a:bodyPr>
          <a:lstStyle/>
          <a:p>
            <a:pPr defTabSz="617220" fontAlgn="auto">
              <a:spcBef>
                <a:spcPts val="0"/>
              </a:spcBef>
              <a:spcAft>
                <a:spcPts val="0"/>
              </a:spcAft>
              <a:defRPr/>
            </a:pPr>
            <a:r>
              <a:rPr lang="en-GB" sz="1215" dirty="0">
                <a:solidFill>
                  <a:prstClr val="black"/>
                </a:solidFill>
                <a:latin typeface="Calibri" panose="020F0502020204030204"/>
                <a:ea typeface="+mn-ea"/>
              </a:rPr>
              <a:t>Top Tips for Staff</a:t>
            </a:r>
          </a:p>
        </p:txBody>
      </p:sp>
      <p:pic>
        <p:nvPicPr>
          <p:cNvPr id="5" name="Picture 4">
            <a:extLst>
              <a:ext uri="{FF2B5EF4-FFF2-40B4-BE49-F238E27FC236}">
                <a16:creationId xmlns:a16="http://schemas.microsoft.com/office/drawing/2014/main" id="{FA320C43-89AA-4307-9986-8895E1304F95}"/>
              </a:ext>
            </a:extLst>
          </p:cNvPr>
          <p:cNvPicPr>
            <a:picLocks noChangeAspect="1"/>
          </p:cNvPicPr>
          <p:nvPr/>
        </p:nvPicPr>
        <p:blipFill rotWithShape="1">
          <a:blip r:embed="rId14"/>
          <a:srcRect t="7641" r="92773" b="84396"/>
          <a:stretch/>
        </p:blipFill>
        <p:spPr>
          <a:xfrm>
            <a:off x="1213057" y="2240517"/>
            <a:ext cx="981266" cy="452583"/>
          </a:xfrm>
          <a:prstGeom prst="rect">
            <a:avLst/>
          </a:prstGeom>
        </p:spPr>
      </p:pic>
    </p:spTree>
    <p:extLst>
      <p:ext uri="{BB962C8B-B14F-4D97-AF65-F5344CB8AC3E}">
        <p14:creationId xmlns:p14="http://schemas.microsoft.com/office/powerpoint/2010/main" val="3724640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 y="289"/>
            <a:ext cx="9148501" cy="5143211"/>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51C49"/>
          </a:solidFill>
        </p:spPr>
        <p:txBody>
          <a:bodyPr wrap="square" lIns="0" tIns="0" rIns="0" bIns="0" rtlCol="0"/>
          <a:lstStyle/>
          <a:p>
            <a:pPr algn="l" defTabSz="685800" fontAlgn="auto">
              <a:spcBef>
                <a:spcPts val="0"/>
              </a:spcBef>
              <a:spcAft>
                <a:spcPts val="0"/>
              </a:spcAft>
            </a:pPr>
            <a:endParaRPr sz="1637" dirty="0">
              <a:solidFill>
                <a:prstClr val="black"/>
              </a:solidFill>
              <a:latin typeface="Calibri" panose="020F0502020204030204"/>
              <a:ea typeface="+mn-ea"/>
            </a:endParaRPr>
          </a:p>
        </p:txBody>
      </p:sp>
      <p:sp>
        <p:nvSpPr>
          <p:cNvPr id="3" name="object 3"/>
          <p:cNvSpPr/>
          <p:nvPr/>
        </p:nvSpPr>
        <p:spPr>
          <a:xfrm>
            <a:off x="594316" y="385932"/>
            <a:ext cx="866684" cy="125627"/>
          </a:xfrm>
          <a:custGeom>
            <a:avLst/>
            <a:gdLst/>
            <a:ahLst/>
            <a:cxnLst/>
            <a:rect l="l" t="t" r="r" b="b"/>
            <a:pathLst>
              <a:path w="1905635" h="276225">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a:moveTo>
                  <a:pt x="1905114" y="146225"/>
                </a:moveTo>
                <a:lnTo>
                  <a:pt x="1905114" y="147053"/>
                </a:lnTo>
                <a:lnTo>
                  <a:pt x="1905114" y="146225"/>
                </a:lnTo>
                <a:close/>
              </a:path>
              <a:path w="1905635" h="276225">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a:moveTo>
                  <a:pt x="1669666" y="203218"/>
                </a:moveTo>
                <a:lnTo>
                  <a:pt x="1663886" y="204067"/>
                </a:lnTo>
                <a:lnTo>
                  <a:pt x="1669666" y="204067"/>
                </a:lnTo>
                <a:lnTo>
                  <a:pt x="1669666" y="203218"/>
                </a:lnTo>
                <a:close/>
              </a:path>
              <a:path w="1905635" h="276225">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a:moveTo>
                  <a:pt x="1433380" y="146225"/>
                </a:moveTo>
                <a:lnTo>
                  <a:pt x="1433380" y="147053"/>
                </a:lnTo>
                <a:lnTo>
                  <a:pt x="1433380" y="146225"/>
                </a:lnTo>
                <a:close/>
              </a:path>
              <a:path w="1905635" h="276225">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a:moveTo>
                  <a:pt x="999655" y="62783"/>
                </a:moveTo>
                <a:lnTo>
                  <a:pt x="980650" y="62783"/>
                </a:lnTo>
                <a:lnTo>
                  <a:pt x="932746" y="194978"/>
                </a:lnTo>
                <a:lnTo>
                  <a:pt x="949697" y="194978"/>
                </a:lnTo>
                <a:lnTo>
                  <a:pt x="999655" y="62783"/>
                </a:lnTo>
                <a:close/>
              </a:path>
              <a:path w="1905635" h="276225">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a:moveTo>
                  <a:pt x="850937" y="203218"/>
                </a:moveTo>
                <a:lnTo>
                  <a:pt x="845157" y="204067"/>
                </a:lnTo>
                <a:lnTo>
                  <a:pt x="850937" y="204067"/>
                </a:lnTo>
                <a:lnTo>
                  <a:pt x="850937" y="203218"/>
                </a:lnTo>
                <a:close/>
              </a:path>
              <a:path w="1905635" h="276225">
                <a:moveTo>
                  <a:pt x="759212" y="4115"/>
                </a:moveTo>
                <a:lnTo>
                  <a:pt x="740228" y="4115"/>
                </a:lnTo>
                <a:lnTo>
                  <a:pt x="740228" y="34690"/>
                </a:lnTo>
                <a:lnTo>
                  <a:pt x="759212" y="34690"/>
                </a:lnTo>
                <a:lnTo>
                  <a:pt x="759212" y="4115"/>
                </a:lnTo>
                <a:close/>
              </a:path>
              <a:path w="1905635" h="276225">
                <a:moveTo>
                  <a:pt x="759212" y="63600"/>
                </a:moveTo>
                <a:lnTo>
                  <a:pt x="740228" y="63600"/>
                </a:lnTo>
                <a:lnTo>
                  <a:pt x="740228" y="218914"/>
                </a:lnTo>
                <a:lnTo>
                  <a:pt x="759212" y="218914"/>
                </a:lnTo>
                <a:lnTo>
                  <a:pt x="759212" y="63600"/>
                </a:lnTo>
                <a:close/>
              </a:path>
              <a:path w="1905635" h="276225">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a:moveTo>
                  <a:pt x="619604" y="190842"/>
                </a:moveTo>
                <a:lnTo>
                  <a:pt x="602274" y="190842"/>
                </a:lnTo>
                <a:lnTo>
                  <a:pt x="602274" y="218914"/>
                </a:lnTo>
                <a:lnTo>
                  <a:pt x="619604" y="218914"/>
                </a:lnTo>
                <a:lnTo>
                  <a:pt x="619604" y="190842"/>
                </a:lnTo>
                <a:close/>
              </a:path>
              <a:path w="1905635" h="276225">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a:moveTo>
                  <a:pt x="321382" y="146225"/>
                </a:moveTo>
                <a:lnTo>
                  <a:pt x="321382" y="147053"/>
                </a:lnTo>
                <a:lnTo>
                  <a:pt x="321382" y="146225"/>
                </a:lnTo>
                <a:close/>
              </a:path>
              <a:path w="1905635" h="276225">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p:spPr>
        <p:txBody>
          <a:bodyPr wrap="square" lIns="0" tIns="0" rIns="0" bIns="0" rtlCol="0"/>
          <a:lstStyle/>
          <a:p>
            <a:pPr algn="l" defTabSz="685800" fontAlgn="auto">
              <a:spcBef>
                <a:spcPts val="0"/>
              </a:spcBef>
              <a:spcAft>
                <a:spcPts val="0"/>
              </a:spcAft>
            </a:pPr>
            <a:endParaRPr sz="819" dirty="0">
              <a:solidFill>
                <a:prstClr val="black"/>
              </a:solidFill>
              <a:latin typeface="Calibri" panose="020F0502020204030204"/>
              <a:ea typeface="+mn-ea"/>
            </a:endParaRPr>
          </a:p>
        </p:txBody>
      </p:sp>
      <p:sp>
        <p:nvSpPr>
          <p:cNvPr id="4" name="object 4"/>
          <p:cNvSpPr/>
          <p:nvPr/>
        </p:nvSpPr>
        <p:spPr>
          <a:xfrm>
            <a:off x="598816" y="239838"/>
            <a:ext cx="830296" cy="125627"/>
          </a:xfrm>
          <a:custGeom>
            <a:avLst/>
            <a:gdLst/>
            <a:ahLst/>
            <a:cxnLst/>
            <a:rect l="l" t="t" r="r" b="b"/>
            <a:pathLst>
              <a:path w="1825625" h="276225">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a:moveTo>
                  <a:pt x="1726680" y="146215"/>
                </a:moveTo>
                <a:lnTo>
                  <a:pt x="1726680" y="147042"/>
                </a:lnTo>
                <a:lnTo>
                  <a:pt x="1726680" y="146215"/>
                </a:lnTo>
                <a:close/>
              </a:path>
              <a:path w="1825625" h="276225">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a:moveTo>
                  <a:pt x="1413569" y="62772"/>
                </a:moveTo>
                <a:lnTo>
                  <a:pt x="1394585" y="62772"/>
                </a:lnTo>
                <a:lnTo>
                  <a:pt x="1346639" y="194946"/>
                </a:lnTo>
                <a:lnTo>
                  <a:pt x="1363628" y="194946"/>
                </a:lnTo>
                <a:lnTo>
                  <a:pt x="1413569" y="62772"/>
                </a:lnTo>
                <a:close/>
              </a:path>
              <a:path w="1825625" h="276225">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a:moveTo>
                  <a:pt x="969080" y="4104"/>
                </a:moveTo>
                <a:lnTo>
                  <a:pt x="950096" y="4104"/>
                </a:lnTo>
                <a:lnTo>
                  <a:pt x="950096" y="218914"/>
                </a:lnTo>
                <a:lnTo>
                  <a:pt x="969080" y="218914"/>
                </a:lnTo>
                <a:lnTo>
                  <a:pt x="969080" y="4104"/>
                </a:lnTo>
                <a:close/>
              </a:path>
              <a:path w="1825625" h="276225">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a:moveTo>
                  <a:pt x="933573" y="202402"/>
                </a:moveTo>
                <a:lnTo>
                  <a:pt x="931919" y="203218"/>
                </a:lnTo>
                <a:lnTo>
                  <a:pt x="933573" y="203218"/>
                </a:lnTo>
                <a:lnTo>
                  <a:pt x="933573" y="202402"/>
                </a:lnTo>
                <a:close/>
              </a:path>
              <a:path w="1825625" h="276225">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a:moveTo>
                  <a:pt x="450248" y="4104"/>
                </a:moveTo>
                <a:lnTo>
                  <a:pt x="431264" y="4104"/>
                </a:lnTo>
                <a:lnTo>
                  <a:pt x="431264" y="34679"/>
                </a:lnTo>
                <a:lnTo>
                  <a:pt x="450248" y="34679"/>
                </a:lnTo>
                <a:lnTo>
                  <a:pt x="450248" y="4104"/>
                </a:lnTo>
                <a:close/>
              </a:path>
              <a:path w="1825625" h="276225">
                <a:moveTo>
                  <a:pt x="450248" y="63600"/>
                </a:moveTo>
                <a:lnTo>
                  <a:pt x="431264" y="63600"/>
                </a:lnTo>
                <a:lnTo>
                  <a:pt x="431264" y="218914"/>
                </a:lnTo>
                <a:lnTo>
                  <a:pt x="450248" y="218914"/>
                </a:lnTo>
                <a:lnTo>
                  <a:pt x="450248" y="63600"/>
                </a:lnTo>
                <a:close/>
              </a:path>
              <a:path w="1825625" h="276225">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a:moveTo>
                  <a:pt x="413086" y="203218"/>
                </a:moveTo>
                <a:lnTo>
                  <a:pt x="407317" y="204035"/>
                </a:lnTo>
                <a:lnTo>
                  <a:pt x="413086" y="204035"/>
                </a:lnTo>
                <a:lnTo>
                  <a:pt x="413086" y="203218"/>
                </a:lnTo>
                <a:close/>
              </a:path>
              <a:path w="1825625" h="276225">
                <a:moveTo>
                  <a:pt x="338733" y="202402"/>
                </a:moveTo>
                <a:lnTo>
                  <a:pt x="337078" y="203218"/>
                </a:lnTo>
                <a:lnTo>
                  <a:pt x="338733" y="203218"/>
                </a:lnTo>
                <a:lnTo>
                  <a:pt x="338733" y="202402"/>
                </a:lnTo>
                <a:close/>
              </a:path>
              <a:path w="1825625" h="276225">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a:moveTo>
                  <a:pt x="23151" y="4104"/>
                </a:moveTo>
                <a:lnTo>
                  <a:pt x="0" y="4104"/>
                </a:lnTo>
                <a:lnTo>
                  <a:pt x="0" y="218914"/>
                </a:lnTo>
                <a:lnTo>
                  <a:pt x="20679" y="218914"/>
                </a:lnTo>
                <a:lnTo>
                  <a:pt x="20679" y="37161"/>
                </a:lnTo>
                <a:lnTo>
                  <a:pt x="45838" y="37161"/>
                </a:lnTo>
                <a:lnTo>
                  <a:pt x="23151" y="4104"/>
                </a:lnTo>
                <a:close/>
              </a:path>
              <a:path w="1825625" h="276225">
                <a:moveTo>
                  <a:pt x="45838" y="37161"/>
                </a:moveTo>
                <a:lnTo>
                  <a:pt x="21486" y="37161"/>
                </a:lnTo>
                <a:lnTo>
                  <a:pt x="146225" y="218914"/>
                </a:lnTo>
                <a:lnTo>
                  <a:pt x="169377" y="218914"/>
                </a:lnTo>
                <a:lnTo>
                  <a:pt x="169377" y="185858"/>
                </a:lnTo>
                <a:lnTo>
                  <a:pt x="147890" y="185858"/>
                </a:lnTo>
                <a:lnTo>
                  <a:pt x="45838" y="37161"/>
                </a:lnTo>
                <a:close/>
              </a:path>
              <a:path w="1825625" h="276225">
                <a:moveTo>
                  <a:pt x="169377" y="4104"/>
                </a:moveTo>
                <a:lnTo>
                  <a:pt x="148707" y="4104"/>
                </a:lnTo>
                <a:lnTo>
                  <a:pt x="148707" y="185858"/>
                </a:lnTo>
                <a:lnTo>
                  <a:pt x="169377" y="185858"/>
                </a:lnTo>
                <a:lnTo>
                  <a:pt x="169377" y="4104"/>
                </a:lnTo>
                <a:close/>
              </a:path>
            </a:pathLst>
          </a:custGeom>
          <a:solidFill>
            <a:srgbClr val="FFFFFF"/>
          </a:solidFill>
        </p:spPr>
        <p:txBody>
          <a:bodyPr wrap="square" lIns="0" tIns="0" rIns="0" bIns="0" rtlCol="0"/>
          <a:lstStyle/>
          <a:p>
            <a:pPr algn="l" defTabSz="685800" fontAlgn="auto">
              <a:spcBef>
                <a:spcPts val="0"/>
              </a:spcBef>
              <a:spcAft>
                <a:spcPts val="0"/>
              </a:spcAft>
            </a:pPr>
            <a:endParaRPr sz="819" dirty="0">
              <a:solidFill>
                <a:prstClr val="black"/>
              </a:solidFill>
              <a:latin typeface="Calibri" panose="020F0502020204030204"/>
              <a:ea typeface="+mn-ea"/>
            </a:endParaRPr>
          </a:p>
        </p:txBody>
      </p:sp>
      <p:sp>
        <p:nvSpPr>
          <p:cNvPr id="5" name="object 5"/>
          <p:cNvSpPr/>
          <p:nvPr/>
        </p:nvSpPr>
        <p:spPr>
          <a:xfrm>
            <a:off x="595435" y="535311"/>
            <a:ext cx="509729" cy="70756"/>
          </a:xfrm>
          <a:custGeom>
            <a:avLst/>
            <a:gdLst/>
            <a:ahLst/>
            <a:cxnLst/>
            <a:rect l="l" t="t" r="r" b="b"/>
            <a:pathLst>
              <a:path w="1120775" h="155575">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a:moveTo>
                  <a:pt x="991519" y="65348"/>
                </a:moveTo>
                <a:lnTo>
                  <a:pt x="979917" y="65348"/>
                </a:lnTo>
                <a:lnTo>
                  <a:pt x="979917" y="123409"/>
                </a:lnTo>
                <a:lnTo>
                  <a:pt x="991519" y="123409"/>
                </a:lnTo>
                <a:lnTo>
                  <a:pt x="991519" y="65348"/>
                </a:lnTo>
                <a:close/>
              </a:path>
              <a:path w="1120775" h="155575">
                <a:moveTo>
                  <a:pt x="991519" y="2900"/>
                </a:moveTo>
                <a:lnTo>
                  <a:pt x="979917" y="2900"/>
                </a:lnTo>
                <a:lnTo>
                  <a:pt x="979917" y="55171"/>
                </a:lnTo>
                <a:lnTo>
                  <a:pt x="991519" y="55171"/>
                </a:lnTo>
                <a:lnTo>
                  <a:pt x="991519" y="2900"/>
                </a:lnTo>
                <a:close/>
              </a:path>
              <a:path w="1120775" h="155575">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a:moveTo>
                  <a:pt x="759254" y="103096"/>
                </a:moveTo>
                <a:lnTo>
                  <a:pt x="749076" y="103096"/>
                </a:lnTo>
                <a:lnTo>
                  <a:pt x="750542" y="124854"/>
                </a:lnTo>
                <a:lnTo>
                  <a:pt x="759254" y="124854"/>
                </a:lnTo>
                <a:lnTo>
                  <a:pt x="759254" y="103096"/>
                </a:lnTo>
                <a:close/>
              </a:path>
              <a:path w="1120775" h="155575">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a:moveTo>
                  <a:pt x="579238" y="45014"/>
                </a:moveTo>
                <a:lnTo>
                  <a:pt x="569082" y="45014"/>
                </a:lnTo>
                <a:lnTo>
                  <a:pt x="569082" y="123409"/>
                </a:lnTo>
                <a:lnTo>
                  <a:pt x="579238" y="123409"/>
                </a:lnTo>
                <a:lnTo>
                  <a:pt x="579238" y="45014"/>
                </a:lnTo>
                <a:close/>
              </a:path>
              <a:path w="1120775" h="155575">
                <a:moveTo>
                  <a:pt x="596662" y="36281"/>
                </a:moveTo>
                <a:lnTo>
                  <a:pt x="554559" y="36281"/>
                </a:lnTo>
                <a:lnTo>
                  <a:pt x="554559" y="45014"/>
                </a:lnTo>
                <a:lnTo>
                  <a:pt x="596662" y="45014"/>
                </a:lnTo>
                <a:lnTo>
                  <a:pt x="596662" y="36281"/>
                </a:lnTo>
                <a:close/>
              </a:path>
              <a:path w="1120775" h="155575">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a:moveTo>
                  <a:pt x="598107" y="11612"/>
                </a:moveTo>
                <a:lnTo>
                  <a:pt x="595196" y="11612"/>
                </a:lnTo>
                <a:lnTo>
                  <a:pt x="598107" y="13078"/>
                </a:lnTo>
                <a:lnTo>
                  <a:pt x="598107" y="11612"/>
                </a:lnTo>
                <a:close/>
              </a:path>
              <a:path w="1120775" h="155575">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a:moveTo>
                  <a:pt x="407935" y="36281"/>
                </a:moveTo>
                <a:lnTo>
                  <a:pt x="365831" y="36281"/>
                </a:lnTo>
                <a:lnTo>
                  <a:pt x="365831" y="45014"/>
                </a:lnTo>
                <a:lnTo>
                  <a:pt x="407935" y="45014"/>
                </a:lnTo>
                <a:lnTo>
                  <a:pt x="407935" y="36281"/>
                </a:lnTo>
                <a:close/>
              </a:path>
              <a:path w="1120775" h="155575">
                <a:moveTo>
                  <a:pt x="390511" y="10167"/>
                </a:moveTo>
                <a:lnTo>
                  <a:pt x="380354" y="10167"/>
                </a:lnTo>
                <a:lnTo>
                  <a:pt x="380354" y="36281"/>
                </a:lnTo>
                <a:lnTo>
                  <a:pt x="390511" y="36281"/>
                </a:lnTo>
                <a:lnTo>
                  <a:pt x="390511" y="10167"/>
                </a:lnTo>
                <a:close/>
              </a:path>
              <a:path w="1120775" h="155575">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p:spPr>
        <p:txBody>
          <a:bodyPr wrap="square" lIns="0" tIns="0" rIns="0" bIns="0" rtlCol="0"/>
          <a:lstStyle/>
          <a:p>
            <a:pPr algn="l" defTabSz="685800" fontAlgn="auto">
              <a:spcBef>
                <a:spcPts val="0"/>
              </a:spcBef>
              <a:spcAft>
                <a:spcPts val="0"/>
              </a:spcAft>
            </a:pPr>
            <a:endParaRPr sz="819" dirty="0">
              <a:solidFill>
                <a:prstClr val="black"/>
              </a:solidFill>
              <a:latin typeface="Calibri" panose="020F0502020204030204"/>
              <a:ea typeface="+mn-ea"/>
            </a:endParaRPr>
          </a:p>
        </p:txBody>
      </p:sp>
      <p:sp>
        <p:nvSpPr>
          <p:cNvPr id="6" name="object 6"/>
          <p:cNvSpPr/>
          <p:nvPr/>
        </p:nvSpPr>
        <p:spPr>
          <a:xfrm>
            <a:off x="238486" y="238475"/>
            <a:ext cx="306979" cy="250619"/>
          </a:xfrm>
          <a:prstGeom prst="rect">
            <a:avLst/>
          </a:prstGeom>
          <a:blipFill>
            <a:blip r:embed="rId3" cstate="print"/>
            <a:stretch>
              <a:fillRect/>
            </a:stretch>
          </a:blipFill>
        </p:spPr>
        <p:txBody>
          <a:bodyPr wrap="square" lIns="0" tIns="0" rIns="0" bIns="0" rtlCol="0"/>
          <a:lstStyle/>
          <a:p>
            <a:pPr algn="l" defTabSz="685800" fontAlgn="auto">
              <a:spcBef>
                <a:spcPts val="0"/>
              </a:spcBef>
              <a:spcAft>
                <a:spcPts val="0"/>
              </a:spcAft>
            </a:pPr>
            <a:endParaRPr sz="819" dirty="0">
              <a:solidFill>
                <a:prstClr val="black"/>
              </a:solidFill>
              <a:latin typeface="Calibri" panose="020F0502020204030204"/>
              <a:ea typeface="+mn-ea"/>
            </a:endParaRPr>
          </a:p>
        </p:txBody>
      </p:sp>
      <p:sp>
        <p:nvSpPr>
          <p:cNvPr id="7" name="object 7"/>
          <p:cNvSpPr/>
          <p:nvPr/>
        </p:nvSpPr>
        <p:spPr>
          <a:xfrm>
            <a:off x="567911" y="238108"/>
            <a:ext cx="0" cy="251255"/>
          </a:xfrm>
          <a:custGeom>
            <a:avLst/>
            <a:gdLst/>
            <a:ahLst/>
            <a:cxnLst/>
            <a:rect l="l" t="t" r="r" b="b"/>
            <a:pathLst>
              <a:path h="552450">
                <a:moveTo>
                  <a:pt x="0" y="0"/>
                </a:moveTo>
                <a:lnTo>
                  <a:pt x="0" y="551868"/>
                </a:lnTo>
              </a:path>
            </a:pathLst>
          </a:custGeom>
          <a:ln w="32470">
            <a:solidFill>
              <a:srgbClr val="FFFFFF"/>
            </a:solidFill>
          </a:ln>
        </p:spPr>
        <p:txBody>
          <a:bodyPr wrap="square" lIns="0" tIns="0" rIns="0" bIns="0" rtlCol="0"/>
          <a:lstStyle/>
          <a:p>
            <a:pPr algn="l" defTabSz="685800" fontAlgn="auto">
              <a:spcBef>
                <a:spcPts val="0"/>
              </a:spcBef>
              <a:spcAft>
                <a:spcPts val="0"/>
              </a:spcAft>
            </a:pPr>
            <a:endParaRPr sz="819" dirty="0">
              <a:solidFill>
                <a:prstClr val="black"/>
              </a:solidFill>
              <a:latin typeface="Calibri" panose="020F0502020204030204"/>
              <a:ea typeface="+mn-ea"/>
            </a:endParaRPr>
          </a:p>
        </p:txBody>
      </p:sp>
      <p:sp>
        <p:nvSpPr>
          <p:cNvPr id="9" name="object 9"/>
          <p:cNvSpPr/>
          <p:nvPr/>
        </p:nvSpPr>
        <p:spPr>
          <a:xfrm>
            <a:off x="238429" y="4781215"/>
            <a:ext cx="8667419" cy="0"/>
          </a:xfrm>
          <a:custGeom>
            <a:avLst/>
            <a:gdLst/>
            <a:ahLst/>
            <a:cxnLst/>
            <a:rect l="l" t="t" r="r" b="b"/>
            <a:pathLst>
              <a:path w="19057620">
                <a:moveTo>
                  <a:pt x="0" y="0"/>
                </a:moveTo>
                <a:lnTo>
                  <a:pt x="19057011" y="0"/>
                </a:lnTo>
              </a:path>
            </a:pathLst>
          </a:custGeom>
          <a:ln w="41883">
            <a:solidFill>
              <a:srgbClr val="FFFFFF"/>
            </a:solidFill>
          </a:ln>
        </p:spPr>
        <p:txBody>
          <a:bodyPr wrap="square" lIns="0" tIns="0" rIns="0" bIns="0" rtlCol="0"/>
          <a:lstStyle/>
          <a:p>
            <a:pPr algn="l" defTabSz="685800" fontAlgn="auto">
              <a:spcBef>
                <a:spcPts val="0"/>
              </a:spcBef>
              <a:spcAft>
                <a:spcPts val="0"/>
              </a:spcAft>
            </a:pPr>
            <a:endParaRPr sz="819" dirty="0">
              <a:solidFill>
                <a:prstClr val="black"/>
              </a:solidFill>
              <a:latin typeface="Calibri" panose="020F0502020204030204"/>
              <a:ea typeface="+mn-ea"/>
            </a:endParaRPr>
          </a:p>
        </p:txBody>
      </p:sp>
      <p:sp>
        <p:nvSpPr>
          <p:cNvPr id="11" name="Rectangle 10">
            <a:extLst>
              <a:ext uri="{FF2B5EF4-FFF2-40B4-BE49-F238E27FC236}">
                <a16:creationId xmlns:a16="http://schemas.microsoft.com/office/drawing/2014/main" id="{2B2C30F6-AEE7-4357-92DE-4A342FF9D01A}"/>
              </a:ext>
            </a:extLst>
          </p:cNvPr>
          <p:cNvSpPr/>
          <p:nvPr/>
        </p:nvSpPr>
        <p:spPr>
          <a:xfrm>
            <a:off x="184080" y="4859034"/>
            <a:ext cx="8707192" cy="193771"/>
          </a:xfrm>
          <a:prstGeom prst="rect">
            <a:avLst/>
          </a:prstGeom>
        </p:spPr>
        <p:txBody>
          <a:bodyPr wrap="none">
            <a:spAutoFit/>
          </a:bodyPr>
          <a:lstStyle/>
          <a:p>
            <a:pPr marL="5776" algn="l" defTabSz="685800" fontAlgn="auto">
              <a:spcBef>
                <a:spcPts val="1362"/>
              </a:spcBef>
              <a:spcAft>
                <a:spcPts val="0"/>
              </a:spcAft>
            </a:pPr>
            <a:r>
              <a:rPr lang="en-GB" sz="659" dirty="0">
                <a:solidFill>
                  <a:prstClr val="white"/>
                </a:solidFill>
                <a:latin typeface="Arial" panose="020B0604020202020204" pitchFamily="34" charset="0"/>
                <a:ea typeface="+mn-ea"/>
                <a:cs typeface="Arial" panose="020B0604020202020204" pitchFamily="34" charset="0"/>
              </a:rPr>
              <a:t>This information is exempt under the freedom of Information Act 2000(FOIA) and may be exempt under other UK information legislation. Refer any FOIA queries to </a:t>
            </a:r>
            <a:r>
              <a:rPr lang="en-GB" sz="659" u="sng" dirty="0">
                <a:solidFill>
                  <a:prstClr val="white"/>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ncscinfoleg@ncsc.gov.uk</a:t>
            </a:r>
            <a:r>
              <a:rPr lang="en-GB" sz="659" dirty="0">
                <a:solidFill>
                  <a:prstClr val="white"/>
                </a:solidFill>
                <a:latin typeface="Arial" panose="020B0604020202020204" pitchFamily="34" charset="0"/>
                <a:ea typeface="+mn-ea"/>
                <a:cs typeface="Arial" panose="020B0604020202020204" pitchFamily="34" charset="0"/>
              </a:rPr>
              <a:t>.  All material is UK Crown copyright ©.</a:t>
            </a:r>
          </a:p>
        </p:txBody>
      </p:sp>
      <p:sp>
        <p:nvSpPr>
          <p:cNvPr id="18" name="Title 13">
            <a:extLst>
              <a:ext uri="{FF2B5EF4-FFF2-40B4-BE49-F238E27FC236}">
                <a16:creationId xmlns:a16="http://schemas.microsoft.com/office/drawing/2014/main" id="{AB74646C-DF17-4798-8129-210B495ABCD7}"/>
              </a:ext>
            </a:extLst>
          </p:cNvPr>
          <p:cNvSpPr>
            <a:spLocks noGrp="1"/>
          </p:cNvSpPr>
          <p:nvPr>
            <p:ph type="title"/>
          </p:nvPr>
        </p:nvSpPr>
        <p:spPr>
          <a:xfrm>
            <a:off x="232426" y="246615"/>
            <a:ext cx="8679149" cy="377938"/>
          </a:xfrm>
        </p:spPr>
        <p:txBody>
          <a:bodyPr/>
          <a:lstStyle/>
          <a:p>
            <a:pPr algn="r"/>
            <a:r>
              <a:rPr lang="en-GB" sz="2456" dirty="0">
                <a:solidFill>
                  <a:schemeClr val="bg1"/>
                </a:solidFill>
                <a:latin typeface="Arial" panose="020B0604020202020204" pitchFamily="34" charset="0"/>
                <a:cs typeface="Arial" panose="020B0604020202020204" pitchFamily="34" charset="0"/>
              </a:rPr>
              <a:t>Themes &amp; Scenarios</a:t>
            </a:r>
            <a:endParaRPr lang="en-GB" dirty="0">
              <a:solidFill>
                <a:schemeClr val="bg1"/>
              </a:solidFill>
            </a:endParaRPr>
          </a:p>
        </p:txBody>
      </p:sp>
      <p:sp>
        <p:nvSpPr>
          <p:cNvPr id="20" name="TextBox 7">
            <a:extLst>
              <a:ext uri="{FF2B5EF4-FFF2-40B4-BE49-F238E27FC236}">
                <a16:creationId xmlns:a16="http://schemas.microsoft.com/office/drawing/2014/main" id="{C208443C-2826-4D67-AA56-07E7C3416297}"/>
              </a:ext>
            </a:extLst>
          </p:cNvPr>
          <p:cNvSpPr txBox="1"/>
          <p:nvPr/>
        </p:nvSpPr>
        <p:spPr>
          <a:xfrm>
            <a:off x="191802" y="1373374"/>
            <a:ext cx="3516433"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Preventing malware damage</a:t>
            </a:r>
          </a:p>
        </p:txBody>
      </p:sp>
      <p:sp>
        <p:nvSpPr>
          <p:cNvPr id="21" name="TextBox 15">
            <a:extLst>
              <a:ext uri="{FF2B5EF4-FFF2-40B4-BE49-F238E27FC236}">
                <a16:creationId xmlns:a16="http://schemas.microsoft.com/office/drawing/2014/main" id="{61630805-DA85-4B0B-BCD0-0E4626DFCA61}"/>
              </a:ext>
            </a:extLst>
          </p:cNvPr>
          <p:cNvSpPr txBox="1"/>
          <p:nvPr/>
        </p:nvSpPr>
        <p:spPr>
          <a:xfrm>
            <a:off x="191802" y="1732885"/>
            <a:ext cx="3579703"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Backing up your data</a:t>
            </a:r>
          </a:p>
        </p:txBody>
      </p:sp>
      <p:sp>
        <p:nvSpPr>
          <p:cNvPr id="22" name="TextBox 16">
            <a:extLst>
              <a:ext uri="{FF2B5EF4-FFF2-40B4-BE49-F238E27FC236}">
                <a16:creationId xmlns:a16="http://schemas.microsoft.com/office/drawing/2014/main" id="{7FDCF734-E034-4FDD-9F37-18EEEEBCA866}"/>
              </a:ext>
            </a:extLst>
          </p:cNvPr>
          <p:cNvSpPr txBox="1"/>
          <p:nvPr/>
        </p:nvSpPr>
        <p:spPr>
          <a:xfrm>
            <a:off x="191802" y="2090602"/>
            <a:ext cx="3871472"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Avoiding phishing attacks</a:t>
            </a:r>
          </a:p>
        </p:txBody>
      </p:sp>
      <p:sp>
        <p:nvSpPr>
          <p:cNvPr id="23" name="TextBox 17">
            <a:extLst>
              <a:ext uri="{FF2B5EF4-FFF2-40B4-BE49-F238E27FC236}">
                <a16:creationId xmlns:a16="http://schemas.microsoft.com/office/drawing/2014/main" id="{C9DED4E0-9F09-4992-86E5-2710E2A8E2F6}"/>
              </a:ext>
            </a:extLst>
          </p:cNvPr>
          <p:cNvSpPr txBox="1"/>
          <p:nvPr/>
        </p:nvSpPr>
        <p:spPr>
          <a:xfrm>
            <a:off x="191802" y="2430836"/>
            <a:ext cx="4406399"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p>
            <a:pPr marL="155951" indent="-155951" algn="l" defTabSz="374282" fontAlgn="auto">
              <a:lnSpc>
                <a:spcPct val="85000"/>
              </a:lnSpc>
              <a:spcBef>
                <a:spcPts val="0"/>
              </a:spcBef>
              <a:spcAft>
                <a:spcPts val="0"/>
              </a:spcAft>
              <a:buSzPct val="100000"/>
              <a:buFont typeface="Arial"/>
              <a:buChar char="•"/>
              <a:defRPr sz="2400">
                <a:solidFill>
                  <a:srgbClr val="002060"/>
                </a:solidFill>
              </a:defRPr>
            </a:pPr>
            <a:r>
              <a:rPr sz="1820" dirty="0">
                <a:solidFill>
                  <a:prstClr val="white"/>
                </a:solidFill>
                <a:latin typeface="Arial" panose="020B0604020202020204" pitchFamily="34" charset="0"/>
                <a:ea typeface="+mn-ea"/>
                <a:cs typeface="Arial" panose="020B0604020202020204" pitchFamily="34" charset="0"/>
              </a:rPr>
              <a:t>Using passwords to protect your data</a:t>
            </a:r>
          </a:p>
        </p:txBody>
      </p:sp>
      <p:sp>
        <p:nvSpPr>
          <p:cNvPr id="24" name="TextBox 18">
            <a:extLst>
              <a:ext uri="{FF2B5EF4-FFF2-40B4-BE49-F238E27FC236}">
                <a16:creationId xmlns:a16="http://schemas.microsoft.com/office/drawing/2014/main" id="{4D47ECE1-9DCC-4FE8-AB6F-FBF52FCF1E5C}"/>
              </a:ext>
            </a:extLst>
          </p:cNvPr>
          <p:cNvSpPr txBox="1"/>
          <p:nvPr/>
        </p:nvSpPr>
        <p:spPr>
          <a:xfrm>
            <a:off x="184080" y="2772796"/>
            <a:ext cx="4102683" cy="568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nchor="t">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Keeping your </a:t>
            </a:r>
            <a:r>
              <a:rPr lang="en-US" sz="1820" dirty="0">
                <a:solidFill>
                  <a:prstClr val="white"/>
                </a:solidFill>
                <a:latin typeface="Arial" panose="020B0604020202020204" pitchFamily="34" charset="0"/>
                <a:ea typeface="+mn-ea"/>
                <a:cs typeface="Arial" panose="020B0604020202020204" pitchFamily="34" charset="0"/>
              </a:rPr>
              <a:t>smartphones</a:t>
            </a:r>
            <a:r>
              <a:rPr sz="1820" dirty="0">
                <a:solidFill>
                  <a:prstClr val="white"/>
                </a:solidFill>
                <a:latin typeface="Arial" panose="020B0604020202020204" pitchFamily="34" charset="0"/>
                <a:ea typeface="+mn-ea"/>
                <a:cs typeface="Arial" panose="020B0604020202020204" pitchFamily="34" charset="0"/>
              </a:rPr>
              <a:t> and tablets safe.</a:t>
            </a:r>
          </a:p>
        </p:txBody>
      </p:sp>
      <p:sp>
        <p:nvSpPr>
          <p:cNvPr id="10" name="TextBox 9">
            <a:extLst>
              <a:ext uri="{FF2B5EF4-FFF2-40B4-BE49-F238E27FC236}">
                <a16:creationId xmlns:a16="http://schemas.microsoft.com/office/drawing/2014/main" id="{4710315F-7CB1-4B88-BC69-0FEF1214499A}"/>
              </a:ext>
            </a:extLst>
          </p:cNvPr>
          <p:cNvSpPr txBox="1"/>
          <p:nvPr/>
        </p:nvSpPr>
        <p:spPr>
          <a:xfrm>
            <a:off x="238430" y="916994"/>
            <a:ext cx="2276692" cy="3778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0793" rIns="20793">
            <a:spAutoFit/>
          </a:bodyPr>
          <a:lstStyle/>
          <a:p>
            <a:pPr algn="l" defTabSz="374282" fontAlgn="auto">
              <a:lnSpc>
                <a:spcPct val="85000"/>
              </a:lnSpc>
              <a:spcBef>
                <a:spcPts val="0"/>
              </a:spcBef>
              <a:spcAft>
                <a:spcPts val="0"/>
              </a:spcAft>
              <a:defRPr sz="3200" b="1">
                <a:solidFill>
                  <a:srgbClr val="002060"/>
                </a:solidFill>
              </a:defRPr>
            </a:pPr>
            <a:r>
              <a:rPr sz="2001" b="1" dirty="0">
                <a:solidFill>
                  <a:prstClr val="white"/>
                </a:solidFill>
                <a:latin typeface="Arial" panose="020B0604020202020204" pitchFamily="34" charset="0"/>
                <a:ea typeface="+mn-ea"/>
                <a:cs typeface="Arial" panose="020B0604020202020204" pitchFamily="34" charset="0"/>
              </a:rPr>
              <a:t>Themes</a:t>
            </a:r>
            <a:r>
              <a:rPr lang="en-GB" sz="2183" b="1" dirty="0">
                <a:solidFill>
                  <a:prstClr val="white"/>
                </a:solidFill>
                <a:latin typeface="Arial" panose="020B0604020202020204" pitchFamily="34" charset="0"/>
                <a:ea typeface="+mn-ea"/>
                <a:cs typeface="Arial" panose="020B0604020202020204" pitchFamily="34" charset="0"/>
              </a:rPr>
              <a:t>:</a:t>
            </a:r>
            <a:r>
              <a:rPr sz="1091" b="1" dirty="0">
                <a:solidFill>
                  <a:srgbClr val="002060"/>
                </a:solidFill>
                <a:latin typeface="Calibri" panose="020F0502020204030204"/>
                <a:ea typeface="+mn-ea"/>
              </a:rPr>
              <a:t>:</a:t>
            </a:r>
          </a:p>
        </p:txBody>
      </p:sp>
      <p:sp>
        <p:nvSpPr>
          <p:cNvPr id="26" name="TextBox 11">
            <a:extLst>
              <a:ext uri="{FF2B5EF4-FFF2-40B4-BE49-F238E27FC236}">
                <a16:creationId xmlns:a16="http://schemas.microsoft.com/office/drawing/2014/main" id="{01EB6A61-2462-493A-8EA5-58AFAE1A791E}"/>
              </a:ext>
            </a:extLst>
          </p:cNvPr>
          <p:cNvSpPr txBox="1"/>
          <p:nvPr/>
        </p:nvSpPr>
        <p:spPr>
          <a:xfrm>
            <a:off x="4906932" y="919956"/>
            <a:ext cx="2595569" cy="377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0793" rIns="20793">
            <a:spAutoFit/>
          </a:bodyPr>
          <a:lstStyle/>
          <a:p>
            <a:pPr algn="l" defTabSz="374282" fontAlgn="auto">
              <a:lnSpc>
                <a:spcPct val="85000"/>
              </a:lnSpc>
              <a:spcBef>
                <a:spcPts val="0"/>
              </a:spcBef>
              <a:spcAft>
                <a:spcPts val="0"/>
              </a:spcAft>
              <a:defRPr sz="3200" b="1">
                <a:solidFill>
                  <a:srgbClr val="203864"/>
                </a:solidFill>
              </a:defRPr>
            </a:pPr>
            <a:r>
              <a:rPr sz="2001" b="1" dirty="0">
                <a:solidFill>
                  <a:prstClr val="white"/>
                </a:solidFill>
                <a:latin typeface="Arial" panose="020B0604020202020204" pitchFamily="34" charset="0"/>
                <a:ea typeface="+mn-ea"/>
                <a:cs typeface="Arial" panose="020B0604020202020204" pitchFamily="34" charset="0"/>
              </a:rPr>
              <a:t>Scenarios</a:t>
            </a:r>
            <a:r>
              <a:rPr sz="2183" b="1" dirty="0">
                <a:solidFill>
                  <a:prstClr val="white"/>
                </a:solidFill>
                <a:latin typeface="Arial" panose="020B0604020202020204" pitchFamily="34" charset="0"/>
                <a:ea typeface="+mn-ea"/>
                <a:cs typeface="Arial" panose="020B0604020202020204" pitchFamily="34" charset="0"/>
              </a:rPr>
              <a:t>:</a:t>
            </a:r>
          </a:p>
        </p:txBody>
      </p:sp>
      <p:sp>
        <p:nvSpPr>
          <p:cNvPr id="27" name="TextBox 20">
            <a:extLst>
              <a:ext uri="{FF2B5EF4-FFF2-40B4-BE49-F238E27FC236}">
                <a16:creationId xmlns:a16="http://schemas.microsoft.com/office/drawing/2014/main" id="{58E2FD3F-B42E-48A6-8AB0-303ACA6A729A}"/>
              </a:ext>
            </a:extLst>
          </p:cNvPr>
          <p:cNvSpPr txBox="1"/>
          <p:nvPr/>
        </p:nvSpPr>
        <p:spPr>
          <a:xfrm>
            <a:off x="4902614" y="1328251"/>
            <a:ext cx="4211003"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Phishing leading to ransomware</a:t>
            </a:r>
          </a:p>
        </p:txBody>
      </p:sp>
      <p:sp>
        <p:nvSpPr>
          <p:cNvPr id="28" name="TextBox 23">
            <a:extLst>
              <a:ext uri="{FF2B5EF4-FFF2-40B4-BE49-F238E27FC236}">
                <a16:creationId xmlns:a16="http://schemas.microsoft.com/office/drawing/2014/main" id="{34636DC6-8351-48C3-8A08-8FE6C9D9AF8C}"/>
              </a:ext>
            </a:extLst>
          </p:cNvPr>
          <p:cNvSpPr txBox="1"/>
          <p:nvPr/>
        </p:nvSpPr>
        <p:spPr>
          <a:xfrm>
            <a:off x="4900625" y="3435439"/>
            <a:ext cx="3626462"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lang="en-GB" sz="1820" dirty="0">
                <a:solidFill>
                  <a:prstClr val="white"/>
                </a:solidFill>
                <a:latin typeface="Arial" panose="020B0604020202020204" pitchFamily="34" charset="0"/>
                <a:ea typeface="+mn-ea"/>
                <a:cs typeface="Arial" panose="020B0604020202020204" pitchFamily="34" charset="0"/>
              </a:rPr>
              <a:t>U</a:t>
            </a:r>
            <a:r>
              <a:rPr sz="1820" dirty="0" err="1">
                <a:solidFill>
                  <a:prstClr val="white"/>
                </a:solidFill>
                <a:latin typeface="Arial" panose="020B0604020202020204" pitchFamily="34" charset="0"/>
                <a:ea typeface="+mn-ea"/>
                <a:cs typeface="Arial" panose="020B0604020202020204" pitchFamily="34" charset="0"/>
              </a:rPr>
              <a:t>nknown</a:t>
            </a:r>
            <a:r>
              <a:rPr sz="1820" dirty="0">
                <a:solidFill>
                  <a:prstClr val="white"/>
                </a:solidFill>
                <a:latin typeface="Arial" panose="020B0604020202020204" pitchFamily="34" charset="0"/>
                <a:ea typeface="+mn-ea"/>
                <a:cs typeface="Arial" panose="020B0604020202020204" pitchFamily="34" charset="0"/>
              </a:rPr>
              <a:t> Wi-Fi </a:t>
            </a:r>
            <a:r>
              <a:rPr lang="en-GB" sz="1820" dirty="0">
                <a:solidFill>
                  <a:prstClr val="white"/>
                </a:solidFill>
                <a:latin typeface="Arial" panose="020B0604020202020204" pitchFamily="34" charset="0"/>
                <a:ea typeface="+mn-ea"/>
                <a:cs typeface="Arial" panose="020B0604020202020204" pitchFamily="34" charset="0"/>
              </a:rPr>
              <a:t>attack</a:t>
            </a:r>
            <a:endParaRPr sz="1820" dirty="0">
              <a:solidFill>
                <a:prstClr val="white"/>
              </a:solidFill>
              <a:latin typeface="Arial" panose="020B0604020202020204" pitchFamily="34" charset="0"/>
              <a:ea typeface="+mn-ea"/>
              <a:cs typeface="Arial" panose="020B0604020202020204" pitchFamily="34" charset="0"/>
            </a:endParaRPr>
          </a:p>
        </p:txBody>
      </p:sp>
      <p:sp>
        <p:nvSpPr>
          <p:cNvPr id="29" name="TextBox 24">
            <a:extLst>
              <a:ext uri="{FF2B5EF4-FFF2-40B4-BE49-F238E27FC236}">
                <a16:creationId xmlns:a16="http://schemas.microsoft.com/office/drawing/2014/main" id="{68A63C5D-EF79-4058-B8E8-029E123A2F11}"/>
              </a:ext>
            </a:extLst>
          </p:cNvPr>
          <p:cNvSpPr txBox="1"/>
          <p:nvPr/>
        </p:nvSpPr>
        <p:spPr>
          <a:xfrm>
            <a:off x="4897870" y="1688869"/>
            <a:ext cx="4215747"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Mobile phone theft and response</a:t>
            </a:r>
          </a:p>
        </p:txBody>
      </p:sp>
      <p:sp>
        <p:nvSpPr>
          <p:cNvPr id="30" name="TextBox 25">
            <a:extLst>
              <a:ext uri="{FF2B5EF4-FFF2-40B4-BE49-F238E27FC236}">
                <a16:creationId xmlns:a16="http://schemas.microsoft.com/office/drawing/2014/main" id="{0C96B90A-076C-4CF1-AB4D-2BCA84A11C19}"/>
              </a:ext>
            </a:extLst>
          </p:cNvPr>
          <p:cNvSpPr txBox="1"/>
          <p:nvPr/>
        </p:nvSpPr>
        <p:spPr>
          <a:xfrm>
            <a:off x="4902615" y="2050471"/>
            <a:ext cx="4243946" cy="568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Insider threat Leading to a Data Breach</a:t>
            </a:r>
          </a:p>
        </p:txBody>
      </p:sp>
      <p:sp>
        <p:nvSpPr>
          <p:cNvPr id="31" name="TextBox 26">
            <a:extLst>
              <a:ext uri="{FF2B5EF4-FFF2-40B4-BE49-F238E27FC236}">
                <a16:creationId xmlns:a16="http://schemas.microsoft.com/office/drawing/2014/main" id="{B8883DBE-CD6E-4D70-A719-E1535A7FA246}"/>
              </a:ext>
            </a:extLst>
          </p:cNvPr>
          <p:cNvSpPr txBox="1"/>
          <p:nvPr/>
        </p:nvSpPr>
        <p:spPr>
          <a:xfrm>
            <a:off x="4861734" y="2499102"/>
            <a:ext cx="4215747"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Third party software compromise</a:t>
            </a:r>
          </a:p>
        </p:txBody>
      </p:sp>
      <p:sp>
        <p:nvSpPr>
          <p:cNvPr id="32" name="TextBox 27">
            <a:extLst>
              <a:ext uri="{FF2B5EF4-FFF2-40B4-BE49-F238E27FC236}">
                <a16:creationId xmlns:a16="http://schemas.microsoft.com/office/drawing/2014/main" id="{0DC99C49-22EA-4716-88C1-3206D52CD91D}"/>
              </a:ext>
            </a:extLst>
          </p:cNvPr>
          <p:cNvSpPr txBox="1"/>
          <p:nvPr/>
        </p:nvSpPr>
        <p:spPr>
          <a:xfrm>
            <a:off x="4895405" y="2768932"/>
            <a:ext cx="3373758"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BYOD</a:t>
            </a:r>
          </a:p>
        </p:txBody>
      </p:sp>
      <p:sp>
        <p:nvSpPr>
          <p:cNvPr id="33" name="TextBox 28">
            <a:extLst>
              <a:ext uri="{FF2B5EF4-FFF2-40B4-BE49-F238E27FC236}">
                <a16:creationId xmlns:a16="http://schemas.microsoft.com/office/drawing/2014/main" id="{35C9837D-C8FE-4EA6-8C87-EA8BFB9467D9}"/>
              </a:ext>
            </a:extLst>
          </p:cNvPr>
          <p:cNvSpPr txBox="1"/>
          <p:nvPr/>
        </p:nvSpPr>
        <p:spPr>
          <a:xfrm>
            <a:off x="4895405" y="3784704"/>
            <a:ext cx="3373758"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Supply Chain Risks</a:t>
            </a:r>
          </a:p>
        </p:txBody>
      </p:sp>
      <p:sp>
        <p:nvSpPr>
          <p:cNvPr id="34" name="TextBox 29">
            <a:extLst>
              <a:ext uri="{FF2B5EF4-FFF2-40B4-BE49-F238E27FC236}">
                <a16:creationId xmlns:a16="http://schemas.microsoft.com/office/drawing/2014/main" id="{1B688D6A-2317-4811-A913-F7E8488FC2C3}"/>
              </a:ext>
            </a:extLst>
          </p:cNvPr>
          <p:cNvSpPr txBox="1"/>
          <p:nvPr/>
        </p:nvSpPr>
        <p:spPr>
          <a:xfrm>
            <a:off x="4895405" y="4096606"/>
            <a:ext cx="3626462"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sz="1820" dirty="0">
                <a:solidFill>
                  <a:prstClr val="white"/>
                </a:solidFill>
                <a:latin typeface="Arial" panose="020B0604020202020204" pitchFamily="34" charset="0"/>
                <a:ea typeface="+mn-ea"/>
                <a:cs typeface="Arial" panose="020B0604020202020204" pitchFamily="34" charset="0"/>
              </a:rPr>
              <a:t>Home &amp; Remote Working</a:t>
            </a:r>
          </a:p>
        </p:txBody>
      </p:sp>
      <p:sp>
        <p:nvSpPr>
          <p:cNvPr id="35" name="TextBox 29">
            <a:extLst>
              <a:ext uri="{FF2B5EF4-FFF2-40B4-BE49-F238E27FC236}">
                <a16:creationId xmlns:a16="http://schemas.microsoft.com/office/drawing/2014/main" id="{A5BD4A57-82A7-42C3-9C05-504FE1B2DB67}"/>
              </a:ext>
            </a:extLst>
          </p:cNvPr>
          <p:cNvSpPr txBox="1"/>
          <p:nvPr/>
        </p:nvSpPr>
        <p:spPr>
          <a:xfrm>
            <a:off x="4900625" y="4443164"/>
            <a:ext cx="3626462" cy="33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3" rIns="20793">
            <a:spAutoFit/>
          </a:bodyPr>
          <a:lstStyle>
            <a:lvl1pPr marL="342900" indent="-342900" defTabSz="822960">
              <a:lnSpc>
                <a:spcPct val="85000"/>
              </a:lnSpc>
              <a:buSzPct val="100000"/>
              <a:buFont typeface="Arial"/>
              <a:buChar char="•"/>
              <a:defRPr sz="2400">
                <a:solidFill>
                  <a:srgbClr val="002060"/>
                </a:solidFill>
              </a:defRPr>
            </a:lvl1pPr>
          </a:lstStyle>
          <a:p>
            <a:pPr marL="257175" indent="-257175" algn="l" defTabSz="617220" fontAlgn="auto">
              <a:spcBef>
                <a:spcPts val="0"/>
              </a:spcBef>
              <a:spcAft>
                <a:spcPts val="0"/>
              </a:spcAft>
            </a:pPr>
            <a:r>
              <a:rPr lang="en-GB" sz="1820" dirty="0">
                <a:solidFill>
                  <a:prstClr val="white"/>
                </a:solidFill>
                <a:latin typeface="Arial" panose="020B0604020202020204" pitchFamily="34" charset="0"/>
                <a:ea typeface="+mn-ea"/>
                <a:cs typeface="Arial" panose="020B0604020202020204" pitchFamily="34" charset="0"/>
              </a:rPr>
              <a:t>Technical Scenario</a:t>
            </a:r>
            <a:endParaRPr sz="1820" dirty="0">
              <a:solidFill>
                <a:prstClr val="white"/>
              </a:solidFill>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67FBEEDF-71F4-4F8A-A121-AF40F79576A7}"/>
              </a:ext>
            </a:extLst>
          </p:cNvPr>
          <p:cNvSpPr txBox="1"/>
          <p:nvPr/>
        </p:nvSpPr>
        <p:spPr>
          <a:xfrm>
            <a:off x="4900625" y="3056932"/>
            <a:ext cx="4247925" cy="322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793" tIns="20793" rIns="20793" bIns="20793" numCol="1" spcCol="38100" rtlCol="0" anchor="t">
            <a:spAutoFit/>
          </a:bodyPr>
          <a:lstStyle/>
          <a:p>
            <a:pPr marL="129959" indent="-129959" algn="l" defTabSz="685800" fontAlgn="auto">
              <a:spcBef>
                <a:spcPts val="0"/>
              </a:spcBef>
              <a:spcAft>
                <a:spcPts val="0"/>
              </a:spcAft>
              <a:buFont typeface="Arial" panose="020B0604020202020204" pitchFamily="34" charset="0"/>
              <a:buChar char="•"/>
            </a:pPr>
            <a:r>
              <a:rPr lang="en-GB" sz="1820" dirty="0">
                <a:solidFill>
                  <a:prstClr val="white"/>
                </a:solidFill>
                <a:latin typeface="Arial" panose="020B0604020202020204" pitchFamily="34" charset="0"/>
                <a:ea typeface="+mn-ea"/>
                <a:cs typeface="Arial" panose="020B0604020202020204" pitchFamily="34" charset="0"/>
              </a:rPr>
              <a:t> Threatened leak of sensitive data</a:t>
            </a:r>
          </a:p>
        </p:txBody>
      </p:sp>
    </p:spTree>
    <p:extLst>
      <p:ext uri="{BB962C8B-B14F-4D97-AF65-F5344CB8AC3E}">
        <p14:creationId xmlns:p14="http://schemas.microsoft.com/office/powerpoint/2010/main" val="21124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500"/>
                                  </p:stCondLst>
                                  <p:iterate>
                                    <p:tmAbs val="0"/>
                                  </p:iterate>
                                  <p:childTnLst>
                                    <p:set>
                                      <p:cBhvr>
                                        <p:cTn id="6" fill="hold"/>
                                        <p:tgtEl>
                                          <p:spTgt spid="20">
                                            <p:bg/>
                                          </p:spTgt>
                                        </p:tgtEl>
                                        <p:attrNameLst>
                                          <p:attrName>style.visibility</p:attrName>
                                        </p:attrNameLst>
                                      </p:cBhvr>
                                      <p:to>
                                        <p:strVal val="visible"/>
                                      </p:to>
                                    </p:set>
                                    <p:animEffect transition="in" filter="fade">
                                      <p:cBhvr>
                                        <p:cTn id="7" dur="1500"/>
                                        <p:tgtEl>
                                          <p:spTgt spid="20">
                                            <p:bg/>
                                          </p:spTgt>
                                        </p:tgtEl>
                                      </p:cBhvr>
                                    </p:animEffect>
                                  </p:childTnLst>
                                </p:cTn>
                              </p:par>
                            </p:childTnLst>
                          </p:cTn>
                        </p:par>
                        <p:par>
                          <p:cTn id="8" fill="hold">
                            <p:stCondLst>
                              <p:cond delay="2000"/>
                            </p:stCondLst>
                            <p:childTnLst>
                              <p:par>
                                <p:cTn id="9" presetID="10" presetClass="entr" presetSubtype="0" fill="hold" grpId="0" nodeType="afterEffect">
                                  <p:stCondLst>
                                    <p:cond delay="500"/>
                                  </p:stCondLst>
                                  <p:iterate>
                                    <p:tmAbs val="0"/>
                                  </p:iterate>
                                  <p:childTnLst>
                                    <p:set>
                                      <p:cBhvr>
                                        <p:cTn id="10" fill="hold"/>
                                        <p:tgtEl>
                                          <p:spTgt spid="20">
                                            <p:txEl>
                                              <p:pRg st="0" end="0"/>
                                            </p:txEl>
                                          </p:spTgt>
                                        </p:tgtEl>
                                        <p:attrNameLst>
                                          <p:attrName>style.visibility</p:attrName>
                                        </p:attrNameLst>
                                      </p:cBhvr>
                                      <p:to>
                                        <p:strVal val="visible"/>
                                      </p:to>
                                    </p:set>
                                    <p:animEffect transition="in" filter="fade">
                                      <p:cBhvr>
                                        <p:cTn id="11" dur="1500"/>
                                        <p:tgtEl>
                                          <p:spTgt spid="20">
                                            <p:txEl>
                                              <p:pRg st="0" end="0"/>
                                            </p:txEl>
                                          </p:spTgt>
                                        </p:tgtEl>
                                      </p:cBhvr>
                                    </p:animEffect>
                                  </p:childTnLst>
                                </p:cTn>
                              </p:par>
                            </p:childTnLst>
                          </p:cTn>
                        </p:par>
                        <p:par>
                          <p:cTn id="12" fill="hold">
                            <p:stCondLst>
                              <p:cond delay="4000"/>
                            </p:stCondLst>
                            <p:childTnLst>
                              <p:par>
                                <p:cTn id="13" presetID="10" presetClass="entr" fill="hold" grpId="0" nodeType="afterEffect">
                                  <p:stCondLst>
                                    <p:cond delay="500"/>
                                  </p:stCondLst>
                                  <p:iterate>
                                    <p:tmAbs val="0"/>
                                  </p:iterate>
                                  <p:childTnLst>
                                    <p:set>
                                      <p:cBhvr>
                                        <p:cTn id="14" fill="hold"/>
                                        <p:tgtEl>
                                          <p:spTgt spid="21"/>
                                        </p:tgtEl>
                                        <p:attrNameLst>
                                          <p:attrName>style.visibility</p:attrName>
                                        </p:attrNameLst>
                                      </p:cBhvr>
                                      <p:to>
                                        <p:strVal val="visible"/>
                                      </p:to>
                                    </p:set>
                                    <p:animEffect transition="in" filter="fade">
                                      <p:cBhvr>
                                        <p:cTn id="15" dur="1500"/>
                                        <p:tgtEl>
                                          <p:spTgt spid="21"/>
                                        </p:tgtEl>
                                      </p:cBhvr>
                                    </p:animEffect>
                                  </p:childTnLst>
                                </p:cTn>
                              </p:par>
                            </p:childTnLst>
                          </p:cTn>
                        </p:par>
                        <p:par>
                          <p:cTn id="16" fill="hold">
                            <p:stCondLst>
                              <p:cond delay="6000"/>
                            </p:stCondLst>
                            <p:childTnLst>
                              <p:par>
                                <p:cTn id="17" presetID="10" presetClass="entr" fill="hold" grpId="0" nodeType="afterEffect">
                                  <p:stCondLst>
                                    <p:cond delay="500"/>
                                  </p:stCondLst>
                                  <p:iterate>
                                    <p:tmAbs val="0"/>
                                  </p:iterate>
                                  <p:childTnLst>
                                    <p:set>
                                      <p:cBhvr>
                                        <p:cTn id="18" fill="hold"/>
                                        <p:tgtEl>
                                          <p:spTgt spid="22"/>
                                        </p:tgtEl>
                                        <p:attrNameLst>
                                          <p:attrName>style.visibility</p:attrName>
                                        </p:attrNameLst>
                                      </p:cBhvr>
                                      <p:to>
                                        <p:strVal val="visible"/>
                                      </p:to>
                                    </p:set>
                                    <p:animEffect transition="in" filter="fade">
                                      <p:cBhvr>
                                        <p:cTn id="19" dur="1500"/>
                                        <p:tgtEl>
                                          <p:spTgt spid="22"/>
                                        </p:tgtEl>
                                      </p:cBhvr>
                                    </p:animEffect>
                                  </p:childTnLst>
                                </p:cTn>
                              </p:par>
                            </p:childTnLst>
                          </p:cTn>
                        </p:par>
                        <p:par>
                          <p:cTn id="20" fill="hold">
                            <p:stCondLst>
                              <p:cond delay="8000"/>
                            </p:stCondLst>
                            <p:childTnLst>
                              <p:par>
                                <p:cTn id="21" presetID="10" presetClass="entr" fill="hold" grpId="0" nodeType="afterEffect">
                                  <p:stCondLst>
                                    <p:cond delay="500"/>
                                  </p:stCondLst>
                                  <p:iterate>
                                    <p:tmAbs val="0"/>
                                  </p:iterate>
                                  <p:childTnLst>
                                    <p:set>
                                      <p:cBhvr>
                                        <p:cTn id="22" fill="hold"/>
                                        <p:tgtEl>
                                          <p:spTgt spid="23"/>
                                        </p:tgtEl>
                                        <p:attrNameLst>
                                          <p:attrName>style.visibility</p:attrName>
                                        </p:attrNameLst>
                                      </p:cBhvr>
                                      <p:to>
                                        <p:strVal val="visible"/>
                                      </p:to>
                                    </p:set>
                                    <p:animEffect transition="in" filter="fade">
                                      <p:cBhvr>
                                        <p:cTn id="23" dur="1500"/>
                                        <p:tgtEl>
                                          <p:spTgt spid="23"/>
                                        </p:tgtEl>
                                      </p:cBhvr>
                                    </p:animEffect>
                                  </p:childTnLst>
                                </p:cTn>
                              </p:par>
                            </p:childTnLst>
                          </p:cTn>
                        </p:par>
                        <p:par>
                          <p:cTn id="24" fill="hold">
                            <p:stCondLst>
                              <p:cond delay="10000"/>
                            </p:stCondLst>
                            <p:childTnLst>
                              <p:par>
                                <p:cTn id="25" presetID="10" presetClass="entr" fill="hold" grpId="0" nodeType="afterEffect">
                                  <p:stCondLst>
                                    <p:cond delay="500"/>
                                  </p:stCondLst>
                                  <p:iterate>
                                    <p:tmAbs val="0"/>
                                  </p:iterate>
                                  <p:childTnLst>
                                    <p:set>
                                      <p:cBhvr>
                                        <p:cTn id="26" fill="hold"/>
                                        <p:tgtEl>
                                          <p:spTgt spid="24"/>
                                        </p:tgtEl>
                                        <p:attrNameLst>
                                          <p:attrName>style.visibility</p:attrName>
                                        </p:attrNameLst>
                                      </p:cBhvr>
                                      <p:to>
                                        <p:strVal val="visible"/>
                                      </p:to>
                                    </p:set>
                                    <p:animEffect transition="in" filter="fade">
                                      <p:cBhvr>
                                        <p:cTn id="27" dur="1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26"/>
                                        </p:tgtEl>
                                        <p:attrNameLst>
                                          <p:attrName>style.visibility</p:attrName>
                                        </p:attrNameLst>
                                      </p:cBhvr>
                                      <p:to>
                                        <p:strVal val="visible"/>
                                      </p:to>
                                    </p:set>
                                    <p:animEffect transition="in" filter="fade">
                                      <p:cBhvr>
                                        <p:cTn id="32" dur="1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500"/>
                                        <p:tgtEl>
                                          <p:spTgt spid="27"/>
                                        </p:tgtEl>
                                      </p:cBhvr>
                                    </p:animEffect>
                                  </p:childTnLst>
                                </p:cTn>
                              </p:par>
                            </p:childTnLst>
                          </p:cTn>
                        </p:par>
                        <p:par>
                          <p:cTn id="36" fill="hold">
                            <p:stCondLst>
                              <p:cond delay="1500"/>
                            </p:stCondLst>
                            <p:childTnLst>
                              <p:par>
                                <p:cTn id="37" presetID="10" presetClass="entr" presetSubtype="0" fill="hold" grpId="0" nodeType="afterEffect">
                                  <p:stCondLst>
                                    <p:cond delay="5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500"/>
                                        <p:tgtEl>
                                          <p:spTgt spid="29"/>
                                        </p:tgtEl>
                                      </p:cBhvr>
                                    </p:animEffect>
                                  </p:childTnLst>
                                </p:cTn>
                              </p:par>
                            </p:childTnLst>
                          </p:cTn>
                        </p:par>
                        <p:par>
                          <p:cTn id="40" fill="hold">
                            <p:stCondLst>
                              <p:cond delay="3500"/>
                            </p:stCondLst>
                            <p:childTnLst>
                              <p:par>
                                <p:cTn id="41" presetID="10" presetClass="entr" presetSubtype="0" fill="hold" grpId="0" nodeType="afterEffect">
                                  <p:stCondLst>
                                    <p:cond delay="5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500"/>
                                        <p:tgtEl>
                                          <p:spTgt spid="30"/>
                                        </p:tgtEl>
                                      </p:cBhvr>
                                    </p:animEffect>
                                  </p:childTnLst>
                                </p:cTn>
                              </p:par>
                            </p:childTnLst>
                          </p:cTn>
                        </p:par>
                        <p:par>
                          <p:cTn id="44" fill="hold">
                            <p:stCondLst>
                              <p:cond delay="5500"/>
                            </p:stCondLst>
                            <p:childTnLst>
                              <p:par>
                                <p:cTn id="45" presetID="10" presetClass="entr" presetSubtype="0" fill="hold" grpId="0" nodeType="afterEffect">
                                  <p:stCondLst>
                                    <p:cond delay="50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500"/>
                                        <p:tgtEl>
                                          <p:spTgt spid="31"/>
                                        </p:tgtEl>
                                      </p:cBhvr>
                                    </p:animEffect>
                                  </p:childTnLst>
                                </p:cTn>
                              </p:par>
                            </p:childTnLst>
                          </p:cTn>
                        </p:par>
                        <p:par>
                          <p:cTn id="48" fill="hold">
                            <p:stCondLst>
                              <p:cond delay="7500"/>
                            </p:stCondLst>
                            <p:childTnLst>
                              <p:par>
                                <p:cTn id="49" presetID="10" presetClass="entr" presetSubtype="0" fill="hold" grpId="0" nodeType="afterEffect">
                                  <p:stCondLst>
                                    <p:cond delay="50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500"/>
                                        <p:tgtEl>
                                          <p:spTgt spid="32"/>
                                        </p:tgtEl>
                                      </p:cBhvr>
                                    </p:animEffect>
                                  </p:childTnLst>
                                </p:cTn>
                              </p:par>
                            </p:childTnLst>
                          </p:cTn>
                        </p:par>
                        <p:par>
                          <p:cTn id="52" fill="hold">
                            <p:stCondLst>
                              <p:cond delay="9500"/>
                            </p:stCondLst>
                            <p:childTnLst>
                              <p:par>
                                <p:cTn id="53" presetID="10" presetClass="entr" presetSubtype="0" fill="hold" grpId="0" nodeType="after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500"/>
                                        <p:tgtEl>
                                          <p:spTgt spid="36"/>
                                        </p:tgtEl>
                                      </p:cBhvr>
                                    </p:animEffect>
                                  </p:childTnLst>
                                </p:cTn>
                              </p:par>
                            </p:childTnLst>
                          </p:cTn>
                        </p:par>
                        <p:par>
                          <p:cTn id="56" fill="hold">
                            <p:stCondLst>
                              <p:cond delay="11500"/>
                            </p:stCondLst>
                            <p:childTnLst>
                              <p:par>
                                <p:cTn id="57" presetID="10" presetClass="entr" presetSubtype="0" fill="hold" grpId="0" nodeType="afterEffect">
                                  <p:stCondLst>
                                    <p:cond delay="5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500"/>
                                        <p:tgtEl>
                                          <p:spTgt spid="28"/>
                                        </p:tgtEl>
                                      </p:cBhvr>
                                    </p:animEffect>
                                  </p:childTnLst>
                                </p:cTn>
                              </p:par>
                            </p:childTnLst>
                          </p:cTn>
                        </p:par>
                        <p:par>
                          <p:cTn id="60" fill="hold">
                            <p:stCondLst>
                              <p:cond delay="13500"/>
                            </p:stCondLst>
                            <p:childTnLst>
                              <p:par>
                                <p:cTn id="61" presetID="10" presetClass="entr" presetSubtype="0" fill="hold" grpId="0" nodeType="afterEffect">
                                  <p:stCondLst>
                                    <p:cond delay="50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500"/>
                                        <p:tgtEl>
                                          <p:spTgt spid="33"/>
                                        </p:tgtEl>
                                      </p:cBhvr>
                                    </p:animEffect>
                                  </p:childTnLst>
                                </p:cTn>
                              </p:par>
                            </p:childTnLst>
                          </p:cTn>
                        </p:par>
                        <p:par>
                          <p:cTn id="64" fill="hold">
                            <p:stCondLst>
                              <p:cond delay="15500"/>
                            </p:stCondLst>
                            <p:childTnLst>
                              <p:par>
                                <p:cTn id="65" presetID="10" presetClass="entr" presetSubtype="0" fill="hold" grpId="0" nodeType="afterEffect">
                                  <p:stCondLst>
                                    <p:cond delay="50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500"/>
                                        <p:tgtEl>
                                          <p:spTgt spid="34"/>
                                        </p:tgtEl>
                                      </p:cBhvr>
                                    </p:animEffect>
                                  </p:childTnLst>
                                </p:cTn>
                              </p:par>
                            </p:childTnLst>
                          </p:cTn>
                        </p:par>
                        <p:par>
                          <p:cTn id="68" fill="hold">
                            <p:stCondLst>
                              <p:cond delay="17500"/>
                            </p:stCondLst>
                            <p:childTnLst>
                              <p:par>
                                <p:cTn id="69" presetID="10" presetClass="entr" presetSubtype="0" fill="hold" grpId="0" nodeType="afterEffect">
                                  <p:stCondLst>
                                    <p:cond delay="50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5" animBg="1" advAuto="0"/>
      <p:bldP spid="21" grpId="0" animBg="1" advAuto="0"/>
      <p:bldP spid="22" grpId="0" animBg="1" advAuto="0"/>
      <p:bldP spid="23" grpId="0" animBg="1" advAuto="0"/>
      <p:bldP spid="24" grpId="0" animBg="1" advAuto="0"/>
      <p:bldP spid="26" grpId="0" animBg="1" advAuto="0"/>
      <p:bldP spid="27" grpId="0" animBg="1"/>
      <p:bldP spid="28" grpId="0" animBg="1"/>
      <p:bldP spid="29" grpId="0" animBg="1"/>
      <p:bldP spid="30" grpId="0" animBg="1"/>
      <p:bldP spid="31" grpId="0" animBg="1"/>
      <p:bldP spid="32" grpId="0" animBg="1"/>
      <p:bldP spid="33" grpId="0" animBg="1"/>
      <p:bldP spid="34" grpId="0" animBg="1"/>
      <p:bldP spid="35" grpId="0" animBg="1"/>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17A0-B83C-48B2-B68F-152116DDD8D4}"/>
              </a:ext>
            </a:extLst>
          </p:cNvPr>
          <p:cNvSpPr>
            <a:spLocks noGrp="1"/>
          </p:cNvSpPr>
          <p:nvPr>
            <p:ph type="title"/>
          </p:nvPr>
        </p:nvSpPr>
        <p:spPr/>
        <p:txBody>
          <a:bodyPr/>
          <a:lstStyle/>
          <a:p>
            <a:r>
              <a:rPr lang="en-GB" dirty="0"/>
              <a:t>The developing situation</a:t>
            </a:r>
          </a:p>
        </p:txBody>
      </p:sp>
      <p:sp>
        <p:nvSpPr>
          <p:cNvPr id="3" name="Content Placeholder 2">
            <a:extLst>
              <a:ext uri="{FF2B5EF4-FFF2-40B4-BE49-F238E27FC236}">
                <a16:creationId xmlns:a16="http://schemas.microsoft.com/office/drawing/2014/main" id="{4ED10E7A-DB30-460C-9A89-B3F280DCF52B}"/>
              </a:ext>
            </a:extLst>
          </p:cNvPr>
          <p:cNvSpPr>
            <a:spLocks noGrp="1"/>
          </p:cNvSpPr>
          <p:nvPr>
            <p:ph idx="1"/>
          </p:nvPr>
        </p:nvSpPr>
        <p:spPr>
          <a:xfrm>
            <a:off x="250825" y="1275606"/>
            <a:ext cx="8642350" cy="3357563"/>
          </a:xfrm>
        </p:spPr>
        <p:txBody>
          <a:bodyPr/>
          <a:lstStyle/>
          <a:p>
            <a:pPr marL="457200" indent="-457200">
              <a:buFont typeface="Arial" panose="020B0604020202020204" pitchFamily="34" charset="0"/>
              <a:buChar char="•"/>
            </a:pPr>
            <a:r>
              <a:rPr lang="en-GB" altLang="en-US" sz="2400" dirty="0">
                <a:latin typeface="Arial" panose="020B0604020202020204" pitchFamily="34" charset="0"/>
                <a:ea typeface="ＭＳ Ｐゴシック" pitchFamily="34" charset="-128"/>
                <a:cs typeface="Arial" panose="020B0604020202020204" pitchFamily="34" charset="0"/>
              </a:rPr>
              <a:t>What we are seeing</a:t>
            </a:r>
          </a:p>
          <a:p>
            <a:pPr marL="457200" indent="-457200">
              <a:buFont typeface="Arial" panose="020B0604020202020204" pitchFamily="34" charset="0"/>
              <a:buChar char="•"/>
            </a:pPr>
            <a:r>
              <a:rPr lang="en-GB" altLang="en-US" sz="2400" dirty="0">
                <a:latin typeface="Arial" panose="020B0604020202020204" pitchFamily="34" charset="0"/>
                <a:ea typeface="ＭＳ Ｐゴシック" pitchFamily="34" charset="-128"/>
                <a:cs typeface="Arial" panose="020B0604020202020204" pitchFamily="34" charset="0"/>
              </a:rPr>
              <a:t>The impact on law firms</a:t>
            </a:r>
          </a:p>
          <a:p>
            <a:endParaRPr lang="en-GB" dirty="0"/>
          </a:p>
          <a:p>
            <a:endParaRPr lang="en-GB" dirty="0"/>
          </a:p>
          <a:p>
            <a:endParaRPr lang="en-GB" dirty="0"/>
          </a:p>
        </p:txBody>
      </p:sp>
    </p:spTree>
    <p:extLst>
      <p:ext uri="{BB962C8B-B14F-4D97-AF65-F5344CB8AC3E}">
        <p14:creationId xmlns:p14="http://schemas.microsoft.com/office/powerpoint/2010/main" val="282799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96441F1-FB6D-4C30-832B-CABBABEAD779}"/>
              </a:ext>
            </a:extLst>
          </p:cNvPr>
          <p:cNvSpPr>
            <a:spLocks noGrp="1"/>
          </p:cNvSpPr>
          <p:nvPr>
            <p:ph idx="1"/>
          </p:nvPr>
        </p:nvSpPr>
        <p:spPr/>
        <p:txBody>
          <a:bodyPr/>
          <a:lstStyle/>
          <a:p>
            <a:r>
              <a:rPr lang="en-GB" dirty="0"/>
              <a:t>Is Cyber insurance right for you?</a:t>
            </a:r>
          </a:p>
        </p:txBody>
      </p:sp>
      <p:pic>
        <p:nvPicPr>
          <p:cNvPr id="7" name="Picture 6" descr="A picture containing umbrella, open, holding, person&#10;&#10;Description automatically generated">
            <a:extLst>
              <a:ext uri="{FF2B5EF4-FFF2-40B4-BE49-F238E27FC236}">
                <a16:creationId xmlns:a16="http://schemas.microsoft.com/office/drawing/2014/main" id="{CE4B48F4-5214-42CD-B81D-185B560DA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827" y="1019632"/>
            <a:ext cx="4643438" cy="3579019"/>
          </a:xfrm>
          <a:prstGeom prst="rect">
            <a:avLst/>
          </a:prstGeom>
        </p:spPr>
      </p:pic>
    </p:spTree>
    <p:extLst>
      <p:ext uri="{BB962C8B-B14F-4D97-AF65-F5344CB8AC3E}">
        <p14:creationId xmlns:p14="http://schemas.microsoft.com/office/powerpoint/2010/main" val="394010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1F220F-9D22-4306-9EAF-71B89E43FDC5}"/>
              </a:ext>
            </a:extLst>
          </p:cNvPr>
          <p:cNvSpPr>
            <a:spLocks noGrp="1"/>
          </p:cNvSpPr>
          <p:nvPr>
            <p:ph type="body" sz="quarter" idx="10"/>
          </p:nvPr>
        </p:nvSpPr>
        <p:spPr>
          <a:xfrm>
            <a:off x="2698620" y="1592754"/>
            <a:ext cx="3746761" cy="1836758"/>
          </a:xfrm>
        </p:spPr>
        <p:txBody>
          <a:bodyPr/>
          <a:lstStyle/>
          <a:p>
            <a:r>
              <a:rPr lang="en-GB" sz="1200" dirty="0"/>
              <a:t>The NCSC’s Early Warning system provides an organisation notifications of threat events against their networks. This may be alerting that a client on the network has joined a botnet, sharing that there is a vulnerable application on an IP address or that an IP address has been seen conducting abusive activities, such as participating in a DDOS. </a:t>
            </a:r>
          </a:p>
          <a:p>
            <a:endParaRPr lang="en-GB" dirty="0"/>
          </a:p>
        </p:txBody>
      </p:sp>
    </p:spTree>
    <p:extLst>
      <p:ext uri="{BB962C8B-B14F-4D97-AF65-F5344CB8AC3E}">
        <p14:creationId xmlns:p14="http://schemas.microsoft.com/office/powerpoint/2010/main" val="1497157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079B-4CB2-4573-BF27-4415847FFD9D}"/>
              </a:ext>
            </a:extLst>
          </p:cNvPr>
          <p:cNvSpPr>
            <a:spLocks noGrp="1"/>
          </p:cNvSpPr>
          <p:nvPr>
            <p:ph type="title"/>
          </p:nvPr>
        </p:nvSpPr>
        <p:spPr/>
        <p:txBody>
          <a:bodyPr/>
          <a:lstStyle/>
          <a:p>
            <a:r>
              <a:rPr lang="en-GB" dirty="0"/>
              <a:t>Q&amp;A</a:t>
            </a:r>
          </a:p>
        </p:txBody>
      </p:sp>
      <p:sp>
        <p:nvSpPr>
          <p:cNvPr id="3" name="Content Placeholder 2">
            <a:extLst>
              <a:ext uri="{FF2B5EF4-FFF2-40B4-BE49-F238E27FC236}">
                <a16:creationId xmlns:a16="http://schemas.microsoft.com/office/drawing/2014/main" id="{99885A6F-40A0-44EB-BED6-7055916B08B4}"/>
              </a:ext>
            </a:extLst>
          </p:cNvPr>
          <p:cNvSpPr>
            <a:spLocks noGrp="1"/>
          </p:cNvSpPr>
          <p:nvPr>
            <p:ph idx="1"/>
          </p:nvPr>
        </p:nvSpPr>
        <p:spPr>
          <a:xfrm>
            <a:off x="250825" y="1131590"/>
            <a:ext cx="8642350" cy="3357563"/>
          </a:xfrm>
        </p:spPr>
        <p:txBody>
          <a:bodyPr/>
          <a:lstStyle/>
          <a:p>
            <a:r>
              <a:rPr lang="en-GB" sz="2400" dirty="0"/>
              <a:t>Question during the session </a:t>
            </a:r>
          </a:p>
          <a:p>
            <a:r>
              <a:rPr lang="en-GB" sz="2400" dirty="0"/>
              <a:t>Questions previously summited:</a:t>
            </a:r>
          </a:p>
          <a:p>
            <a:pPr lvl="1"/>
            <a:r>
              <a:rPr lang="en-GB" sz="2000" dirty="0"/>
              <a:t>Our IT system was hacked via email and our IT providers are working on protecting the system. They have told us not to tell anyone, is this correct?</a:t>
            </a:r>
          </a:p>
          <a:p>
            <a:pPr marL="457200" lvl="1" indent="0">
              <a:buNone/>
            </a:pPr>
            <a:endParaRPr lang="en-GB" sz="2000" dirty="0"/>
          </a:p>
          <a:p>
            <a:pPr lvl="1"/>
            <a:r>
              <a:rPr lang="en-GB" sz="2000" dirty="0"/>
              <a:t>Our cloud based case management system was attacked. We don’t think the clients are affected, do we need to tell them?</a:t>
            </a:r>
          </a:p>
          <a:p>
            <a:pPr marL="457200" lvl="1" indent="0">
              <a:buNone/>
            </a:pPr>
            <a:endParaRPr lang="en-GB" sz="2000" dirty="0"/>
          </a:p>
          <a:p>
            <a:pPr lvl="1"/>
            <a:r>
              <a:rPr lang="en-GB" sz="2000" dirty="0"/>
              <a:t>I know about phishing and ransomware, what new risks are there?</a:t>
            </a:r>
          </a:p>
          <a:p>
            <a:endParaRPr lang="en-GB" dirty="0"/>
          </a:p>
        </p:txBody>
      </p:sp>
    </p:spTree>
    <p:extLst>
      <p:ext uri="{BB962C8B-B14F-4D97-AF65-F5344CB8AC3E}">
        <p14:creationId xmlns:p14="http://schemas.microsoft.com/office/powerpoint/2010/main" val="294961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57557F7-2222-4AF1-98D1-8E5E319022D0}"/>
              </a:ext>
            </a:extLst>
          </p:cNvPr>
          <p:cNvSpPr>
            <a:spLocks noGrp="1" noChangeArrowheads="1"/>
          </p:cNvSpPr>
          <p:nvPr>
            <p:ph type="title"/>
          </p:nvPr>
        </p:nvSpPr>
        <p:spPr>
          <a:xfrm>
            <a:off x="251520" y="15094"/>
            <a:ext cx="5904656" cy="972480"/>
          </a:xfrm>
        </p:spPr>
        <p:txBody>
          <a:bodyPr/>
          <a:lstStyle/>
          <a:p>
            <a:pPr eaLnBrk="1" hangingPunct="1"/>
            <a:r>
              <a:rPr lang="en-GB" sz="2800" dirty="0">
                <a:ea typeface="ＭＳ Ｐゴシック" pitchFamily="34" charset="-128"/>
              </a:rPr>
              <a:t>What might be coming? </a:t>
            </a:r>
          </a:p>
        </p:txBody>
      </p:sp>
      <p:sp>
        <p:nvSpPr>
          <p:cNvPr id="5" name="TextBox 4">
            <a:extLst>
              <a:ext uri="{FF2B5EF4-FFF2-40B4-BE49-F238E27FC236}">
                <a16:creationId xmlns:a16="http://schemas.microsoft.com/office/drawing/2014/main" id="{B06F4E84-AC9B-4B48-95CC-A81A8CD8CE39}"/>
              </a:ext>
            </a:extLst>
          </p:cNvPr>
          <p:cNvSpPr txBox="1"/>
          <p:nvPr/>
        </p:nvSpPr>
        <p:spPr>
          <a:xfrm>
            <a:off x="940519" y="3033774"/>
            <a:ext cx="2520117" cy="1200329"/>
          </a:xfrm>
          <a:prstGeom prst="rect">
            <a:avLst/>
          </a:prstGeom>
          <a:noFill/>
        </p:spPr>
        <p:txBody>
          <a:bodyPr wrap="square" rtlCol="0">
            <a:spAutoFit/>
          </a:bodyPr>
          <a:lstStyle/>
          <a:p>
            <a:r>
              <a:rPr lang="en-GB" dirty="0"/>
              <a:t>Criminals will find new ways to attack</a:t>
            </a:r>
          </a:p>
        </p:txBody>
      </p:sp>
      <p:sp>
        <p:nvSpPr>
          <p:cNvPr id="10" name="Rectangle: Rounded Corners 9">
            <a:extLst>
              <a:ext uri="{FF2B5EF4-FFF2-40B4-BE49-F238E27FC236}">
                <a16:creationId xmlns:a16="http://schemas.microsoft.com/office/drawing/2014/main" id="{B84B5943-D7FF-4312-99A5-70EFEFBB4AFE}"/>
              </a:ext>
            </a:extLst>
          </p:cNvPr>
          <p:cNvSpPr/>
          <p:nvPr/>
        </p:nvSpPr>
        <p:spPr bwMode="auto">
          <a:xfrm>
            <a:off x="940520" y="1152275"/>
            <a:ext cx="2520118" cy="3888432"/>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82D36167-CD77-4FC4-8CA6-9F2B2EF88B1E}"/>
              </a:ext>
            </a:extLst>
          </p:cNvPr>
          <p:cNvSpPr/>
          <p:nvPr/>
        </p:nvSpPr>
        <p:spPr bwMode="auto">
          <a:xfrm>
            <a:off x="5436096" y="1152275"/>
            <a:ext cx="2520118" cy="3888432"/>
          </a:xfrm>
          <a:prstGeom prst="roundRect">
            <a:avLst/>
          </a:prstGeom>
          <a:noFill/>
          <a:ln w="9525" cap="flat" cmpd="sng" algn="ctr">
            <a:solidFill>
              <a:srgbClr val="B5003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5FC0CA55-1A1A-4CE0-AC5E-DA9EA2904EDE}"/>
              </a:ext>
            </a:extLst>
          </p:cNvPr>
          <p:cNvSpPr txBox="1"/>
          <p:nvPr/>
        </p:nvSpPr>
        <p:spPr>
          <a:xfrm>
            <a:off x="5436097" y="2664443"/>
            <a:ext cx="2520118" cy="1569660"/>
          </a:xfrm>
          <a:prstGeom prst="rect">
            <a:avLst/>
          </a:prstGeom>
          <a:noFill/>
        </p:spPr>
        <p:txBody>
          <a:bodyPr wrap="square" rtlCol="0">
            <a:spAutoFit/>
          </a:bodyPr>
          <a:lstStyle/>
          <a:p>
            <a:pPr algn="l"/>
            <a:endParaRPr lang="en-GB" dirty="0"/>
          </a:p>
          <a:p>
            <a:r>
              <a:rPr lang="en-GB" dirty="0"/>
              <a:t>Deepfakes may become a significant threat</a:t>
            </a:r>
          </a:p>
        </p:txBody>
      </p:sp>
      <p:pic>
        <p:nvPicPr>
          <p:cNvPr id="12" name="Graphic 11" descr="Open envelope">
            <a:extLst>
              <a:ext uri="{FF2B5EF4-FFF2-40B4-BE49-F238E27FC236}">
                <a16:creationId xmlns:a16="http://schemas.microsoft.com/office/drawing/2014/main" id="{510DC1F6-63CD-4AB5-A7A1-709B87344C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0558" y="1601162"/>
            <a:ext cx="1240038" cy="1240038"/>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769D843-C147-4551-9E67-B09BC06AB675}"/>
                  </a:ext>
                </a:extLst>
              </p14:cNvPr>
              <p14:cNvContentPartPr/>
              <p14:nvPr/>
            </p14:nvContentPartPr>
            <p14:xfrm>
              <a:off x="1499657" y="1604061"/>
              <a:ext cx="1401840" cy="1401840"/>
            </p14:xfrm>
          </p:contentPart>
        </mc:Choice>
        <mc:Fallback xmlns="">
          <p:pic>
            <p:nvPicPr>
              <p:cNvPr id="6" name="Ink 5">
                <a:extLst>
                  <a:ext uri="{FF2B5EF4-FFF2-40B4-BE49-F238E27FC236}">
                    <a16:creationId xmlns:a16="http://schemas.microsoft.com/office/drawing/2014/main" id="{1769D843-C147-4551-9E67-B09BC06AB675}"/>
                  </a:ext>
                </a:extLst>
              </p:cNvPr>
              <p:cNvPicPr/>
              <p:nvPr/>
            </p:nvPicPr>
            <p:blipFill>
              <a:blip r:embed="rId6"/>
              <a:stretch>
                <a:fillRect/>
              </a:stretch>
            </p:blipFill>
            <p:spPr>
              <a:xfrm>
                <a:off x="1481657" y="1586061"/>
                <a:ext cx="1437480" cy="1437480"/>
              </a:xfrm>
              <a:prstGeom prst="rect">
                <a:avLst/>
              </a:prstGeom>
            </p:spPr>
          </p:pic>
        </mc:Fallback>
      </mc:AlternateContent>
      <p:pic>
        <p:nvPicPr>
          <p:cNvPr id="3" name="Graphic 2" descr="Drama">
            <a:extLst>
              <a:ext uri="{FF2B5EF4-FFF2-40B4-BE49-F238E27FC236}">
                <a16:creationId xmlns:a16="http://schemas.microsoft.com/office/drawing/2014/main" id="{EA3D2A9B-1832-47BF-B518-B13B08FE95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84087" y="1601162"/>
            <a:ext cx="1224136" cy="1224136"/>
          </a:xfrm>
          <a:prstGeom prst="rect">
            <a:avLst/>
          </a:prstGeom>
        </p:spPr>
      </p:pic>
    </p:spTree>
    <p:extLst>
      <p:ext uri="{BB962C8B-B14F-4D97-AF65-F5344CB8AC3E}">
        <p14:creationId xmlns:p14="http://schemas.microsoft.com/office/powerpoint/2010/main" val="2686128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D80F-5B82-42C2-A16C-537E615ABBB4}"/>
              </a:ext>
            </a:extLst>
          </p:cNvPr>
          <p:cNvSpPr>
            <a:spLocks noGrp="1"/>
          </p:cNvSpPr>
          <p:nvPr>
            <p:ph type="title"/>
          </p:nvPr>
        </p:nvSpPr>
        <p:spPr>
          <a:xfrm>
            <a:off x="26645" y="83659"/>
            <a:ext cx="7129488" cy="857250"/>
          </a:xfrm>
        </p:spPr>
        <p:txBody>
          <a:bodyPr/>
          <a:lstStyle/>
          <a:p>
            <a:r>
              <a:rPr lang="en-GB" dirty="0"/>
              <a:t>Principles for a Cyber Secure Environment </a:t>
            </a:r>
          </a:p>
        </p:txBody>
      </p:sp>
      <p:graphicFrame>
        <p:nvGraphicFramePr>
          <p:cNvPr id="4" name="Content Placeholder 2">
            <a:extLst>
              <a:ext uri="{FF2B5EF4-FFF2-40B4-BE49-F238E27FC236}">
                <a16:creationId xmlns:a16="http://schemas.microsoft.com/office/drawing/2014/main" id="{8529E122-D698-4D74-AAA0-9BAD2C83CE9C}"/>
              </a:ext>
            </a:extLst>
          </p:cNvPr>
          <p:cNvGraphicFramePr>
            <a:graphicFrameLocks noGrp="1"/>
          </p:cNvGraphicFramePr>
          <p:nvPr>
            <p:ph sz="half" idx="1"/>
            <p:extLst>
              <p:ext uri="{D42A27DB-BD31-4B8C-83A1-F6EECF244321}">
                <p14:modId xmlns:p14="http://schemas.microsoft.com/office/powerpoint/2010/main" val="2189334605"/>
              </p:ext>
            </p:extLst>
          </p:nvPr>
        </p:nvGraphicFramePr>
        <p:xfrm>
          <a:off x="323528" y="1275606"/>
          <a:ext cx="8640959"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A1CA149B-9F78-4EAD-9E80-867A69429BBE}"/>
              </a:ext>
            </a:extLst>
          </p:cNvPr>
          <p:cNvSpPr>
            <a:spLocks noGrp="1"/>
          </p:cNvSpPr>
          <p:nvPr>
            <p:ph sz="half" idx="2"/>
          </p:nvPr>
        </p:nvSpPr>
        <p:spPr>
          <a:xfrm>
            <a:off x="10476656" y="5380061"/>
            <a:ext cx="576064" cy="720079"/>
          </a:xfrm>
        </p:spPr>
        <p:txBody>
          <a:bodyPr/>
          <a:lstStyle/>
          <a:p>
            <a:endParaRPr lang="en-GB" dirty="0"/>
          </a:p>
        </p:txBody>
      </p:sp>
    </p:spTree>
    <p:extLst>
      <p:ext uri="{BB962C8B-B14F-4D97-AF65-F5344CB8AC3E}">
        <p14:creationId xmlns:p14="http://schemas.microsoft.com/office/powerpoint/2010/main" val="130042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57557F7-2222-4AF1-98D1-8E5E319022D0}"/>
              </a:ext>
            </a:extLst>
          </p:cNvPr>
          <p:cNvSpPr>
            <a:spLocks noGrp="1" noChangeArrowheads="1"/>
          </p:cNvSpPr>
          <p:nvPr>
            <p:ph type="title"/>
          </p:nvPr>
        </p:nvSpPr>
        <p:spPr>
          <a:xfrm>
            <a:off x="251520" y="15094"/>
            <a:ext cx="6552728" cy="972480"/>
          </a:xfrm>
        </p:spPr>
        <p:txBody>
          <a:bodyPr/>
          <a:lstStyle/>
          <a:p>
            <a:pPr eaLnBrk="1" hangingPunct="1"/>
            <a:r>
              <a:rPr lang="en-GB" sz="2800" dirty="0">
                <a:ea typeface="ＭＳ Ｐゴシック" pitchFamily="34" charset="-128"/>
              </a:rPr>
              <a:t>Cybercrime – the trends</a:t>
            </a:r>
          </a:p>
        </p:txBody>
      </p:sp>
      <p:sp>
        <p:nvSpPr>
          <p:cNvPr id="5" name="TextBox 4">
            <a:extLst>
              <a:ext uri="{FF2B5EF4-FFF2-40B4-BE49-F238E27FC236}">
                <a16:creationId xmlns:a16="http://schemas.microsoft.com/office/drawing/2014/main" id="{B06F4E84-AC9B-4B48-95CC-A81A8CD8CE39}"/>
              </a:ext>
            </a:extLst>
          </p:cNvPr>
          <p:cNvSpPr txBox="1"/>
          <p:nvPr/>
        </p:nvSpPr>
        <p:spPr>
          <a:xfrm>
            <a:off x="251520" y="2406423"/>
            <a:ext cx="2615389" cy="2677656"/>
          </a:xfrm>
          <a:prstGeom prst="rect">
            <a:avLst/>
          </a:prstGeom>
          <a:noFill/>
        </p:spPr>
        <p:txBody>
          <a:bodyPr wrap="square" rtlCol="0">
            <a:spAutoFit/>
          </a:bodyPr>
          <a:lstStyle/>
          <a:p>
            <a:r>
              <a:rPr lang="en-GB" dirty="0"/>
              <a:t>Cybercriminals are developing &amp; boosting their attacks at an alarming rate</a:t>
            </a:r>
          </a:p>
          <a:p>
            <a:endParaRPr lang="en-GB" sz="1600" dirty="0"/>
          </a:p>
          <a:p>
            <a:r>
              <a:rPr lang="en-GB" sz="1600" dirty="0"/>
              <a:t>Jurgen Stock, </a:t>
            </a:r>
          </a:p>
          <a:p>
            <a:r>
              <a:rPr lang="en-GB" sz="1600" dirty="0"/>
              <a:t>INTERPOL</a:t>
            </a:r>
            <a:endParaRPr lang="en-GB" dirty="0"/>
          </a:p>
        </p:txBody>
      </p:sp>
      <p:sp>
        <p:nvSpPr>
          <p:cNvPr id="10" name="Rectangle: Rounded Corners 9">
            <a:extLst>
              <a:ext uri="{FF2B5EF4-FFF2-40B4-BE49-F238E27FC236}">
                <a16:creationId xmlns:a16="http://schemas.microsoft.com/office/drawing/2014/main" id="{B84B5943-D7FF-4312-99A5-70EFEFBB4AFE}"/>
              </a:ext>
            </a:extLst>
          </p:cNvPr>
          <p:cNvSpPr/>
          <p:nvPr/>
        </p:nvSpPr>
        <p:spPr bwMode="auto">
          <a:xfrm>
            <a:off x="251520" y="1131590"/>
            <a:ext cx="2520118" cy="3888432"/>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82D36167-CD77-4FC4-8CA6-9F2B2EF88B1E}"/>
              </a:ext>
            </a:extLst>
          </p:cNvPr>
          <p:cNvSpPr/>
          <p:nvPr/>
        </p:nvSpPr>
        <p:spPr bwMode="auto">
          <a:xfrm>
            <a:off x="3330578" y="1131590"/>
            <a:ext cx="2520118" cy="3888432"/>
          </a:xfrm>
          <a:prstGeom prst="roundRect">
            <a:avLst/>
          </a:prstGeom>
          <a:noFill/>
          <a:ln w="9525" cap="flat" cmpd="sng" algn="ctr">
            <a:solidFill>
              <a:srgbClr val="B5003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p:txBody>
      </p:sp>
      <p:sp>
        <p:nvSpPr>
          <p:cNvPr id="16" name="Rectangle: Rounded Corners 15">
            <a:extLst>
              <a:ext uri="{FF2B5EF4-FFF2-40B4-BE49-F238E27FC236}">
                <a16:creationId xmlns:a16="http://schemas.microsoft.com/office/drawing/2014/main" id="{047FA909-F5A4-4C2B-8802-457EAA2D39C4}"/>
              </a:ext>
            </a:extLst>
          </p:cNvPr>
          <p:cNvSpPr/>
          <p:nvPr/>
        </p:nvSpPr>
        <p:spPr bwMode="auto">
          <a:xfrm>
            <a:off x="6365831" y="1131590"/>
            <a:ext cx="2520118" cy="3888432"/>
          </a:xfrm>
          <a:prstGeom prst="roundRect">
            <a:avLst/>
          </a:prstGeom>
          <a:noFill/>
          <a:ln w="9525" cap="flat" cmpd="sng" algn="ctr">
            <a:solidFill>
              <a:srgbClr val="B5003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AE14CB6D-F2B9-4001-8870-B8A1BDFC67D3}"/>
              </a:ext>
            </a:extLst>
          </p:cNvPr>
          <p:cNvSpPr txBox="1"/>
          <p:nvPr/>
        </p:nvSpPr>
        <p:spPr>
          <a:xfrm>
            <a:off x="6409636" y="2381276"/>
            <a:ext cx="2520119" cy="3046988"/>
          </a:xfrm>
          <a:prstGeom prst="rect">
            <a:avLst/>
          </a:prstGeom>
          <a:noFill/>
        </p:spPr>
        <p:txBody>
          <a:bodyPr wrap="square" rtlCol="0">
            <a:spAutoFit/>
          </a:bodyPr>
          <a:lstStyle/>
          <a:p>
            <a:pPr algn="l"/>
            <a:endParaRPr lang="en-GB" dirty="0"/>
          </a:p>
          <a:p>
            <a:r>
              <a:rPr lang="en-GB" dirty="0"/>
              <a:t>Ransomware is a growing threat</a:t>
            </a:r>
          </a:p>
          <a:p>
            <a:r>
              <a:rPr lang="en-GB" dirty="0"/>
              <a:t>- globally cases doubled in 2020</a:t>
            </a:r>
          </a:p>
          <a:p>
            <a:endParaRPr lang="en-GB" sz="1600" i="1" dirty="0"/>
          </a:p>
          <a:p>
            <a:r>
              <a:rPr lang="en-GB" sz="1600" dirty="0"/>
              <a:t>Cybersecurity researchers</a:t>
            </a:r>
          </a:p>
          <a:p>
            <a:endParaRPr lang="en-GB" dirty="0"/>
          </a:p>
        </p:txBody>
      </p:sp>
      <p:sp>
        <p:nvSpPr>
          <p:cNvPr id="18" name="TextBox 17">
            <a:extLst>
              <a:ext uri="{FF2B5EF4-FFF2-40B4-BE49-F238E27FC236}">
                <a16:creationId xmlns:a16="http://schemas.microsoft.com/office/drawing/2014/main" id="{5FC0CA55-1A1A-4CE0-AC5E-DA9EA2904EDE}"/>
              </a:ext>
            </a:extLst>
          </p:cNvPr>
          <p:cNvSpPr txBox="1"/>
          <p:nvPr/>
        </p:nvSpPr>
        <p:spPr>
          <a:xfrm>
            <a:off x="3356311" y="2643757"/>
            <a:ext cx="2520118" cy="2431435"/>
          </a:xfrm>
          <a:prstGeom prst="rect">
            <a:avLst/>
          </a:prstGeom>
          <a:noFill/>
        </p:spPr>
        <p:txBody>
          <a:bodyPr wrap="square" rtlCol="0">
            <a:spAutoFit/>
          </a:bodyPr>
          <a:lstStyle/>
          <a:p>
            <a:r>
              <a:rPr lang="en-GB" dirty="0"/>
              <a:t>300% increase in phishing emails during first two months of lockdown </a:t>
            </a:r>
          </a:p>
          <a:p>
            <a:endParaRPr lang="en-GB" sz="1600" i="1" dirty="0"/>
          </a:p>
          <a:p>
            <a:r>
              <a:rPr lang="en-GB" sz="1600" dirty="0"/>
              <a:t>NCSC</a:t>
            </a:r>
          </a:p>
        </p:txBody>
      </p:sp>
      <p:pic>
        <p:nvPicPr>
          <p:cNvPr id="23" name="Graphic 22" descr="Open envelope">
            <a:extLst>
              <a:ext uri="{FF2B5EF4-FFF2-40B4-BE49-F238E27FC236}">
                <a16:creationId xmlns:a16="http://schemas.microsoft.com/office/drawing/2014/main" id="{E1224D59-1FB1-4ABD-8CF3-65DCDD4BA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51981" y="1267655"/>
            <a:ext cx="1240038" cy="1240038"/>
          </a:xfrm>
          <a:prstGeom prst="rect">
            <a:avLst/>
          </a:prstGeom>
        </p:spPr>
      </p:pic>
      <p:pic>
        <p:nvPicPr>
          <p:cNvPr id="7" name="Graphic 6" descr="Bio-hazard">
            <a:extLst>
              <a:ext uri="{FF2B5EF4-FFF2-40B4-BE49-F238E27FC236}">
                <a16:creationId xmlns:a16="http://schemas.microsoft.com/office/drawing/2014/main" id="{87BEAAF7-8D51-4441-B9C6-54BCB14ABB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1558" y="1195646"/>
            <a:ext cx="1240038" cy="1240038"/>
          </a:xfrm>
          <a:prstGeom prst="rect">
            <a:avLst/>
          </a:prstGeom>
        </p:spPr>
      </p:pic>
      <p:pic>
        <p:nvPicPr>
          <p:cNvPr id="9" name="Graphic 8" descr="Lock">
            <a:extLst>
              <a:ext uri="{FF2B5EF4-FFF2-40B4-BE49-F238E27FC236}">
                <a16:creationId xmlns:a16="http://schemas.microsoft.com/office/drawing/2014/main" id="{FFD79C10-9E16-488B-8C9F-948AD19230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12404" y="1312678"/>
            <a:ext cx="1240038" cy="124003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57557F7-2222-4AF1-98D1-8E5E319022D0}"/>
              </a:ext>
            </a:extLst>
          </p:cNvPr>
          <p:cNvSpPr>
            <a:spLocks noGrp="1" noChangeArrowheads="1"/>
          </p:cNvSpPr>
          <p:nvPr>
            <p:ph type="title"/>
          </p:nvPr>
        </p:nvSpPr>
        <p:spPr>
          <a:xfrm>
            <a:off x="251520" y="15094"/>
            <a:ext cx="6480720" cy="972480"/>
          </a:xfrm>
        </p:spPr>
        <p:txBody>
          <a:bodyPr/>
          <a:lstStyle/>
          <a:p>
            <a:pPr eaLnBrk="1" hangingPunct="1"/>
            <a:r>
              <a:rPr lang="en-GB" sz="2800" dirty="0">
                <a:ea typeface="ＭＳ Ｐゴシック" pitchFamily="34" charset="-128"/>
              </a:rPr>
              <a:t>The consequences</a:t>
            </a:r>
          </a:p>
        </p:txBody>
      </p:sp>
      <p:sp>
        <p:nvSpPr>
          <p:cNvPr id="5" name="TextBox 4">
            <a:extLst>
              <a:ext uri="{FF2B5EF4-FFF2-40B4-BE49-F238E27FC236}">
                <a16:creationId xmlns:a16="http://schemas.microsoft.com/office/drawing/2014/main" id="{B06F4E84-AC9B-4B48-95CC-A81A8CD8CE39}"/>
              </a:ext>
            </a:extLst>
          </p:cNvPr>
          <p:cNvSpPr txBox="1"/>
          <p:nvPr/>
        </p:nvSpPr>
        <p:spPr>
          <a:xfrm>
            <a:off x="251519" y="3013089"/>
            <a:ext cx="2520117" cy="1569660"/>
          </a:xfrm>
          <a:prstGeom prst="rect">
            <a:avLst/>
          </a:prstGeom>
          <a:noFill/>
        </p:spPr>
        <p:txBody>
          <a:bodyPr wrap="square" rtlCol="0">
            <a:spAutoFit/>
          </a:bodyPr>
          <a:lstStyle/>
          <a:p>
            <a:r>
              <a:rPr lang="en-GB" dirty="0"/>
              <a:t>£2.5m stolen in the first six months of this year</a:t>
            </a:r>
          </a:p>
        </p:txBody>
      </p:sp>
      <p:sp>
        <p:nvSpPr>
          <p:cNvPr id="10" name="Rectangle: Rounded Corners 9">
            <a:extLst>
              <a:ext uri="{FF2B5EF4-FFF2-40B4-BE49-F238E27FC236}">
                <a16:creationId xmlns:a16="http://schemas.microsoft.com/office/drawing/2014/main" id="{B84B5943-D7FF-4312-99A5-70EFEFBB4AFE}"/>
              </a:ext>
            </a:extLst>
          </p:cNvPr>
          <p:cNvSpPr/>
          <p:nvPr/>
        </p:nvSpPr>
        <p:spPr bwMode="auto">
          <a:xfrm>
            <a:off x="251520" y="1131590"/>
            <a:ext cx="2520118" cy="3888432"/>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82D36167-CD77-4FC4-8CA6-9F2B2EF88B1E}"/>
              </a:ext>
            </a:extLst>
          </p:cNvPr>
          <p:cNvSpPr/>
          <p:nvPr/>
        </p:nvSpPr>
        <p:spPr bwMode="auto">
          <a:xfrm>
            <a:off x="3330578" y="1131590"/>
            <a:ext cx="2520118" cy="3888432"/>
          </a:xfrm>
          <a:prstGeom prst="roundRect">
            <a:avLst/>
          </a:prstGeom>
          <a:noFill/>
          <a:ln w="9525" cap="flat" cmpd="sng" algn="ctr">
            <a:solidFill>
              <a:srgbClr val="B5003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p:txBody>
      </p:sp>
      <p:sp>
        <p:nvSpPr>
          <p:cNvPr id="16" name="Rectangle: Rounded Corners 15">
            <a:extLst>
              <a:ext uri="{FF2B5EF4-FFF2-40B4-BE49-F238E27FC236}">
                <a16:creationId xmlns:a16="http://schemas.microsoft.com/office/drawing/2014/main" id="{047FA909-F5A4-4C2B-8802-457EAA2D39C4}"/>
              </a:ext>
            </a:extLst>
          </p:cNvPr>
          <p:cNvSpPr/>
          <p:nvPr/>
        </p:nvSpPr>
        <p:spPr bwMode="auto">
          <a:xfrm>
            <a:off x="6365831" y="1131590"/>
            <a:ext cx="2520118" cy="3888432"/>
          </a:xfrm>
          <a:prstGeom prst="roundRect">
            <a:avLst/>
          </a:prstGeom>
          <a:noFill/>
          <a:ln w="9525" cap="flat" cmpd="sng" algn="ctr">
            <a:solidFill>
              <a:srgbClr val="B5003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AE14CB6D-F2B9-4001-8870-B8A1BDFC67D3}"/>
              </a:ext>
            </a:extLst>
          </p:cNvPr>
          <p:cNvSpPr txBox="1"/>
          <p:nvPr/>
        </p:nvSpPr>
        <p:spPr>
          <a:xfrm>
            <a:off x="6447366" y="2643757"/>
            <a:ext cx="2520119" cy="1200329"/>
          </a:xfrm>
          <a:prstGeom prst="rect">
            <a:avLst/>
          </a:prstGeom>
          <a:noFill/>
        </p:spPr>
        <p:txBody>
          <a:bodyPr wrap="square" rtlCol="0">
            <a:spAutoFit/>
          </a:bodyPr>
          <a:lstStyle/>
          <a:p>
            <a:pPr algn="l"/>
            <a:endParaRPr lang="en-GB" dirty="0"/>
          </a:p>
          <a:p>
            <a:r>
              <a:rPr lang="en-GB" dirty="0"/>
              <a:t>High costs for affected firms too</a:t>
            </a:r>
          </a:p>
        </p:txBody>
      </p:sp>
      <p:sp>
        <p:nvSpPr>
          <p:cNvPr id="18" name="TextBox 17">
            <a:extLst>
              <a:ext uri="{FF2B5EF4-FFF2-40B4-BE49-F238E27FC236}">
                <a16:creationId xmlns:a16="http://schemas.microsoft.com/office/drawing/2014/main" id="{5FC0CA55-1A1A-4CE0-AC5E-DA9EA2904EDE}"/>
              </a:ext>
            </a:extLst>
          </p:cNvPr>
          <p:cNvSpPr txBox="1"/>
          <p:nvPr/>
        </p:nvSpPr>
        <p:spPr>
          <a:xfrm>
            <a:off x="3356311" y="2643757"/>
            <a:ext cx="2520118" cy="1569660"/>
          </a:xfrm>
          <a:prstGeom prst="rect">
            <a:avLst/>
          </a:prstGeom>
          <a:noFill/>
        </p:spPr>
        <p:txBody>
          <a:bodyPr wrap="square" rtlCol="0">
            <a:spAutoFit/>
          </a:bodyPr>
          <a:lstStyle/>
          <a:p>
            <a:pPr algn="l"/>
            <a:endParaRPr lang="en-GB" dirty="0"/>
          </a:p>
          <a:p>
            <a:r>
              <a:rPr lang="en-GB" dirty="0"/>
              <a:t>Losses are not just financial for victims</a:t>
            </a:r>
          </a:p>
        </p:txBody>
      </p:sp>
      <p:pic>
        <p:nvPicPr>
          <p:cNvPr id="20" name="Picture 19" descr="Pound">
            <a:extLst>
              <a:ext uri="{FF2B5EF4-FFF2-40B4-BE49-F238E27FC236}">
                <a16:creationId xmlns:a16="http://schemas.microsoft.com/office/drawing/2014/main" id="{74414C98-4B8D-4FEF-A3C4-08CD46728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0486" y="1599520"/>
            <a:ext cx="1257307" cy="1257307"/>
          </a:xfrm>
          <a:prstGeom prst="rect">
            <a:avLst/>
          </a:prstGeom>
        </p:spPr>
      </p:pic>
      <p:pic>
        <p:nvPicPr>
          <p:cNvPr id="23" name="Graphic 22" descr="Meeting">
            <a:extLst>
              <a:ext uri="{FF2B5EF4-FFF2-40B4-BE49-F238E27FC236}">
                <a16:creationId xmlns:a16="http://schemas.microsoft.com/office/drawing/2014/main" id="{E1224D59-1FB1-4ABD-8CF3-65DCDD4BAB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066660" y="1558582"/>
            <a:ext cx="1240038" cy="1240038"/>
          </a:xfrm>
          <a:prstGeom prst="rect">
            <a:avLst/>
          </a:prstGeom>
        </p:spPr>
      </p:pic>
      <p:pic>
        <p:nvPicPr>
          <p:cNvPr id="14" name="Graphic 13" descr="Confused person">
            <a:extLst>
              <a:ext uri="{FF2B5EF4-FFF2-40B4-BE49-F238E27FC236}">
                <a16:creationId xmlns:a16="http://schemas.microsoft.com/office/drawing/2014/main" id="{E66BE501-1E7F-4148-BB90-30474B97C9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003506" y="1602303"/>
            <a:ext cx="1240038" cy="1240038"/>
          </a:xfrm>
          <a:prstGeom prst="rect">
            <a:avLst/>
          </a:prstGeom>
        </p:spPr>
      </p:pic>
    </p:spTree>
    <p:extLst>
      <p:ext uri="{BB962C8B-B14F-4D97-AF65-F5344CB8AC3E}">
        <p14:creationId xmlns:p14="http://schemas.microsoft.com/office/powerpoint/2010/main" val="24958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57557F7-2222-4AF1-98D1-8E5E319022D0}"/>
              </a:ext>
            </a:extLst>
          </p:cNvPr>
          <p:cNvSpPr>
            <a:spLocks noGrp="1" noChangeArrowheads="1"/>
          </p:cNvSpPr>
          <p:nvPr>
            <p:ph type="title"/>
          </p:nvPr>
        </p:nvSpPr>
        <p:spPr>
          <a:xfrm>
            <a:off x="251520" y="15094"/>
            <a:ext cx="6480720" cy="972480"/>
          </a:xfrm>
        </p:spPr>
        <p:txBody>
          <a:bodyPr/>
          <a:lstStyle/>
          <a:p>
            <a:pPr eaLnBrk="1" hangingPunct="1"/>
            <a:r>
              <a:rPr lang="en-GB" sz="2800" dirty="0">
                <a:ea typeface="ＭＳ Ｐゴシック" pitchFamily="34" charset="-128"/>
              </a:rPr>
              <a:t>How we are responding</a:t>
            </a:r>
          </a:p>
        </p:txBody>
      </p:sp>
      <p:sp>
        <p:nvSpPr>
          <p:cNvPr id="5" name="TextBox 4">
            <a:extLst>
              <a:ext uri="{FF2B5EF4-FFF2-40B4-BE49-F238E27FC236}">
                <a16:creationId xmlns:a16="http://schemas.microsoft.com/office/drawing/2014/main" id="{B06F4E84-AC9B-4B48-95CC-A81A8CD8CE39}"/>
              </a:ext>
            </a:extLst>
          </p:cNvPr>
          <p:cNvSpPr txBox="1"/>
          <p:nvPr/>
        </p:nvSpPr>
        <p:spPr>
          <a:xfrm>
            <a:off x="291728" y="1347614"/>
            <a:ext cx="8528743" cy="2973122"/>
          </a:xfrm>
          <a:prstGeom prst="rect">
            <a:avLst/>
          </a:prstGeom>
          <a:noFill/>
        </p:spPr>
        <p:txBody>
          <a:bodyPr wrap="square" rtlCol="0">
            <a:spAutoFit/>
          </a:bodyPr>
          <a:lstStyle/>
          <a:p>
            <a:pPr marL="342900" indent="-342900" algn="l">
              <a:spcBef>
                <a:spcPct val="20000"/>
              </a:spcBef>
              <a:buClr>
                <a:srgbClr val="9E1B34"/>
              </a:buClr>
              <a:buFont typeface="Arial" panose="020B0604020202020204" pitchFamily="34" charset="0"/>
              <a:buChar char="•"/>
            </a:pPr>
            <a:r>
              <a:rPr lang="en-GB" dirty="0">
                <a:solidFill>
                  <a:srgbClr val="262626"/>
                </a:solidFill>
                <a:latin typeface="+mn-lt"/>
              </a:rPr>
              <a:t>Enforcement Strategy – taking a proportionate approach</a:t>
            </a:r>
          </a:p>
          <a:p>
            <a:pPr marL="342900" indent="-342900" algn="l">
              <a:spcBef>
                <a:spcPct val="20000"/>
              </a:spcBef>
              <a:buClr>
                <a:srgbClr val="9E1B34"/>
              </a:buClr>
              <a:buFont typeface="Arial" panose="020B0604020202020204" pitchFamily="34" charset="0"/>
              <a:buChar char="•"/>
            </a:pPr>
            <a:endParaRPr lang="en-GB" dirty="0">
              <a:solidFill>
                <a:srgbClr val="262626"/>
              </a:solidFill>
              <a:latin typeface="+mn-lt"/>
            </a:endParaRPr>
          </a:p>
          <a:p>
            <a:pPr marL="342900" indent="-342900" algn="l">
              <a:spcBef>
                <a:spcPct val="20000"/>
              </a:spcBef>
              <a:buClr>
                <a:srgbClr val="9E1B34"/>
              </a:buClr>
              <a:buFont typeface="Arial" panose="020B0604020202020204" pitchFamily="34" charset="0"/>
              <a:buChar char="•"/>
            </a:pPr>
            <a:r>
              <a:rPr lang="en-GB" dirty="0">
                <a:solidFill>
                  <a:srgbClr val="262626"/>
                </a:solidFill>
                <a:latin typeface="+mn-lt"/>
              </a:rPr>
              <a:t>Risk Outlook has the latest NCSC guidance</a:t>
            </a:r>
          </a:p>
          <a:p>
            <a:pPr marL="342900" indent="-342900" algn="l">
              <a:spcBef>
                <a:spcPct val="20000"/>
              </a:spcBef>
              <a:buClr>
                <a:srgbClr val="9E1B34"/>
              </a:buClr>
              <a:buFont typeface="Arial" panose="020B0604020202020204" pitchFamily="34" charset="0"/>
              <a:buChar char="•"/>
            </a:pPr>
            <a:endParaRPr lang="en-GB" dirty="0">
              <a:solidFill>
                <a:srgbClr val="262626"/>
              </a:solidFill>
              <a:latin typeface="+mn-lt"/>
            </a:endParaRPr>
          </a:p>
          <a:p>
            <a:pPr marL="342900" indent="-342900" algn="l">
              <a:spcBef>
                <a:spcPct val="20000"/>
              </a:spcBef>
              <a:buClr>
                <a:srgbClr val="9E1B34"/>
              </a:buClr>
              <a:buFont typeface="Arial" panose="020B0604020202020204" pitchFamily="34" charset="0"/>
              <a:buChar char="•"/>
            </a:pPr>
            <a:r>
              <a:rPr lang="en-GB" dirty="0">
                <a:solidFill>
                  <a:srgbClr val="262626"/>
                </a:solidFill>
                <a:latin typeface="+mn-lt"/>
              </a:rPr>
              <a:t>Help and guidance on our website –our latest thematic review </a:t>
            </a:r>
          </a:p>
          <a:p>
            <a:pPr marL="342900" indent="-342900" algn="l">
              <a:buFont typeface="Arial" panose="020B0604020202020204" pitchFamily="34" charset="0"/>
              <a:buChar char="•"/>
            </a:pPr>
            <a:endParaRPr lang="en-GB" dirty="0"/>
          </a:p>
        </p:txBody>
      </p:sp>
    </p:spTree>
    <p:extLst>
      <p:ext uri="{BB962C8B-B14F-4D97-AF65-F5344CB8AC3E}">
        <p14:creationId xmlns:p14="http://schemas.microsoft.com/office/powerpoint/2010/main" val="4143190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259632" y="1491630"/>
            <a:ext cx="6694488" cy="1101725"/>
          </a:xfrm>
        </p:spPr>
        <p:txBody>
          <a:bodyPr/>
          <a:lstStyle/>
          <a:p>
            <a:pPr>
              <a:spcAft>
                <a:spcPts val="0"/>
              </a:spcAft>
            </a:pPr>
            <a:r>
              <a:rPr lang="en-GB" sz="3200" b="1" dirty="0">
                <a:effectLst/>
                <a:latin typeface="+mn-lt"/>
                <a:ea typeface="Calibri" panose="020F0502020204030204" pitchFamily="34" charset="0"/>
              </a:rPr>
              <a:t>Cybercrime</a:t>
            </a:r>
            <a:r>
              <a:rPr lang="en-GB" sz="3200" dirty="0">
                <a:effectLst/>
                <a:latin typeface="+mn-lt"/>
                <a:ea typeface="Calibri" panose="020F0502020204030204" pitchFamily="34" charset="0"/>
              </a:rPr>
              <a:t> </a:t>
            </a:r>
            <a:r>
              <a:rPr lang="en-GB" sz="3200" b="1" dirty="0">
                <a:effectLst/>
                <a:latin typeface="+mn-lt"/>
                <a:ea typeface="Calibri" panose="020F0502020204030204" pitchFamily="34" charset="0"/>
              </a:rPr>
              <a:t>t</a:t>
            </a:r>
            <a:r>
              <a:rPr lang="en-GB" b="1" dirty="0">
                <a:latin typeface="+mn-lt"/>
                <a:ea typeface="Calibri" panose="020F0502020204030204" pitchFamily="34" charset="0"/>
              </a:rPr>
              <a:t>hematic review</a:t>
            </a:r>
            <a:endParaRPr lang="en-GB" b="1" dirty="0">
              <a:latin typeface="+mn-lt"/>
              <a:ea typeface="ＭＳ Ｐゴシック" pitchFamily="34" charset="-128"/>
            </a:endParaRPr>
          </a:p>
        </p:txBody>
      </p:sp>
      <p:sp>
        <p:nvSpPr>
          <p:cNvPr id="3075" name="Rectangle 5"/>
          <p:cNvSpPr>
            <a:spLocks noGrp="1" noChangeArrowheads="1"/>
          </p:cNvSpPr>
          <p:nvPr>
            <p:ph type="subTitle" idx="1"/>
          </p:nvPr>
        </p:nvSpPr>
        <p:spPr>
          <a:xfrm>
            <a:off x="1259632" y="2568450"/>
            <a:ext cx="6624637" cy="1101726"/>
          </a:xfrm>
        </p:spPr>
        <p:txBody>
          <a:bodyPr/>
          <a:lstStyle/>
          <a:p>
            <a:pPr eaLnBrk="1" hangingPunct="1"/>
            <a:r>
              <a:rPr lang="en-GB" dirty="0">
                <a:solidFill>
                  <a:srgbClr val="262626"/>
                </a:solidFill>
                <a:ea typeface="ＭＳ Ｐゴシック" pitchFamily="34" charset="-128"/>
              </a:rPr>
              <a:t>Rachel Clements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4E581-5023-4783-B18C-F92CC8A2E197}"/>
              </a:ext>
            </a:extLst>
          </p:cNvPr>
          <p:cNvSpPr>
            <a:spLocks noGrp="1"/>
          </p:cNvSpPr>
          <p:nvPr>
            <p:ph type="title"/>
          </p:nvPr>
        </p:nvSpPr>
        <p:spPr>
          <a:xfrm>
            <a:off x="250825" y="195263"/>
            <a:ext cx="4895850" cy="857250"/>
          </a:xfrm>
        </p:spPr>
        <p:txBody>
          <a:bodyPr wrap="square" anchor="ctr">
            <a:normAutofit/>
          </a:bodyPr>
          <a:lstStyle/>
          <a:p>
            <a:pPr>
              <a:lnSpc>
                <a:spcPct val="90000"/>
              </a:lnSpc>
            </a:pPr>
            <a:r>
              <a:rPr lang="en-GB" sz="2700" dirty="0"/>
              <a:t>How risks looked in our review</a:t>
            </a:r>
          </a:p>
        </p:txBody>
      </p:sp>
      <p:sp>
        <p:nvSpPr>
          <p:cNvPr id="4" name="Content Placeholder 3">
            <a:extLst>
              <a:ext uri="{FF2B5EF4-FFF2-40B4-BE49-F238E27FC236}">
                <a16:creationId xmlns:a16="http://schemas.microsoft.com/office/drawing/2014/main" id="{13E84C2E-74CA-4929-87CA-98F86274DAEF}"/>
              </a:ext>
            </a:extLst>
          </p:cNvPr>
          <p:cNvSpPr txBox="1">
            <a:spLocks noGrp="1"/>
          </p:cNvSpPr>
          <p:nvPr>
            <p:ph sz="half" idx="1"/>
          </p:nvPr>
        </p:nvSpPr>
        <p:spPr>
          <a:xfrm>
            <a:off x="250825" y="1428750"/>
            <a:ext cx="3889127" cy="3357563"/>
          </a:xfrm>
        </p:spPr>
        <p:txBody>
          <a:bodyPr wrap="square" anchor="t">
            <a:normAutofit/>
          </a:bodyPr>
          <a:lstStyle/>
          <a:p>
            <a:pPr>
              <a:lnSpc>
                <a:spcPct val="90000"/>
              </a:lnSpc>
            </a:pPr>
            <a:r>
              <a:rPr lang="en-GB" sz="2400" dirty="0"/>
              <a:t>£4m stolen from 23 firms</a:t>
            </a:r>
          </a:p>
          <a:p>
            <a:pPr>
              <a:lnSpc>
                <a:spcPct val="90000"/>
              </a:lnSpc>
            </a:pPr>
            <a:r>
              <a:rPr lang="en-GB" sz="2400" dirty="0"/>
              <a:t>£400k paid by firms</a:t>
            </a:r>
          </a:p>
          <a:p>
            <a:pPr>
              <a:lnSpc>
                <a:spcPct val="90000"/>
              </a:lnSpc>
            </a:pPr>
            <a:r>
              <a:rPr lang="en-GB" sz="2400" dirty="0"/>
              <a:t>Data security &amp; governance</a:t>
            </a:r>
          </a:p>
          <a:p>
            <a:pPr>
              <a:lnSpc>
                <a:spcPct val="90000"/>
              </a:lnSpc>
            </a:pPr>
            <a:r>
              <a:rPr lang="en-GB" sz="2400" dirty="0"/>
              <a:t>Email modification fraud</a:t>
            </a:r>
          </a:p>
          <a:p>
            <a:pPr>
              <a:lnSpc>
                <a:spcPct val="90000"/>
              </a:lnSpc>
            </a:pPr>
            <a:r>
              <a:rPr lang="en-GB" sz="2400" dirty="0"/>
              <a:t>Phishing and vishing</a:t>
            </a:r>
          </a:p>
          <a:p>
            <a:pPr>
              <a:lnSpc>
                <a:spcPct val="90000"/>
              </a:lnSpc>
            </a:pPr>
            <a:r>
              <a:rPr lang="en-GB" sz="2400" dirty="0"/>
              <a:t>Ransomware</a:t>
            </a:r>
          </a:p>
          <a:p>
            <a:pPr>
              <a:lnSpc>
                <a:spcPct val="90000"/>
              </a:lnSpc>
            </a:pPr>
            <a:endParaRPr lang="en-GB" sz="2200" dirty="0"/>
          </a:p>
        </p:txBody>
      </p:sp>
      <p:pic>
        <p:nvPicPr>
          <p:cNvPr id="6" name="Content Placeholder 6" descr="Businesswoman with laptop talking in meeting">
            <a:extLst>
              <a:ext uri="{FF2B5EF4-FFF2-40B4-BE49-F238E27FC236}">
                <a16:creationId xmlns:a16="http://schemas.microsoft.com/office/drawing/2014/main" id="{6771FBAF-CAAD-4EB1-9135-58B273C0F7D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6774"/>
                    </a14:imgEffect>
                    <a14:imgEffect>
                      <a14:saturation sat="153000"/>
                    </a14:imgEffect>
                  </a14:imgLayer>
                </a14:imgProps>
              </a:ext>
              <a:ext uri="{28A0092B-C50C-407E-A947-70E740481C1C}">
                <a14:useLocalDpi xmlns:a14="http://schemas.microsoft.com/office/drawing/2010/main" val="0"/>
              </a:ext>
            </a:extLst>
          </a:blip>
          <a:srcRect l="8472" r="17644" b="-1"/>
          <a:stretch/>
        </p:blipFill>
        <p:spPr bwMode="auto">
          <a:xfrm>
            <a:off x="4858761" y="1347614"/>
            <a:ext cx="4034413" cy="2952328"/>
          </a:xfrm>
          <a:prstGeom prst="rect">
            <a:avLst/>
          </a:prstGeom>
          <a:noFill/>
          <a:ln w="9525">
            <a:noFill/>
            <a:miter lim="800000"/>
            <a:headEnd/>
            <a:tailEnd/>
          </a:ln>
        </p:spPr>
      </p:pic>
    </p:spTree>
    <p:extLst>
      <p:ext uri="{BB962C8B-B14F-4D97-AF65-F5344CB8AC3E}">
        <p14:creationId xmlns:p14="http://schemas.microsoft.com/office/powerpoint/2010/main" val="414648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3607AA-A4E6-4C31-A378-75783F5C3056}"/>
              </a:ext>
            </a:extLst>
          </p:cNvPr>
          <p:cNvSpPr>
            <a:spLocks noGrp="1"/>
          </p:cNvSpPr>
          <p:nvPr>
            <p:ph type="title"/>
          </p:nvPr>
        </p:nvSpPr>
        <p:spPr>
          <a:xfrm>
            <a:off x="250825" y="123479"/>
            <a:ext cx="6409407" cy="720079"/>
          </a:xfrm>
        </p:spPr>
        <p:txBody>
          <a:bodyPr/>
          <a:lstStyle/>
          <a:p>
            <a:r>
              <a:rPr lang="en-GB" sz="3200" dirty="0"/>
              <a:t>Key risks: training and support</a:t>
            </a:r>
            <a:endParaRPr lang="en-GB" dirty="0"/>
          </a:p>
        </p:txBody>
      </p:sp>
      <p:sp>
        <p:nvSpPr>
          <p:cNvPr id="8" name="Content Placeholder 7">
            <a:extLst>
              <a:ext uri="{FF2B5EF4-FFF2-40B4-BE49-F238E27FC236}">
                <a16:creationId xmlns:a16="http://schemas.microsoft.com/office/drawing/2014/main" id="{BF70DAFD-702B-4132-BA36-D6286182E1AE}"/>
              </a:ext>
            </a:extLst>
          </p:cNvPr>
          <p:cNvSpPr>
            <a:spLocks noGrp="1"/>
          </p:cNvSpPr>
          <p:nvPr>
            <p:ph idx="1"/>
          </p:nvPr>
        </p:nvSpPr>
        <p:spPr bwMode="auto">
          <a:xfrm>
            <a:off x="6156176" y="1347614"/>
            <a:ext cx="2592288" cy="338437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en-US" sz="2000" dirty="0"/>
          </a:p>
          <a:p>
            <a:endParaRPr lang="en-US" sz="2000" dirty="0"/>
          </a:p>
          <a:p>
            <a:endParaRPr lang="en-US" sz="2000" dirty="0"/>
          </a:p>
          <a:p>
            <a:endParaRPr lang="en-US" sz="2000" dirty="0"/>
          </a:p>
          <a:p>
            <a:pPr marL="0" indent="0" algn="ctr">
              <a:buNone/>
            </a:pPr>
            <a:r>
              <a:rPr lang="en-US" sz="2000" dirty="0"/>
              <a:t>   88% of fee earners could not explain the term ‘ransomware’ </a:t>
            </a:r>
          </a:p>
        </p:txBody>
      </p:sp>
      <p:sp>
        <p:nvSpPr>
          <p:cNvPr id="7" name="Rectangle: Rounded Corners 6">
            <a:extLst>
              <a:ext uri="{FF2B5EF4-FFF2-40B4-BE49-F238E27FC236}">
                <a16:creationId xmlns:a16="http://schemas.microsoft.com/office/drawing/2014/main" id="{A30135AF-24E9-4E29-B977-9765D7EF1FB0}"/>
              </a:ext>
            </a:extLst>
          </p:cNvPr>
          <p:cNvSpPr/>
          <p:nvPr/>
        </p:nvSpPr>
        <p:spPr bwMode="auto">
          <a:xfrm>
            <a:off x="3311860" y="1311610"/>
            <a:ext cx="2592288" cy="3456384"/>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2400" dirty="0"/>
          </a:p>
          <a:p>
            <a:pPr algn="l"/>
            <a:endParaRPr lang="en-US" dirty="0"/>
          </a:p>
          <a:p>
            <a:pPr algn="l"/>
            <a:endParaRPr lang="en-US" sz="2000" dirty="0"/>
          </a:p>
          <a:p>
            <a:pPr algn="l"/>
            <a:endParaRPr lang="en-US" sz="2000" dirty="0"/>
          </a:p>
        </p:txBody>
      </p:sp>
      <p:sp>
        <p:nvSpPr>
          <p:cNvPr id="9" name="Rectangle: Rounded Corners 8">
            <a:extLst>
              <a:ext uri="{FF2B5EF4-FFF2-40B4-BE49-F238E27FC236}">
                <a16:creationId xmlns:a16="http://schemas.microsoft.com/office/drawing/2014/main" id="{D6714D71-45CD-4CE7-B788-721F8252C227}"/>
              </a:ext>
            </a:extLst>
          </p:cNvPr>
          <p:cNvSpPr/>
          <p:nvPr/>
        </p:nvSpPr>
        <p:spPr bwMode="auto">
          <a:xfrm>
            <a:off x="456391" y="1318968"/>
            <a:ext cx="2592288" cy="3456384"/>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2400" i="0" dirty="0">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2400" i="0" dirty="0">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a:p>
          <a:p>
            <a:pPr marL="0" marR="0" indent="0" algn="ctr" defTabSz="914400" rtl="0" eaLnBrk="1" fontAlgn="base" latinLnBrk="0" hangingPunct="1">
              <a:lnSpc>
                <a:spcPct val="100000"/>
              </a:lnSpc>
              <a:spcBef>
                <a:spcPct val="0"/>
              </a:spcBef>
              <a:spcAft>
                <a:spcPct val="0"/>
              </a:spcAft>
              <a:buClrTx/>
              <a:buSzTx/>
              <a:buFontTx/>
              <a:buNone/>
              <a:tabLst/>
            </a:pPr>
            <a:endParaRPr lang="en-US" sz="2000" i="0" dirty="0">
              <a:effectLst/>
            </a:endParaRPr>
          </a:p>
          <a:p>
            <a:pPr marL="0" marR="0" indent="0" algn="ctr" defTabSz="914400" rtl="0" eaLnBrk="1" fontAlgn="base" latinLnBrk="0" hangingPunct="1">
              <a:lnSpc>
                <a:spcPct val="100000"/>
              </a:lnSpc>
              <a:spcBef>
                <a:spcPct val="0"/>
              </a:spcBef>
              <a:spcAft>
                <a:spcPct val="0"/>
              </a:spcAft>
              <a:buClrTx/>
              <a:buSzTx/>
              <a:buFontTx/>
              <a:buNone/>
              <a:tabLst/>
            </a:pPr>
            <a:r>
              <a:rPr lang="en-US" sz="2000" i="0" dirty="0">
                <a:effectLst/>
              </a:rPr>
              <a:t>60% of firms viewed their staff</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u="none" strike="noStrike" cap="none" normalizeH="0" baseline="0" dirty="0">
                <a:ln>
                  <a:noFill/>
                </a:ln>
                <a:solidFill>
                  <a:schemeClr val="tx1"/>
                </a:solidFill>
                <a:latin typeface="Arial" charset="0"/>
              </a:rPr>
              <a:t>as the</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a:solidFill>
                  <a:schemeClr val="tx1"/>
                </a:solidFill>
                <a:latin typeface="Arial" charset="0"/>
              </a:rPr>
              <a:t>g</a:t>
            </a:r>
            <a:r>
              <a:rPr lang="en-US" sz="2000" i="0" dirty="0">
                <a:solidFill>
                  <a:schemeClr val="tx1"/>
                </a:solidFill>
                <a:effectLst/>
                <a:latin typeface="Arial" charset="0"/>
              </a:rPr>
              <a:t>reatest </a:t>
            </a:r>
            <a:r>
              <a:rPr lang="en-US" sz="2000" dirty="0">
                <a:solidFill>
                  <a:schemeClr val="tx1"/>
                </a:solidFill>
                <a:latin typeface="Arial" charset="0"/>
              </a:rPr>
              <a:t>risk</a:t>
            </a:r>
            <a:endParaRPr kumimoji="0" lang="en-GB" sz="2000" b="0" i="0" u="none" strike="noStrike" cap="none" normalizeH="0" baseline="0" dirty="0">
              <a:ln>
                <a:noFill/>
              </a:ln>
              <a:solidFill>
                <a:schemeClr val="tx1"/>
              </a:solidFill>
              <a:effectLst/>
              <a:latin typeface="Arial" charset="0"/>
            </a:endParaRPr>
          </a:p>
        </p:txBody>
      </p:sp>
      <p:pic>
        <p:nvPicPr>
          <p:cNvPr id="17" name="Graphic 16" descr="Teacher">
            <a:extLst>
              <a:ext uri="{FF2B5EF4-FFF2-40B4-BE49-F238E27FC236}">
                <a16:creationId xmlns:a16="http://schemas.microsoft.com/office/drawing/2014/main" id="{87773302-D42C-4E96-B320-8109C2DC9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9932" y="1393072"/>
            <a:ext cx="1296144" cy="1368151"/>
          </a:xfrm>
          <a:prstGeom prst="rect">
            <a:avLst/>
          </a:prstGeom>
        </p:spPr>
      </p:pic>
      <p:sp>
        <p:nvSpPr>
          <p:cNvPr id="18" name="TextBox 17">
            <a:extLst>
              <a:ext uri="{FF2B5EF4-FFF2-40B4-BE49-F238E27FC236}">
                <a16:creationId xmlns:a16="http://schemas.microsoft.com/office/drawing/2014/main" id="{B5A934E2-6B5E-417F-8E62-6529EE55CE62}"/>
              </a:ext>
            </a:extLst>
          </p:cNvPr>
          <p:cNvSpPr txBox="1"/>
          <p:nvPr/>
        </p:nvSpPr>
        <p:spPr>
          <a:xfrm>
            <a:off x="3635896" y="2841163"/>
            <a:ext cx="1944216" cy="1323439"/>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20% of firms had not provided any cyber training</a:t>
            </a:r>
          </a:p>
        </p:txBody>
      </p:sp>
      <p:pic>
        <p:nvPicPr>
          <p:cNvPr id="21" name="Graphic 20" descr="Head with gears">
            <a:extLst>
              <a:ext uri="{FF2B5EF4-FFF2-40B4-BE49-F238E27FC236}">
                <a16:creationId xmlns:a16="http://schemas.microsoft.com/office/drawing/2014/main" id="{D258E52C-D1F8-4914-B223-8D133A7EE9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2260" y="1521936"/>
            <a:ext cx="1152128" cy="1110425"/>
          </a:xfrm>
          <a:prstGeom prst="rect">
            <a:avLst/>
          </a:prstGeom>
        </p:spPr>
      </p:pic>
      <p:pic>
        <p:nvPicPr>
          <p:cNvPr id="22" name="Graphic 21" descr="Group of people">
            <a:extLst>
              <a:ext uri="{FF2B5EF4-FFF2-40B4-BE49-F238E27FC236}">
                <a16:creationId xmlns:a16="http://schemas.microsoft.com/office/drawing/2014/main" id="{1E694A29-A63D-4D9E-96F3-856BF19F25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7102" y="1521936"/>
            <a:ext cx="1656185" cy="1152128"/>
          </a:xfrm>
          <a:prstGeom prst="rect">
            <a:avLst/>
          </a:prstGeom>
        </p:spPr>
      </p:pic>
    </p:spTree>
    <p:extLst>
      <p:ext uri="{BB962C8B-B14F-4D97-AF65-F5344CB8AC3E}">
        <p14:creationId xmlns:p14="http://schemas.microsoft.com/office/powerpoint/2010/main" val="51643466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Custom 1">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CSC without HQ strapli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CSC with HQ straplin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B5FD6189B35E45A52473BCEB7E328A" ma:contentTypeVersion="13" ma:contentTypeDescription="Create a new document." ma:contentTypeScope="" ma:versionID="3390308ed5be6100389633608c7dd1c7">
  <xsd:schema xmlns:xsd="http://www.w3.org/2001/XMLSchema" xmlns:xs="http://www.w3.org/2001/XMLSchema" xmlns:p="http://schemas.microsoft.com/office/2006/metadata/properties" xmlns:ns3="034f807c-094b-4332-935f-00b24bf8c526" xmlns:ns4="c93b9354-0d01-4804-bd3d-18adf0c4c298" targetNamespace="http://schemas.microsoft.com/office/2006/metadata/properties" ma:root="true" ma:fieldsID="76badba0167060de21e06dec5f627ad3" ns3:_="" ns4:_="">
    <xsd:import namespace="034f807c-094b-4332-935f-00b24bf8c526"/>
    <xsd:import namespace="c93b9354-0d01-4804-bd3d-18adf0c4c29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f807c-094b-4332-935f-00b24bf8c52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3b9354-0d01-4804-bd3d-18adf0c4c29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93B82F-231E-4CAE-A4DA-64C1307EF6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4f807c-094b-4332-935f-00b24bf8c526"/>
    <ds:schemaRef ds:uri="c93b9354-0d01-4804-bd3d-18adf0c4c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98B4FC-30D3-4EC0-A860-6F41D3876ABE}">
  <ds:schemaRefs>
    <ds:schemaRef ds:uri="http://purl.org/dc/dcmitype/"/>
    <ds:schemaRef ds:uri="http://schemas.microsoft.com/office/infopath/2007/PartnerControls"/>
    <ds:schemaRef ds:uri="c93b9354-0d01-4804-bd3d-18adf0c4c298"/>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034f807c-094b-4332-935f-00b24bf8c526"/>
    <ds:schemaRef ds:uri="http://www.w3.org/XML/1998/namespace"/>
  </ds:schemaRefs>
</ds:datastoreItem>
</file>

<file path=customXml/itemProps3.xml><?xml version="1.0" encoding="utf-8"?>
<ds:datastoreItem xmlns:ds="http://schemas.openxmlformats.org/officeDocument/2006/customXml" ds:itemID="{7A877D74-EAEA-4F39-92C3-29B8E3C139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7573</Words>
  <Application>Microsoft Office PowerPoint</Application>
  <PresentationFormat>On-screen Show (16:9)</PresentationFormat>
  <Paragraphs>620</Paragraphs>
  <Slides>34</Slides>
  <Notes>33</Notes>
  <HiddenSlides>0</HiddenSlides>
  <MMClips>5</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34</vt:i4>
      </vt:variant>
    </vt:vector>
  </HeadingPairs>
  <TitlesOfParts>
    <vt:vector size="52" baseType="lpstr">
      <vt:lpstr>Arial</vt:lpstr>
      <vt:lpstr>Arial</vt:lpstr>
      <vt:lpstr>Calibri</vt:lpstr>
      <vt:lpstr>Calibri Light</vt:lpstr>
      <vt:lpstr>Helvetica</vt:lpstr>
      <vt:lpstr>Helvetica</vt:lpstr>
      <vt:lpstr>Open sans</vt:lpstr>
      <vt:lpstr>open-sans</vt:lpstr>
      <vt:lpstr>Poppins</vt:lpstr>
      <vt:lpstr>Symbol</vt:lpstr>
      <vt:lpstr>Times New Roman</vt:lpstr>
      <vt:lpstr>Wingdings</vt:lpstr>
      <vt:lpstr>Default Design</vt:lpstr>
      <vt:lpstr>Blank</vt:lpstr>
      <vt:lpstr>4_Office Theme</vt:lpstr>
      <vt:lpstr>NCSC without HQ strapline</vt:lpstr>
      <vt:lpstr>5_Office Theme</vt:lpstr>
      <vt:lpstr>NCSC with HQ strapline</vt:lpstr>
      <vt:lpstr>Cybercrime – Covid-19, homeworking and changing risks</vt:lpstr>
      <vt:lpstr>What we will be covering</vt:lpstr>
      <vt:lpstr>The developing situation</vt:lpstr>
      <vt:lpstr>Cybercrime – the trends</vt:lpstr>
      <vt:lpstr>The consequences</vt:lpstr>
      <vt:lpstr>How we are responding</vt:lpstr>
      <vt:lpstr>Cybercrime thematic review</vt:lpstr>
      <vt:lpstr>How risks looked in our review</vt:lpstr>
      <vt:lpstr>Key risks: training and support</vt:lpstr>
      <vt:lpstr>Test your knowledge</vt:lpstr>
      <vt:lpstr>Policies, controls and technology</vt:lpstr>
      <vt:lpstr>Remote working risks</vt:lpstr>
      <vt:lpstr>Managing client risks</vt:lpstr>
      <vt:lpstr>Test your knowledge</vt:lpstr>
      <vt:lpstr>  Help and support  </vt:lpstr>
      <vt:lpstr> 26th November 2020 </vt:lpstr>
      <vt:lpstr>PowerPoint Presentation</vt:lpstr>
      <vt:lpstr>PowerPoint Presentation</vt:lpstr>
      <vt:lpstr>2019 Incident trends</vt:lpstr>
      <vt:lpstr>Cloud Services</vt:lpstr>
      <vt:lpstr>PowerPoint Presentation</vt:lpstr>
      <vt:lpstr>Phishing and Vulnerability scanning</vt:lpstr>
      <vt:lpstr>Supply chain</vt:lpstr>
      <vt:lpstr>WHAT CAN WE DO TO PROTECT OURSELVES</vt:lpstr>
      <vt:lpstr>PowerPoint Presentation</vt:lpstr>
      <vt:lpstr>PowerPoint Presentation</vt:lpstr>
      <vt:lpstr>PowerPoint Presentation</vt:lpstr>
      <vt:lpstr>Products &amp; Services</vt:lpstr>
      <vt:lpstr>Themes &amp; Scenarios</vt:lpstr>
      <vt:lpstr>PowerPoint Presentation</vt:lpstr>
      <vt:lpstr>PowerPoint Presentation</vt:lpstr>
      <vt:lpstr>Q&amp;A</vt:lpstr>
      <vt:lpstr>What might be coming? </vt:lpstr>
      <vt:lpstr>Principles for a Cyber Secure Environment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Cybercrime – Covid-19, homeworking and changing risks</dc:title>
  <dc:creator>Solicitors Regulation Authority (SRA)</dc:creator>
  <cp:lastModifiedBy>Matthew Maidment</cp:lastModifiedBy>
  <cp:revision>2</cp:revision>
  <dcterms:created xsi:type="dcterms:W3CDTF">2020-11-26T10:20:35Z</dcterms:created>
  <dcterms:modified xsi:type="dcterms:W3CDTF">2020-11-27T09:01:06Z</dcterms:modified>
</cp:coreProperties>
</file>