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handoutMasterIdLst>
    <p:handoutMasterId r:id="rId11"/>
  </p:handoutMasterIdLst>
  <p:sldIdLst>
    <p:sldId id="261" r:id="rId5"/>
    <p:sldId id="744" r:id="rId6"/>
    <p:sldId id="270" r:id="rId7"/>
    <p:sldId id="263" r:id="rId8"/>
    <p:sldId id="272" r:id="rId9"/>
  </p:sldIdLst>
  <p:sldSz cx="9144000" cy="5143500" type="screen16x9"/>
  <p:notesSz cx="6858000" cy="9144000"/>
  <p:defaultTextStyle>
    <a:defPPr>
      <a:defRPr lang="en-GB"/>
    </a:defPPr>
    <a:lvl1pPr algn="ctr" rtl="0" fontAlgn="base">
      <a:spcBef>
        <a:spcPct val="0"/>
      </a:spcBef>
      <a:spcAft>
        <a:spcPct val="0"/>
      </a:spcAft>
      <a:defRPr sz="2400" kern="1200">
        <a:solidFill>
          <a:schemeClr val="tx1"/>
        </a:solidFill>
        <a:latin typeface="Arial" charset="0"/>
        <a:ea typeface="ＭＳ Ｐゴシック" pitchFamily="34" charset="-128"/>
        <a:cs typeface="+mn-cs"/>
      </a:defRPr>
    </a:lvl1pPr>
    <a:lvl2pPr marL="457200" algn="ctr" rtl="0" fontAlgn="base">
      <a:spcBef>
        <a:spcPct val="0"/>
      </a:spcBef>
      <a:spcAft>
        <a:spcPct val="0"/>
      </a:spcAft>
      <a:defRPr sz="2400" kern="1200">
        <a:solidFill>
          <a:schemeClr val="tx1"/>
        </a:solidFill>
        <a:latin typeface="Arial" charset="0"/>
        <a:ea typeface="ＭＳ Ｐゴシック" pitchFamily="34" charset="-128"/>
        <a:cs typeface="+mn-cs"/>
      </a:defRPr>
    </a:lvl2pPr>
    <a:lvl3pPr marL="914400" algn="ctr" rtl="0" fontAlgn="base">
      <a:spcBef>
        <a:spcPct val="0"/>
      </a:spcBef>
      <a:spcAft>
        <a:spcPct val="0"/>
      </a:spcAft>
      <a:defRPr sz="2400" kern="1200">
        <a:solidFill>
          <a:schemeClr val="tx1"/>
        </a:solidFill>
        <a:latin typeface="Arial" charset="0"/>
        <a:ea typeface="ＭＳ Ｐゴシック" pitchFamily="34" charset="-128"/>
        <a:cs typeface="+mn-cs"/>
      </a:defRPr>
    </a:lvl3pPr>
    <a:lvl4pPr marL="1371600" algn="ctr" rtl="0" fontAlgn="base">
      <a:spcBef>
        <a:spcPct val="0"/>
      </a:spcBef>
      <a:spcAft>
        <a:spcPct val="0"/>
      </a:spcAft>
      <a:defRPr sz="2400" kern="1200">
        <a:solidFill>
          <a:schemeClr val="tx1"/>
        </a:solidFill>
        <a:latin typeface="Arial" charset="0"/>
        <a:ea typeface="ＭＳ Ｐゴシック" pitchFamily="34" charset="-128"/>
        <a:cs typeface="+mn-cs"/>
      </a:defRPr>
    </a:lvl4pPr>
    <a:lvl5pPr marL="1828800" algn="ctr" rtl="0" fontAlgn="base">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634">
          <p15:clr>
            <a:srgbClr val="A4A3A4"/>
          </p15:clr>
        </p15:guide>
        <p15:guide id="2" pos="4014">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0038"/>
    <a:srgbClr val="9E1B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3" d="100"/>
          <a:sy n="113" d="100"/>
        </p:scale>
        <p:origin x="571" y="86"/>
      </p:cViewPr>
      <p:guideLst>
        <p:guide orient="horz" pos="634"/>
        <p:guide pos="401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lgn="l">
              <a:defRPr sz="1200">
                <a:latin typeface="Arial" pitchFamily="34"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F71937B9-9BEB-4715-9929-27D5D50C9E9C}" type="datetimeFigureOut">
              <a:rPr lang="en-US"/>
              <a:pPr>
                <a:defRPr/>
              </a:pPr>
              <a:t>11/22/2020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lgn="l">
              <a:defRPr sz="1200">
                <a:latin typeface="Arial" pitchFamily="34"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45915B72-6729-4D09-98FB-FD8BA4F4A6E6}"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D27676-55A6-4761-8608-57B6108CC803}" type="datetimeFigureOut">
              <a:rPr lang="en-GB" smtClean="0"/>
              <a:t>22/11/2020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4FE36F-B076-4CD3-BAFE-3C47D2FEAA34}" type="slidenum">
              <a:rPr lang="en-GB" smtClean="0"/>
              <a:t>‹#›</a:t>
            </a:fld>
            <a:endParaRPr lang="en-GB"/>
          </a:p>
        </p:txBody>
      </p:sp>
    </p:spTree>
    <p:extLst>
      <p:ext uri="{BB962C8B-B14F-4D97-AF65-F5344CB8AC3E}">
        <p14:creationId xmlns:p14="http://schemas.microsoft.com/office/powerpoint/2010/main" val="447013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latin typeface="Arial" panose="020B0604020202020204" pitchFamily="34" charset="0"/>
                <a:ea typeface="ＭＳ Ｐゴシック" pitchFamily="34" charset="-128"/>
                <a:cs typeface="Arial" panose="020B0604020202020204" pitchFamily="34" charset="0"/>
              </a:rPr>
              <a:t>SQE 2 only after passing SQE 1</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DEBB798-73D6-44C7-A966-A5E541E3F243}" type="slidenum">
              <a:rPr kumimoji="0" lang="en-GB" sz="1200" b="0" i="0" u="none" strike="noStrike" kern="1200" cap="none" spc="0" normalizeH="0" baseline="0" noProof="0" smtClean="0">
                <a:ln>
                  <a:noFill/>
                </a:ln>
                <a:solidFill>
                  <a:prstClr val="black"/>
                </a:solidFill>
                <a:effectLst/>
                <a:uLnTx/>
                <a:uFillTx/>
                <a:latin typeface="Arial"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GB" sz="12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28011855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I:\mydocs\Images\square-background\sra_background_cubes_red_option.jpg"/>
          <p:cNvPicPr>
            <a:picLocks noChangeAspect="1" noChangeArrowheads="1"/>
          </p:cNvPicPr>
          <p:nvPr userDrawn="1"/>
        </p:nvPicPr>
        <p:blipFill>
          <a:blip r:embed="rId2" cstate="print"/>
          <a:srcRect l="8440"/>
          <a:stretch>
            <a:fillRect/>
          </a:stretch>
        </p:blipFill>
        <p:spPr bwMode="auto">
          <a:xfrm flipH="1" flipV="1">
            <a:off x="4420487" y="987574"/>
            <a:ext cx="4723507" cy="4155926"/>
          </a:xfrm>
          <a:prstGeom prst="rect">
            <a:avLst/>
          </a:prstGeom>
          <a:noFill/>
          <a:ln w="9525">
            <a:noFill/>
            <a:miter lim="800000"/>
            <a:headEnd/>
            <a:tailEnd/>
          </a:ln>
        </p:spPr>
      </p:pic>
      <p:pic>
        <p:nvPicPr>
          <p:cNvPr id="5" name="Picture 2" descr="I:\red-banner.jpg"/>
          <p:cNvPicPr>
            <a:picLocks noChangeAspect="1" noChangeArrowheads="1"/>
          </p:cNvPicPr>
          <p:nvPr userDrawn="1"/>
        </p:nvPicPr>
        <p:blipFill>
          <a:blip r:embed="rId3" cstate="print"/>
          <a:srcRect/>
          <a:stretch>
            <a:fillRect/>
          </a:stretch>
        </p:blipFill>
        <p:spPr bwMode="auto">
          <a:xfrm>
            <a:off x="0" y="0"/>
            <a:ext cx="9144000" cy="1020763"/>
          </a:xfrm>
          <a:prstGeom prst="rect">
            <a:avLst/>
          </a:prstGeom>
          <a:noFill/>
          <a:ln w="9525">
            <a:noFill/>
            <a:miter lim="800000"/>
            <a:headEnd/>
            <a:tailEnd/>
          </a:ln>
        </p:spPr>
      </p:pic>
      <p:pic>
        <p:nvPicPr>
          <p:cNvPr id="6" name="Picture 3" descr="I:\mydocs\Images\logos\sra-white-logo.png"/>
          <p:cNvPicPr>
            <a:picLocks noChangeAspect="1" noChangeArrowheads="1"/>
          </p:cNvPicPr>
          <p:nvPr userDrawn="1"/>
        </p:nvPicPr>
        <p:blipFill>
          <a:blip r:embed="rId4" cstate="print"/>
          <a:srcRect/>
          <a:stretch>
            <a:fillRect/>
          </a:stretch>
        </p:blipFill>
        <p:spPr bwMode="auto">
          <a:xfrm>
            <a:off x="7164388" y="176213"/>
            <a:ext cx="1655762" cy="661987"/>
          </a:xfrm>
          <a:prstGeom prst="rect">
            <a:avLst/>
          </a:prstGeom>
          <a:noFill/>
          <a:ln w="9525">
            <a:noFill/>
            <a:miter lim="800000"/>
            <a:headEnd/>
            <a:tailEnd/>
          </a:ln>
        </p:spPr>
      </p:pic>
      <p:sp>
        <p:nvSpPr>
          <p:cNvPr id="60418" name="Rectangle 2"/>
          <p:cNvSpPr>
            <a:spLocks noGrp="1" noChangeArrowheads="1"/>
          </p:cNvSpPr>
          <p:nvPr>
            <p:ph type="ctrTitle"/>
          </p:nvPr>
        </p:nvSpPr>
        <p:spPr>
          <a:xfrm>
            <a:off x="1692275" y="1491854"/>
            <a:ext cx="6694488" cy="1102519"/>
          </a:xfrm>
        </p:spPr>
        <p:txBody>
          <a:bodyPr/>
          <a:lstStyle>
            <a:lvl1pPr algn="ctr">
              <a:defRPr>
                <a:solidFill>
                  <a:schemeClr val="tx1">
                    <a:lumMod val="85000"/>
                    <a:lumOff val="15000"/>
                  </a:schemeClr>
                </a:solidFill>
              </a:defRPr>
            </a:lvl1pPr>
          </a:lstStyle>
          <a:p>
            <a:r>
              <a:rPr lang="en-US"/>
              <a:t>Click to edit Master title style</a:t>
            </a:r>
            <a:endParaRPr lang="en-GB" dirty="0"/>
          </a:p>
        </p:txBody>
      </p:sp>
      <p:sp>
        <p:nvSpPr>
          <p:cNvPr id="60419" name="Rectangle 3"/>
          <p:cNvSpPr>
            <a:spLocks noGrp="1" noChangeArrowheads="1"/>
          </p:cNvSpPr>
          <p:nvPr>
            <p:ph type="subTitle" idx="1"/>
          </p:nvPr>
        </p:nvSpPr>
        <p:spPr>
          <a:xfrm>
            <a:off x="1763714" y="2842022"/>
            <a:ext cx="6624637" cy="1314450"/>
          </a:xfrm>
        </p:spPr>
        <p:txBody>
          <a:bodyPr/>
          <a:lstStyle>
            <a:lvl1pPr marL="0" indent="0" algn="ctr">
              <a:buFontTx/>
              <a:buNone/>
              <a:defRPr>
                <a:solidFill>
                  <a:schemeClr val="tx1">
                    <a:lumMod val="85000"/>
                    <a:lumOff val="15000"/>
                  </a:schemeClr>
                </a:solidFill>
              </a:defRPr>
            </a:lvl1pPr>
          </a:lstStyle>
          <a:p>
            <a:r>
              <a:rPr lang="en-US"/>
              <a:t>Click to edit Master subtitle style</a:t>
            </a:r>
            <a:endParaRPr lang="en-GB" dirty="0"/>
          </a:p>
        </p:txBody>
      </p:sp>
      <p:sp>
        <p:nvSpPr>
          <p:cNvPr id="2" name="Slide Number Placeholder 1">
            <a:extLst>
              <a:ext uri="{FF2B5EF4-FFF2-40B4-BE49-F238E27FC236}">
                <a16:creationId xmlns:a16="http://schemas.microsoft.com/office/drawing/2014/main" id="{85DD6084-95A3-4BB7-8923-648A28983EC1}"/>
              </a:ext>
            </a:extLst>
          </p:cNvPr>
          <p:cNvSpPr>
            <a:spLocks noGrp="1"/>
          </p:cNvSpPr>
          <p:nvPr>
            <p:ph type="sldNum" sz="quarter" idx="10"/>
          </p:nvPr>
        </p:nvSpPr>
        <p:spPr/>
        <p:txBody>
          <a:bodyPr/>
          <a:lstStyle/>
          <a:p>
            <a:fld id="{71556916-3026-4832-9292-F5DD05CE6D2D}"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9926" y="94060"/>
            <a:ext cx="1895475" cy="469225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331913" y="94060"/>
            <a:ext cx="5535612" cy="469225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331913" y="1428750"/>
            <a:ext cx="3714750" cy="3357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199064" y="1428750"/>
            <a:ext cx="3716337" cy="3357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I:\red-banner.jpg"/>
          <p:cNvPicPr>
            <a:picLocks noChangeAspect="1" noChangeArrowheads="1"/>
          </p:cNvPicPr>
          <p:nvPr userDrawn="1"/>
        </p:nvPicPr>
        <p:blipFill>
          <a:blip r:embed="rId13" cstate="print"/>
          <a:srcRect/>
          <a:stretch>
            <a:fillRect/>
          </a:stretch>
        </p:blipFill>
        <p:spPr bwMode="auto">
          <a:xfrm>
            <a:off x="0" y="0"/>
            <a:ext cx="9144000" cy="1020763"/>
          </a:xfrm>
          <a:prstGeom prst="rect">
            <a:avLst/>
          </a:prstGeom>
          <a:noFill/>
          <a:ln w="9525">
            <a:noFill/>
            <a:miter lim="800000"/>
            <a:headEnd/>
            <a:tailEnd/>
          </a:ln>
        </p:spPr>
      </p:pic>
      <p:sp>
        <p:nvSpPr>
          <p:cNvPr id="1027" name="Rectangle 2"/>
          <p:cNvSpPr>
            <a:spLocks noGrp="1" noChangeArrowheads="1"/>
          </p:cNvSpPr>
          <p:nvPr>
            <p:ph type="title"/>
          </p:nvPr>
        </p:nvSpPr>
        <p:spPr bwMode="auto">
          <a:xfrm>
            <a:off x="250825" y="195263"/>
            <a:ext cx="489585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Title of presentation</a:t>
            </a:r>
          </a:p>
        </p:txBody>
      </p:sp>
      <p:sp>
        <p:nvSpPr>
          <p:cNvPr id="1028" name="Rectangle 3"/>
          <p:cNvSpPr>
            <a:spLocks noGrp="1" noChangeArrowheads="1"/>
          </p:cNvSpPr>
          <p:nvPr>
            <p:ph type="body" idx="1"/>
          </p:nvPr>
        </p:nvSpPr>
        <p:spPr bwMode="auto">
          <a:xfrm>
            <a:off x="250825" y="1419225"/>
            <a:ext cx="8642350" cy="3357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029" name="Picture 3" descr="I:\mydocs\Images\logos\sra-white-logo.png"/>
          <p:cNvPicPr>
            <a:picLocks noChangeAspect="1" noChangeArrowheads="1"/>
          </p:cNvPicPr>
          <p:nvPr userDrawn="1"/>
        </p:nvPicPr>
        <p:blipFill>
          <a:blip r:embed="rId14" cstate="print"/>
          <a:srcRect/>
          <a:stretch>
            <a:fillRect/>
          </a:stretch>
        </p:blipFill>
        <p:spPr bwMode="auto">
          <a:xfrm>
            <a:off x="7164388" y="176213"/>
            <a:ext cx="1655762" cy="661987"/>
          </a:xfrm>
          <a:prstGeom prst="rect">
            <a:avLst/>
          </a:prstGeom>
          <a:noFill/>
          <a:ln w="9525">
            <a:noFill/>
            <a:miter lim="800000"/>
            <a:headEnd/>
            <a:tailEnd/>
          </a:ln>
        </p:spPr>
      </p:pic>
      <p:sp>
        <p:nvSpPr>
          <p:cNvPr id="2" name="Slide Number Placeholder 1">
            <a:extLst>
              <a:ext uri="{FF2B5EF4-FFF2-40B4-BE49-F238E27FC236}">
                <a16:creationId xmlns:a16="http://schemas.microsoft.com/office/drawing/2014/main" id="{EE41A35C-E00E-4B04-97F8-B4BE76AEA5DA}"/>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71556916-3026-4832-9292-F5DD05CE6D2D}"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719"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rtl="0" eaLnBrk="1" fontAlgn="base" hangingPunct="1">
        <a:spcBef>
          <a:spcPct val="0"/>
        </a:spcBef>
        <a:spcAft>
          <a:spcPct val="0"/>
        </a:spcAft>
        <a:defRPr sz="3200">
          <a:solidFill>
            <a:schemeClr val="bg1"/>
          </a:solidFill>
          <a:latin typeface="+mj-lt"/>
          <a:ea typeface="ＭＳ Ｐゴシック" charset="0"/>
          <a:cs typeface="ＭＳ Ｐゴシック" charset="0"/>
        </a:defRPr>
      </a:lvl1pPr>
      <a:lvl2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2pPr>
      <a:lvl3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3pPr>
      <a:lvl4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4pPr>
      <a:lvl5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3200">
          <a:solidFill>
            <a:schemeClr val="tx2"/>
          </a:solidFill>
          <a:latin typeface="Arial" charset="0"/>
        </a:defRPr>
      </a:lvl6pPr>
      <a:lvl7pPr marL="914400" algn="l" rtl="0" eaLnBrk="1" fontAlgn="base" hangingPunct="1">
        <a:spcBef>
          <a:spcPct val="0"/>
        </a:spcBef>
        <a:spcAft>
          <a:spcPct val="0"/>
        </a:spcAft>
        <a:defRPr sz="3200">
          <a:solidFill>
            <a:schemeClr val="tx2"/>
          </a:solidFill>
          <a:latin typeface="Arial" charset="0"/>
        </a:defRPr>
      </a:lvl7pPr>
      <a:lvl8pPr marL="1371600" algn="l" rtl="0" eaLnBrk="1" fontAlgn="base" hangingPunct="1">
        <a:spcBef>
          <a:spcPct val="0"/>
        </a:spcBef>
        <a:spcAft>
          <a:spcPct val="0"/>
        </a:spcAft>
        <a:defRPr sz="3200">
          <a:solidFill>
            <a:schemeClr val="tx2"/>
          </a:solidFill>
          <a:latin typeface="Arial" charset="0"/>
        </a:defRPr>
      </a:lvl8pPr>
      <a:lvl9pPr marL="1828800" algn="l" rtl="0" eaLnBrk="1" fontAlgn="base" hangingPunct="1">
        <a:spcBef>
          <a:spcPct val="0"/>
        </a:spcBef>
        <a:spcAft>
          <a:spcPct val="0"/>
        </a:spcAft>
        <a:defRPr sz="3200">
          <a:solidFill>
            <a:schemeClr val="tx2"/>
          </a:solidFill>
          <a:latin typeface="Arial" charset="0"/>
        </a:defRPr>
      </a:lvl9pPr>
    </p:titleStyle>
    <p:bodyStyle>
      <a:lvl1pPr marL="342900" indent="-342900" algn="l" rtl="0" eaLnBrk="1" fontAlgn="base" hangingPunct="1">
        <a:spcBef>
          <a:spcPct val="20000"/>
        </a:spcBef>
        <a:spcAft>
          <a:spcPct val="0"/>
        </a:spcAft>
        <a:buClr>
          <a:srgbClr val="9E1B34"/>
        </a:buClr>
        <a:buChar char="•"/>
        <a:defRPr sz="2800">
          <a:solidFill>
            <a:srgbClr val="262626"/>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Clr>
          <a:srgbClr val="9E1B34"/>
        </a:buClr>
        <a:buChar char="–"/>
        <a:defRPr sz="2400">
          <a:solidFill>
            <a:srgbClr val="262626"/>
          </a:solidFill>
          <a:latin typeface="+mn-lt"/>
          <a:ea typeface="ＭＳ Ｐゴシック" charset="0"/>
        </a:defRPr>
      </a:lvl2pPr>
      <a:lvl3pPr marL="1143000" indent="-228600" algn="l" rtl="0" eaLnBrk="1" fontAlgn="base" hangingPunct="1">
        <a:spcBef>
          <a:spcPct val="20000"/>
        </a:spcBef>
        <a:spcAft>
          <a:spcPct val="0"/>
        </a:spcAft>
        <a:buClr>
          <a:srgbClr val="9E1B34"/>
        </a:buClr>
        <a:buChar char="•"/>
        <a:defRPr sz="2000">
          <a:solidFill>
            <a:srgbClr val="262626"/>
          </a:solidFill>
          <a:latin typeface="+mn-lt"/>
          <a:ea typeface="ＭＳ Ｐゴシック" charset="0"/>
        </a:defRPr>
      </a:lvl3pPr>
      <a:lvl4pPr marL="1600200" indent="-228600" algn="l" rtl="0" eaLnBrk="1" fontAlgn="base" hangingPunct="1">
        <a:spcBef>
          <a:spcPct val="20000"/>
        </a:spcBef>
        <a:spcAft>
          <a:spcPct val="0"/>
        </a:spcAft>
        <a:buClr>
          <a:srgbClr val="9E1B34"/>
        </a:buClr>
        <a:buChar char="–"/>
        <a:defRPr>
          <a:solidFill>
            <a:srgbClr val="262626"/>
          </a:solidFill>
          <a:latin typeface="+mn-lt"/>
          <a:ea typeface="ＭＳ Ｐゴシック" charset="0"/>
        </a:defRPr>
      </a:lvl4pPr>
      <a:lvl5pPr marL="2057400" indent="-228600" algn="l" rtl="0" eaLnBrk="1" fontAlgn="base" hangingPunct="1">
        <a:spcBef>
          <a:spcPct val="20000"/>
        </a:spcBef>
        <a:spcAft>
          <a:spcPct val="0"/>
        </a:spcAft>
        <a:buClr>
          <a:srgbClr val="9E1B34"/>
        </a:buClr>
        <a:buChar char="»"/>
        <a:defRPr sz="1600">
          <a:solidFill>
            <a:srgbClr val="262626"/>
          </a:solidFill>
          <a:latin typeface="+mn-lt"/>
          <a:ea typeface="ＭＳ Ｐゴシック" charset="0"/>
        </a:defRPr>
      </a:lvl5pPr>
      <a:lvl6pPr marL="2514600" indent="-228600" algn="l" rtl="0" eaLnBrk="1" fontAlgn="base" hangingPunct="1">
        <a:spcBef>
          <a:spcPct val="20000"/>
        </a:spcBef>
        <a:spcAft>
          <a:spcPct val="0"/>
        </a:spcAft>
        <a:buClr>
          <a:srgbClr val="9E1B34"/>
        </a:buClr>
        <a:buChar char="»"/>
        <a:defRPr sz="1600">
          <a:solidFill>
            <a:schemeClr val="tx1"/>
          </a:solidFill>
          <a:latin typeface="+mn-lt"/>
        </a:defRPr>
      </a:lvl6pPr>
      <a:lvl7pPr marL="2971800" indent="-228600" algn="l" rtl="0" eaLnBrk="1" fontAlgn="base" hangingPunct="1">
        <a:spcBef>
          <a:spcPct val="20000"/>
        </a:spcBef>
        <a:spcAft>
          <a:spcPct val="0"/>
        </a:spcAft>
        <a:buClr>
          <a:srgbClr val="9E1B34"/>
        </a:buClr>
        <a:buChar char="»"/>
        <a:defRPr sz="1600">
          <a:solidFill>
            <a:schemeClr val="tx1"/>
          </a:solidFill>
          <a:latin typeface="+mn-lt"/>
        </a:defRPr>
      </a:lvl7pPr>
      <a:lvl8pPr marL="3429000" indent="-228600" algn="l" rtl="0" eaLnBrk="1" fontAlgn="base" hangingPunct="1">
        <a:spcBef>
          <a:spcPct val="20000"/>
        </a:spcBef>
        <a:spcAft>
          <a:spcPct val="0"/>
        </a:spcAft>
        <a:buClr>
          <a:srgbClr val="9E1B34"/>
        </a:buClr>
        <a:buChar char="»"/>
        <a:defRPr sz="1600">
          <a:solidFill>
            <a:schemeClr val="tx1"/>
          </a:solidFill>
          <a:latin typeface="+mn-lt"/>
        </a:defRPr>
      </a:lvl8pPr>
      <a:lvl9pPr marL="3886200" indent="-228600" algn="l" rtl="0" eaLnBrk="1" fontAlgn="base" hangingPunct="1">
        <a:spcBef>
          <a:spcPct val="20000"/>
        </a:spcBef>
        <a:spcAft>
          <a:spcPct val="0"/>
        </a:spcAft>
        <a:buClr>
          <a:srgbClr val="9E1B34"/>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svg"/><Relationship Id="rId7" Type="http://schemas.openxmlformats.org/officeDocument/2006/relationships/image" Target="../media/image11.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sv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3.svg"/><Relationship Id="rId7" Type="http://schemas.openxmlformats.org/officeDocument/2006/relationships/image" Target="../media/image9.sv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15.svg"/><Relationship Id="rId4" Type="http://schemas.openxmlformats.org/officeDocument/2006/relationships/image" Target="../media/image14.png"/><Relationship Id="rId9" Type="http://schemas.openxmlformats.org/officeDocument/2006/relationships/image" Target="../media/image17.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1259632" y="1347614"/>
            <a:ext cx="6694488" cy="1101725"/>
          </a:xfrm>
        </p:spPr>
        <p:txBody>
          <a:bodyPr/>
          <a:lstStyle/>
          <a:p>
            <a:pPr eaLnBrk="1" hangingPunct="1">
              <a:defRPr/>
            </a:pPr>
            <a:br>
              <a:rPr lang="en-US" dirty="0">
                <a:ea typeface="ＭＳ Ｐゴシック" pitchFamily="34" charset="-128"/>
              </a:rPr>
            </a:br>
            <a:r>
              <a:rPr lang="en-US" dirty="0">
                <a:ea typeface="ＭＳ Ｐゴシック" pitchFamily="34" charset="-128"/>
              </a:rPr>
              <a:t>The SQE: </a:t>
            </a:r>
            <a:br>
              <a:rPr lang="en-US" dirty="0">
                <a:ea typeface="ＭＳ Ｐゴシック" pitchFamily="34" charset="-128"/>
              </a:rPr>
            </a:br>
            <a:r>
              <a:rPr lang="en-US" dirty="0">
                <a:ea typeface="ＭＳ Ｐゴシック" pitchFamily="34" charset="-128"/>
              </a:rPr>
              <a:t>what it means for law firms</a:t>
            </a:r>
            <a:endParaRPr lang="en-GB" dirty="0">
              <a:ea typeface="ＭＳ Ｐゴシック" pitchFamily="34" charset="-128"/>
            </a:endParaRPr>
          </a:p>
        </p:txBody>
      </p:sp>
      <p:sp>
        <p:nvSpPr>
          <p:cNvPr id="3075" name="Rectangle 5"/>
          <p:cNvSpPr>
            <a:spLocks noGrp="1" noChangeArrowheads="1"/>
          </p:cNvSpPr>
          <p:nvPr>
            <p:ph type="subTitle" idx="1"/>
          </p:nvPr>
        </p:nvSpPr>
        <p:spPr>
          <a:xfrm>
            <a:off x="1259681" y="2787774"/>
            <a:ext cx="6624637" cy="1314450"/>
          </a:xfrm>
        </p:spPr>
        <p:txBody>
          <a:bodyPr/>
          <a:lstStyle/>
          <a:p>
            <a:pPr algn="ctr"/>
            <a:r>
              <a:rPr lang="en-GB" sz="2400" dirty="0">
                <a:ea typeface="ＭＳ Ｐゴシック" pitchFamily="34" charset="-128"/>
              </a:rPr>
              <a:t>Julie Brannan, </a:t>
            </a:r>
          </a:p>
          <a:p>
            <a:pPr algn="ctr"/>
            <a:r>
              <a:rPr lang="en-GB" sz="2400" dirty="0">
                <a:ea typeface="ＭＳ Ｐゴシック" pitchFamily="34" charset="-128"/>
              </a:rPr>
              <a:t>Director of Education and Training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05646" y="66883"/>
            <a:ext cx="5938562" cy="987573"/>
          </a:xfrm>
        </p:spPr>
        <p:txBody>
          <a:bodyPr vert="horz" wrap="square" lIns="68580" tIns="34290" rIns="68580" bIns="34290" numCol="1" rtlCol="0" anchor="ctr" anchorCtr="0" compatLnSpc="1">
            <a:prstTxWarp prst="textNoShape">
              <a:avLst/>
            </a:prstTxWarp>
            <a:normAutofit/>
          </a:bodyPr>
          <a:lstStyle/>
          <a:p>
            <a:r>
              <a:rPr lang="en-US" dirty="0"/>
              <a:t>The SQE – a reminder</a:t>
            </a:r>
          </a:p>
        </p:txBody>
      </p:sp>
      <p:sp>
        <p:nvSpPr>
          <p:cNvPr id="6" name="TextBox 5"/>
          <p:cNvSpPr txBox="1"/>
          <p:nvPr/>
        </p:nvSpPr>
        <p:spPr>
          <a:xfrm>
            <a:off x="4283968" y="1275606"/>
            <a:ext cx="4317592" cy="3307225"/>
          </a:xfrm>
          <a:prstGeom prst="rect">
            <a:avLst/>
          </a:prstGeom>
        </p:spPr>
        <p:txBody>
          <a:bodyPr vert="horz" lIns="68580" tIns="34290" rIns="68580" bIns="34290" rtlCol="0">
            <a:normAutofit/>
          </a:bodyPr>
          <a:lstStyle/>
          <a:p>
            <a:pPr marL="342884" indent="-171446" algn="l" defTabSz="914378">
              <a:lnSpc>
                <a:spcPct val="90000"/>
              </a:lnSpc>
              <a:spcAft>
                <a:spcPts val="450"/>
              </a:spcAft>
              <a:buClr>
                <a:srgbClr val="9E1B34"/>
              </a:buClr>
              <a:buFont typeface="Arial" panose="020B0604020202020204" pitchFamily="34" charset="0"/>
              <a:buChar char="•"/>
            </a:pPr>
            <a:r>
              <a:rPr lang="en-US" sz="1500" dirty="0">
                <a:solidFill>
                  <a:srgbClr val="000000"/>
                </a:solidFill>
                <a:latin typeface="Arial" panose="020B0604020202020204" pitchFamily="34" charset="0"/>
                <a:cs typeface="Arial" panose="020B0604020202020204" pitchFamily="34" charset="0"/>
              </a:rPr>
              <a:t>A single, robust, examination all aspiring solicitors will have to take</a:t>
            </a:r>
          </a:p>
          <a:p>
            <a:pPr marL="342884" indent="-171446" algn="l" defTabSz="914378">
              <a:lnSpc>
                <a:spcPct val="90000"/>
              </a:lnSpc>
              <a:spcAft>
                <a:spcPts val="450"/>
              </a:spcAft>
              <a:buClr>
                <a:srgbClr val="9E1B34"/>
              </a:buClr>
              <a:buFont typeface="Arial" panose="020B0604020202020204" pitchFamily="34" charset="0"/>
              <a:buChar char="•"/>
            </a:pPr>
            <a:endParaRPr lang="en-US" sz="1500" dirty="0">
              <a:solidFill>
                <a:srgbClr val="000000"/>
              </a:solidFill>
              <a:latin typeface="Arial" panose="020B0604020202020204" pitchFamily="34" charset="0"/>
              <a:cs typeface="Arial" panose="020B0604020202020204" pitchFamily="34" charset="0"/>
            </a:endParaRPr>
          </a:p>
          <a:p>
            <a:pPr marL="342884" indent="-171446" algn="l" defTabSz="914378">
              <a:lnSpc>
                <a:spcPct val="90000"/>
              </a:lnSpc>
              <a:spcAft>
                <a:spcPts val="450"/>
              </a:spcAft>
              <a:buClr>
                <a:srgbClr val="9E1B34"/>
              </a:buClr>
              <a:buFont typeface="Arial" panose="020B0604020202020204" pitchFamily="34" charset="0"/>
              <a:buChar char="•"/>
            </a:pPr>
            <a:r>
              <a:rPr lang="en-US" sz="1500" dirty="0">
                <a:solidFill>
                  <a:srgbClr val="000000"/>
                </a:solidFill>
                <a:latin typeface="Arial" panose="020B0604020202020204" pitchFamily="34" charset="0"/>
                <a:cs typeface="Arial" panose="020B0604020202020204" pitchFamily="34" charset="0"/>
              </a:rPr>
              <a:t>To be introduced on 1 September 2021; details of the transition to SQE are on our website</a:t>
            </a:r>
          </a:p>
          <a:p>
            <a:pPr marL="342884" indent="-171446" algn="l" defTabSz="914378">
              <a:lnSpc>
                <a:spcPct val="90000"/>
              </a:lnSpc>
              <a:spcAft>
                <a:spcPts val="450"/>
              </a:spcAft>
              <a:buClr>
                <a:srgbClr val="9E1B34"/>
              </a:buClr>
              <a:buFont typeface="Arial" panose="020B0604020202020204" pitchFamily="34" charset="0"/>
              <a:buChar char="•"/>
            </a:pPr>
            <a:endParaRPr lang="en-US" sz="1500" dirty="0"/>
          </a:p>
          <a:p>
            <a:pPr marL="342884" indent="-171446" algn="l" defTabSz="914378">
              <a:lnSpc>
                <a:spcPct val="90000"/>
              </a:lnSpc>
              <a:spcAft>
                <a:spcPts val="450"/>
              </a:spcAft>
              <a:buClr>
                <a:srgbClr val="9E1B34"/>
              </a:buClr>
              <a:buFont typeface="Arial" panose="020B0604020202020204" pitchFamily="34" charset="0"/>
              <a:buChar char="•"/>
            </a:pPr>
            <a:r>
              <a:rPr lang="en-US" sz="1500" dirty="0"/>
              <a:t>Everyone will meet the same high standards in a consistent way</a:t>
            </a:r>
            <a:endParaRPr lang="en-US" sz="1500" dirty="0">
              <a:solidFill>
                <a:srgbClr val="000000"/>
              </a:solidFill>
              <a:latin typeface="Arial" panose="020B0604020202020204" pitchFamily="34" charset="0"/>
              <a:cs typeface="Arial" panose="020B0604020202020204" pitchFamily="34" charset="0"/>
            </a:endParaRPr>
          </a:p>
          <a:p>
            <a:pPr marL="171438" algn="l" defTabSz="914378">
              <a:lnSpc>
                <a:spcPct val="90000"/>
              </a:lnSpc>
              <a:spcAft>
                <a:spcPts val="450"/>
              </a:spcAft>
              <a:buClr>
                <a:srgbClr val="9E1B34"/>
              </a:buClr>
            </a:pPr>
            <a:endParaRPr lang="en-US" sz="1500" dirty="0">
              <a:solidFill>
                <a:srgbClr val="000000"/>
              </a:solidFill>
              <a:latin typeface="Arial" panose="020B0604020202020204" pitchFamily="34" charset="0"/>
              <a:cs typeface="Arial" panose="020B0604020202020204" pitchFamily="34" charset="0"/>
            </a:endParaRPr>
          </a:p>
          <a:p>
            <a:pPr marL="342884" indent="-171446" algn="l" defTabSz="914378">
              <a:lnSpc>
                <a:spcPct val="90000"/>
              </a:lnSpc>
              <a:spcAft>
                <a:spcPts val="450"/>
              </a:spcAft>
              <a:buClr>
                <a:srgbClr val="9E1B34"/>
              </a:buClr>
              <a:buFont typeface="Arial" panose="020B0604020202020204" pitchFamily="34" charset="0"/>
              <a:buChar char="•"/>
            </a:pPr>
            <a:r>
              <a:rPr lang="en-US" sz="1500" dirty="0">
                <a:solidFill>
                  <a:srgbClr val="000000"/>
                </a:solidFill>
                <a:latin typeface="Arial" panose="020B0604020202020204" pitchFamily="34" charset="0"/>
                <a:cs typeface="Arial" panose="020B0604020202020204" pitchFamily="34" charset="0"/>
              </a:rPr>
              <a:t>We will no longer specify routes to admission as a solicitor</a:t>
            </a:r>
          </a:p>
          <a:p>
            <a:pPr marL="342884" indent="-171446" defTabSz="914378">
              <a:lnSpc>
                <a:spcPct val="90000"/>
              </a:lnSpc>
              <a:spcAft>
                <a:spcPts val="450"/>
              </a:spcAft>
              <a:buClr>
                <a:srgbClr val="9E1B34"/>
              </a:buClr>
              <a:buFont typeface="Arial" panose="020B0604020202020204" pitchFamily="34" charset="0"/>
              <a:buChar char="•"/>
            </a:pPr>
            <a:endParaRPr lang="en-US" sz="1500" dirty="0">
              <a:solidFill>
                <a:srgbClr val="000000"/>
              </a:solidFill>
              <a:latin typeface="Arial" panose="020B0604020202020204" pitchFamily="34" charset="0"/>
              <a:cs typeface="Arial" panose="020B0604020202020204" pitchFamily="34" charset="0"/>
            </a:endParaRPr>
          </a:p>
          <a:p>
            <a:pPr marL="342884" indent="-171446" defTabSz="914378">
              <a:lnSpc>
                <a:spcPct val="90000"/>
              </a:lnSpc>
              <a:spcAft>
                <a:spcPts val="450"/>
              </a:spcAft>
              <a:buClr>
                <a:srgbClr val="9E1B34"/>
              </a:buClr>
              <a:buFont typeface="Arial" panose="020B0604020202020204" pitchFamily="34" charset="0"/>
              <a:buChar char="•"/>
            </a:pPr>
            <a:endParaRPr lang="en-US" sz="1500" dirty="0">
              <a:solidFill>
                <a:srgbClr val="000000"/>
              </a:solidFill>
            </a:endParaRPr>
          </a:p>
        </p:txBody>
      </p:sp>
      <p:pic>
        <p:nvPicPr>
          <p:cNvPr id="1026" name="Picture 9" descr="A picture containing flower&#10;&#10;Description automatically generated">
            <a:extLst>
              <a:ext uri="{FF2B5EF4-FFF2-40B4-BE49-F238E27FC236}">
                <a16:creationId xmlns:a16="http://schemas.microsoft.com/office/drawing/2014/main" id="{26D6EC12-2906-4E05-922C-BF49B22D23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5646" y="1203598"/>
            <a:ext cx="3405955" cy="3490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7518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3A061-D15D-460C-9EE7-CC5F29D5B8C4}"/>
              </a:ext>
            </a:extLst>
          </p:cNvPr>
          <p:cNvSpPr>
            <a:spLocks noGrp="1"/>
          </p:cNvSpPr>
          <p:nvPr>
            <p:ph type="title"/>
          </p:nvPr>
        </p:nvSpPr>
        <p:spPr>
          <a:xfrm>
            <a:off x="250825" y="123478"/>
            <a:ext cx="4895850" cy="857250"/>
          </a:xfrm>
        </p:spPr>
        <p:txBody>
          <a:bodyPr/>
          <a:lstStyle/>
          <a:p>
            <a:r>
              <a:rPr lang="en-GB" dirty="0"/>
              <a:t>What’s next?</a:t>
            </a:r>
          </a:p>
        </p:txBody>
      </p:sp>
      <p:sp>
        <p:nvSpPr>
          <p:cNvPr id="3" name="Content Placeholder 2">
            <a:extLst>
              <a:ext uri="{FF2B5EF4-FFF2-40B4-BE49-F238E27FC236}">
                <a16:creationId xmlns:a16="http://schemas.microsoft.com/office/drawing/2014/main" id="{2F5ADF0A-1BBA-43E0-B82F-4D5E5F58082F}"/>
              </a:ext>
            </a:extLst>
          </p:cNvPr>
          <p:cNvSpPr>
            <a:spLocks noGrp="1"/>
          </p:cNvSpPr>
          <p:nvPr>
            <p:ph idx="1"/>
          </p:nvPr>
        </p:nvSpPr>
        <p:spPr>
          <a:xfrm>
            <a:off x="250825" y="1129407"/>
            <a:ext cx="8642350" cy="3357563"/>
          </a:xfrm>
        </p:spPr>
        <p:txBody>
          <a:bodyPr/>
          <a:lstStyle/>
          <a:p>
            <a:endParaRPr lang="en-GB"/>
          </a:p>
        </p:txBody>
      </p:sp>
      <p:pic>
        <p:nvPicPr>
          <p:cNvPr id="4" name="Picture 3" descr="Timeline&#10;&#10;Description automatically generated">
            <a:extLst>
              <a:ext uri="{FF2B5EF4-FFF2-40B4-BE49-F238E27FC236}">
                <a16:creationId xmlns:a16="http://schemas.microsoft.com/office/drawing/2014/main" id="{B3AAC6FA-3403-4B90-85A9-BEF617C1D2B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7037"/>
          <a:stretch/>
        </p:blipFill>
        <p:spPr>
          <a:xfrm>
            <a:off x="0" y="1052512"/>
            <a:ext cx="9144000" cy="3711917"/>
          </a:xfrm>
          <a:prstGeom prst="rect">
            <a:avLst/>
          </a:prstGeom>
        </p:spPr>
      </p:pic>
      <p:pic>
        <p:nvPicPr>
          <p:cNvPr id="5" name="Picture 4" descr="Timeline&#10;&#10;Description automatically generated">
            <a:extLst>
              <a:ext uri="{FF2B5EF4-FFF2-40B4-BE49-F238E27FC236}">
                <a16:creationId xmlns:a16="http://schemas.microsoft.com/office/drawing/2014/main" id="{98680201-C3BF-4D39-A0C6-921205DF4475}"/>
              </a:ext>
            </a:extLst>
          </p:cNvPr>
          <p:cNvPicPr preferRelativeResize="0">
            <a:picLocks/>
          </p:cNvPicPr>
          <p:nvPr/>
        </p:nvPicPr>
        <p:blipFill rotWithShape="1">
          <a:blip r:embed="rId2">
            <a:extLst>
              <a:ext uri="{28A0092B-C50C-407E-A947-70E740481C1C}">
                <a14:useLocalDpi xmlns:a14="http://schemas.microsoft.com/office/drawing/2010/main" val="0"/>
              </a:ext>
            </a:extLst>
          </a:blip>
          <a:srcRect l="26284" t="40278" r="65841" b="56115"/>
          <a:stretch/>
        </p:blipFill>
        <p:spPr>
          <a:xfrm flipV="1">
            <a:off x="2158750" y="2281932"/>
            <a:ext cx="1080000" cy="144000"/>
          </a:xfrm>
          <a:prstGeom prst="rect">
            <a:avLst/>
          </a:prstGeom>
        </p:spPr>
      </p:pic>
      <p:sp>
        <p:nvSpPr>
          <p:cNvPr id="6" name="Rectangle 5">
            <a:extLst>
              <a:ext uri="{FF2B5EF4-FFF2-40B4-BE49-F238E27FC236}">
                <a16:creationId xmlns:a16="http://schemas.microsoft.com/office/drawing/2014/main" id="{16C274F6-1B96-44BE-BC3E-0E46D7827462}"/>
              </a:ext>
            </a:extLst>
          </p:cNvPr>
          <p:cNvSpPr/>
          <p:nvPr/>
        </p:nvSpPr>
        <p:spPr bwMode="auto">
          <a:xfrm>
            <a:off x="2411760" y="1498699"/>
            <a:ext cx="1080000" cy="783233"/>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Arial" charset="0"/>
            </a:endParaRPr>
          </a:p>
        </p:txBody>
      </p:sp>
      <p:pic>
        <p:nvPicPr>
          <p:cNvPr id="8" name="Picture 7" descr="Timeline&#10;&#10;Description automatically generated">
            <a:extLst>
              <a:ext uri="{FF2B5EF4-FFF2-40B4-BE49-F238E27FC236}">
                <a16:creationId xmlns:a16="http://schemas.microsoft.com/office/drawing/2014/main" id="{D5639E5B-31F4-45F6-9C03-E6C19619231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77562" t="75534" r="12292"/>
          <a:stretch/>
        </p:blipFill>
        <p:spPr>
          <a:xfrm>
            <a:off x="6183455" y="4137236"/>
            <a:ext cx="927720" cy="976927"/>
          </a:xfrm>
          <a:prstGeom prst="rect">
            <a:avLst/>
          </a:prstGeom>
        </p:spPr>
      </p:pic>
      <p:pic>
        <p:nvPicPr>
          <p:cNvPr id="9" name="Picture 8" descr="Timeline&#10;&#10;Description automatically generated">
            <a:extLst>
              <a:ext uri="{FF2B5EF4-FFF2-40B4-BE49-F238E27FC236}">
                <a16:creationId xmlns:a16="http://schemas.microsoft.com/office/drawing/2014/main" id="{19F89B8F-8B09-4165-8483-526C30B224C1}"/>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77562" t="86620" r="12292" b="580"/>
          <a:stretch/>
        </p:blipFill>
        <p:spPr>
          <a:xfrm>
            <a:off x="7111175" y="3770289"/>
            <a:ext cx="927720" cy="511126"/>
          </a:xfrm>
          <a:prstGeom prst="rect">
            <a:avLst/>
          </a:prstGeom>
        </p:spPr>
      </p:pic>
    </p:spTree>
    <p:extLst>
      <p:ext uri="{BB962C8B-B14F-4D97-AF65-F5344CB8AC3E}">
        <p14:creationId xmlns:p14="http://schemas.microsoft.com/office/powerpoint/2010/main" val="162770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Action for us all</a:t>
            </a:r>
          </a:p>
        </p:txBody>
      </p:sp>
      <p:sp>
        <p:nvSpPr>
          <p:cNvPr id="3" name="Content Placeholder 2"/>
          <p:cNvSpPr>
            <a:spLocks noGrp="1"/>
          </p:cNvSpPr>
          <p:nvPr>
            <p:ph idx="1"/>
          </p:nvPr>
        </p:nvSpPr>
        <p:spPr>
          <a:xfrm>
            <a:off x="712851" y="4083918"/>
            <a:ext cx="7866380" cy="3357563"/>
          </a:xfrm>
        </p:spPr>
        <p:txBody>
          <a:bodyPr/>
          <a:lstStyle/>
          <a:p>
            <a:pPr marL="742950" lvl="1" indent="-285750">
              <a:spcAft>
                <a:spcPts val="0"/>
              </a:spcAft>
              <a:buFont typeface="Courier New" panose="02070309020205020404" pitchFamily="49" charset="0"/>
              <a:buChar char="o"/>
            </a:pPr>
            <a:endParaRPr lang="en-GB" sz="1100" dirty="0">
              <a:effectLst/>
              <a:latin typeface="Calibri" panose="020F0502020204030204" pitchFamily="34" charset="0"/>
              <a:ea typeface="Calibri" panose="020F0502020204030204" pitchFamily="34" charset="0"/>
            </a:endParaRPr>
          </a:p>
          <a:p>
            <a:pPr marL="457200" lvl="1" indent="0">
              <a:spcAft>
                <a:spcPts val="0"/>
              </a:spcAft>
              <a:buNone/>
            </a:pPr>
            <a:r>
              <a:rPr lang="en-GB" sz="1500" dirty="0">
                <a:latin typeface="Arial" panose="020B0604020202020204" pitchFamily="34" charset="0"/>
                <a:ea typeface="Times New Roman" panose="02020603050405020304" pitchFamily="18" charset="0"/>
              </a:rPr>
              <a:t>We want to collaborate with firms and training providers</a:t>
            </a:r>
            <a:r>
              <a:rPr lang="en-GB" sz="1500" dirty="0">
                <a:effectLst/>
                <a:latin typeface="Arial" panose="020B0604020202020204" pitchFamily="34" charset="0"/>
                <a:ea typeface="Times New Roman" panose="02020603050405020304" pitchFamily="18" charset="0"/>
              </a:rPr>
              <a:t>. Tell us what support you would find helpful: </a:t>
            </a:r>
            <a:r>
              <a:rPr lang="en-GB" sz="1500" dirty="0">
                <a:solidFill>
                  <a:srgbClr val="B10035"/>
                </a:solidFill>
                <a:effectLst/>
                <a:latin typeface="Arial" panose="020B0604020202020204" pitchFamily="34" charset="0"/>
                <a:ea typeface="Times New Roman" panose="02020603050405020304" pitchFamily="18" charset="0"/>
              </a:rPr>
              <a:t>sqe@sra.org.uk </a:t>
            </a:r>
            <a:endParaRPr lang="en-GB" sz="1500" dirty="0">
              <a:solidFill>
                <a:srgbClr val="B10035"/>
              </a:solidFill>
              <a:effectLst/>
              <a:latin typeface="Calibri" panose="020F0502020204030204" pitchFamily="34" charset="0"/>
              <a:ea typeface="Calibri" panose="020F0502020204030204" pitchFamily="34" charset="0"/>
            </a:endParaRPr>
          </a:p>
          <a:p>
            <a:endParaRPr lang="en-GB" dirty="0"/>
          </a:p>
        </p:txBody>
      </p:sp>
      <p:sp>
        <p:nvSpPr>
          <p:cNvPr id="4" name="TextBox 3">
            <a:extLst>
              <a:ext uri="{FF2B5EF4-FFF2-40B4-BE49-F238E27FC236}">
                <a16:creationId xmlns:a16="http://schemas.microsoft.com/office/drawing/2014/main" id="{9CA87AC0-F157-4AAE-A5B5-7160D85CD3F7}"/>
              </a:ext>
            </a:extLst>
          </p:cNvPr>
          <p:cNvSpPr txBox="1"/>
          <p:nvPr/>
        </p:nvSpPr>
        <p:spPr>
          <a:xfrm>
            <a:off x="233317" y="1275606"/>
            <a:ext cx="8785671" cy="323165"/>
          </a:xfrm>
          <a:prstGeom prst="rect">
            <a:avLst/>
          </a:prstGeom>
          <a:noFill/>
        </p:spPr>
        <p:txBody>
          <a:bodyPr wrap="square" rtlCol="0">
            <a:spAutoFit/>
          </a:bodyPr>
          <a:lstStyle/>
          <a:p>
            <a:pPr algn="l"/>
            <a:r>
              <a:rPr lang="en-GB" sz="1500" b="1" dirty="0"/>
              <a:t>Joint responsibility to take action to realise SQE benefits:</a:t>
            </a:r>
          </a:p>
        </p:txBody>
      </p:sp>
      <p:sp>
        <p:nvSpPr>
          <p:cNvPr id="5" name="TextBox 4">
            <a:extLst>
              <a:ext uri="{FF2B5EF4-FFF2-40B4-BE49-F238E27FC236}">
                <a16:creationId xmlns:a16="http://schemas.microsoft.com/office/drawing/2014/main" id="{3C1454A7-9C41-4B32-BA74-37DF695935D1}"/>
              </a:ext>
            </a:extLst>
          </p:cNvPr>
          <p:cNvSpPr txBox="1"/>
          <p:nvPr/>
        </p:nvSpPr>
        <p:spPr>
          <a:xfrm>
            <a:off x="3979618" y="2390566"/>
            <a:ext cx="2160240" cy="1477328"/>
          </a:xfrm>
          <a:prstGeom prst="rect">
            <a:avLst/>
          </a:prstGeom>
          <a:noFill/>
        </p:spPr>
        <p:txBody>
          <a:bodyPr wrap="square" rtlCol="0">
            <a:spAutoFit/>
          </a:bodyPr>
          <a:lstStyle/>
          <a:p>
            <a:pPr marL="0" lvl="2" algn="l">
              <a:spcAft>
                <a:spcPts val="0"/>
              </a:spcAft>
            </a:pPr>
            <a:r>
              <a:rPr lang="en-GB" sz="1500" dirty="0">
                <a:latin typeface="Arial" panose="020B0604020202020204" pitchFamily="34" charset="0"/>
                <a:ea typeface="Calibri" panose="020F0502020204030204" pitchFamily="34" charset="0"/>
                <a:cs typeface="Arial" panose="020B0604020202020204" pitchFamily="34" charset="0"/>
              </a:rPr>
              <a:t>Employers who currently employ trainees can now recruit from different talent pools and qualification routes</a:t>
            </a:r>
            <a:endParaRPr lang="en-GB" sz="1500" dirty="0">
              <a:effectLst/>
              <a:latin typeface="Arial" panose="020B060402020202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495508DD-6FF9-4C18-A709-83A187EDE1DA}"/>
              </a:ext>
            </a:extLst>
          </p:cNvPr>
          <p:cNvSpPr txBox="1"/>
          <p:nvPr/>
        </p:nvSpPr>
        <p:spPr>
          <a:xfrm>
            <a:off x="6632268" y="2453040"/>
            <a:ext cx="2238360" cy="1477328"/>
          </a:xfrm>
          <a:prstGeom prst="rect">
            <a:avLst/>
          </a:prstGeom>
          <a:noFill/>
        </p:spPr>
        <p:txBody>
          <a:bodyPr wrap="square" rtlCol="0">
            <a:spAutoFit/>
          </a:bodyPr>
          <a:lstStyle/>
          <a:p>
            <a:pPr marL="0" lvl="2" algn="l">
              <a:spcAft>
                <a:spcPts val="0"/>
              </a:spcAft>
            </a:pPr>
            <a:r>
              <a:rPr lang="en-GB" sz="1500" dirty="0">
                <a:latin typeface="+mn-lt"/>
                <a:ea typeface="Calibri" panose="020F0502020204030204" pitchFamily="34" charset="0"/>
              </a:rPr>
              <a:t>Employers who don’t currently employ trainees might want to think about whether they can offer qualifying work experience </a:t>
            </a:r>
            <a:endParaRPr lang="en-GB" sz="1500" dirty="0">
              <a:effectLst/>
              <a:latin typeface="+mn-lt"/>
              <a:ea typeface="Calibri" panose="020F0502020204030204" pitchFamily="34" charset="0"/>
            </a:endParaRPr>
          </a:p>
        </p:txBody>
      </p:sp>
      <p:sp>
        <p:nvSpPr>
          <p:cNvPr id="7" name="TextBox 6">
            <a:extLst>
              <a:ext uri="{FF2B5EF4-FFF2-40B4-BE49-F238E27FC236}">
                <a16:creationId xmlns:a16="http://schemas.microsoft.com/office/drawing/2014/main" id="{01B36538-0803-4928-B339-F8D953C5A3B4}"/>
              </a:ext>
            </a:extLst>
          </p:cNvPr>
          <p:cNvSpPr txBox="1"/>
          <p:nvPr/>
        </p:nvSpPr>
        <p:spPr>
          <a:xfrm>
            <a:off x="348516" y="1814795"/>
            <a:ext cx="3138692" cy="2169825"/>
          </a:xfrm>
          <a:prstGeom prst="rect">
            <a:avLst/>
          </a:prstGeom>
          <a:noFill/>
        </p:spPr>
        <p:txBody>
          <a:bodyPr wrap="square" rtlCol="0">
            <a:spAutoFit/>
          </a:bodyPr>
          <a:lstStyle/>
          <a:p>
            <a:pPr marL="0" lvl="2" algn="l">
              <a:spcAft>
                <a:spcPts val="0"/>
              </a:spcAft>
            </a:pPr>
            <a:r>
              <a:rPr lang="en-GB" sz="1500" i="1" dirty="0">
                <a:latin typeface="Arial" panose="020B0604020202020204" pitchFamily="34" charset="0"/>
                <a:cs typeface="Arial" panose="020B0604020202020204" pitchFamily="34" charset="0"/>
              </a:rPr>
              <a:t>‘</a:t>
            </a:r>
            <a:r>
              <a:rPr lang="en-GB" sz="1500" dirty="0">
                <a:latin typeface="Arial" panose="020B0604020202020204" pitchFamily="34" charset="0"/>
                <a:cs typeface="Arial" panose="020B0604020202020204" pitchFamily="34" charset="0"/>
              </a:rPr>
              <a:t>Increasing diversity in the profession is dependent critically on the actions of employers and training providers, with actions by the SRA likely to achieve only modest gains without corresponding action from stakeholders in the sector.’</a:t>
            </a:r>
          </a:p>
          <a:p>
            <a:pPr marL="0" lvl="2" algn="l">
              <a:spcAft>
                <a:spcPts val="0"/>
              </a:spcAft>
            </a:pPr>
            <a:r>
              <a:rPr lang="en-GB" sz="1500" b="1" dirty="0">
                <a:latin typeface="Arial" panose="020B0604020202020204" pitchFamily="34" charset="0"/>
                <a:cs typeface="Arial" panose="020B0604020202020204" pitchFamily="34" charset="0"/>
              </a:rPr>
              <a:t>Bridge Group</a:t>
            </a:r>
            <a:endParaRPr lang="en-GB" sz="1500" dirty="0">
              <a:effectLst/>
              <a:latin typeface="+mn-lt"/>
              <a:ea typeface="Calibri" panose="020F0502020204030204" pitchFamily="34" charset="0"/>
            </a:endParaRPr>
          </a:p>
        </p:txBody>
      </p:sp>
      <p:pic>
        <p:nvPicPr>
          <p:cNvPr id="9" name="Graphic 8" descr="Megaphone">
            <a:extLst>
              <a:ext uri="{FF2B5EF4-FFF2-40B4-BE49-F238E27FC236}">
                <a16:creationId xmlns:a16="http://schemas.microsoft.com/office/drawing/2014/main" id="{D5557433-8C8D-4BA9-8DE9-D3A1376A554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3317" y="4172073"/>
            <a:ext cx="847949" cy="847949"/>
          </a:xfrm>
          <a:prstGeom prst="rect">
            <a:avLst/>
          </a:prstGeom>
        </p:spPr>
      </p:pic>
      <p:pic>
        <p:nvPicPr>
          <p:cNvPr id="11" name="Graphic 10" descr="Handshake">
            <a:extLst>
              <a:ext uri="{FF2B5EF4-FFF2-40B4-BE49-F238E27FC236}">
                <a16:creationId xmlns:a16="http://schemas.microsoft.com/office/drawing/2014/main" id="{36762707-83F3-4A19-A061-5A307A4B34F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521852" y="1637214"/>
            <a:ext cx="839899" cy="839899"/>
          </a:xfrm>
          <a:prstGeom prst="rect">
            <a:avLst/>
          </a:prstGeom>
        </p:spPr>
      </p:pic>
      <p:pic>
        <p:nvPicPr>
          <p:cNvPr id="15" name="Graphic 14" descr="Employee badge">
            <a:extLst>
              <a:ext uri="{FF2B5EF4-FFF2-40B4-BE49-F238E27FC236}">
                <a16:creationId xmlns:a16="http://schemas.microsoft.com/office/drawing/2014/main" id="{C3E9BA5A-F3E2-4B65-9E8B-A835C0E0322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236296" y="1661245"/>
            <a:ext cx="729321" cy="729321"/>
          </a:xfrm>
          <a:prstGeom prst="rect">
            <a:avLst/>
          </a:prstGeom>
        </p:spPr>
      </p:pic>
    </p:spTree>
    <p:extLst>
      <p:ext uri="{BB962C8B-B14F-4D97-AF65-F5344CB8AC3E}">
        <p14:creationId xmlns:p14="http://schemas.microsoft.com/office/powerpoint/2010/main" val="4010919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186F9-33E1-44B2-9ED4-E04EB6A6C652}"/>
              </a:ext>
            </a:extLst>
          </p:cNvPr>
          <p:cNvSpPr>
            <a:spLocks noGrp="1"/>
          </p:cNvSpPr>
          <p:nvPr>
            <p:ph type="title"/>
          </p:nvPr>
        </p:nvSpPr>
        <p:spPr>
          <a:xfrm>
            <a:off x="107504" y="0"/>
            <a:ext cx="7200800" cy="1052513"/>
          </a:xfrm>
        </p:spPr>
        <p:txBody>
          <a:bodyPr/>
          <a:lstStyle/>
          <a:p>
            <a:r>
              <a:rPr lang="en-GB" sz="2900" dirty="0"/>
              <a:t>What’s already happening?</a:t>
            </a:r>
          </a:p>
        </p:txBody>
      </p:sp>
      <p:sp>
        <p:nvSpPr>
          <p:cNvPr id="3" name="Content Placeholder 2">
            <a:extLst>
              <a:ext uri="{FF2B5EF4-FFF2-40B4-BE49-F238E27FC236}">
                <a16:creationId xmlns:a16="http://schemas.microsoft.com/office/drawing/2014/main" id="{7FF7E988-A0F6-455D-A9E8-FFCECCB3917F}"/>
              </a:ext>
            </a:extLst>
          </p:cNvPr>
          <p:cNvSpPr>
            <a:spLocks noGrp="1"/>
          </p:cNvSpPr>
          <p:nvPr>
            <p:ph idx="1"/>
          </p:nvPr>
        </p:nvSpPr>
        <p:spPr>
          <a:xfrm>
            <a:off x="1043608" y="1252269"/>
            <a:ext cx="7416824" cy="3645198"/>
          </a:xfrm>
        </p:spPr>
        <p:txBody>
          <a:bodyPr/>
          <a:lstStyle/>
          <a:p>
            <a:pPr marL="0" indent="0">
              <a:buNone/>
            </a:pPr>
            <a:r>
              <a:rPr lang="en-GB" sz="1600" dirty="0"/>
              <a:t>Variety and choice in solicitor training:</a:t>
            </a:r>
          </a:p>
          <a:p>
            <a:pPr lvl="1"/>
            <a:r>
              <a:rPr lang="en-GB" sz="1600" dirty="0"/>
              <a:t>Traditional delivery, or online courses, or integration between classroom and work-based learning</a:t>
            </a:r>
          </a:p>
          <a:p>
            <a:pPr lvl="1"/>
            <a:r>
              <a:rPr lang="en-GB" sz="1600" dirty="0"/>
              <a:t>Short focused courses or additional learning</a:t>
            </a:r>
          </a:p>
          <a:p>
            <a:pPr lvl="1"/>
            <a:r>
              <a:rPr lang="en-GB" sz="1600" dirty="0"/>
              <a:t>The trainee or apprenticeship or paralegal models</a:t>
            </a:r>
          </a:p>
          <a:p>
            <a:pPr lvl="1"/>
            <a:endParaRPr lang="en-GB" sz="1600" dirty="0"/>
          </a:p>
          <a:p>
            <a:pPr marL="0" indent="0">
              <a:buNone/>
            </a:pPr>
            <a:r>
              <a:rPr lang="en-GB" sz="1600" dirty="0"/>
              <a:t>Closer collaboration between traditional universities and providers of professional legal education and/or law firms</a:t>
            </a:r>
          </a:p>
          <a:p>
            <a:endParaRPr lang="en-GB" sz="1600" dirty="0"/>
          </a:p>
          <a:p>
            <a:pPr marL="0" indent="0">
              <a:buNone/>
            </a:pPr>
            <a:r>
              <a:rPr lang="en-GB" sz="1600" dirty="0"/>
              <a:t>New entrants to the market</a:t>
            </a:r>
          </a:p>
          <a:p>
            <a:pPr marL="0" indent="0">
              <a:buNone/>
            </a:pPr>
            <a:endParaRPr lang="en-GB" sz="1600" dirty="0"/>
          </a:p>
          <a:p>
            <a:pPr marL="0" indent="0">
              <a:buNone/>
            </a:pPr>
            <a:r>
              <a:rPr lang="en-GB" sz="1600" dirty="0"/>
              <a:t>Price competition</a:t>
            </a:r>
          </a:p>
        </p:txBody>
      </p:sp>
      <p:pic>
        <p:nvPicPr>
          <p:cNvPr id="6" name="Graphic 5" descr="Sprouting Seed">
            <a:extLst>
              <a:ext uri="{FF2B5EF4-FFF2-40B4-BE49-F238E27FC236}">
                <a16:creationId xmlns:a16="http://schemas.microsoft.com/office/drawing/2014/main" id="{B0BFF11C-F49F-40C7-811A-2FF0792BEBA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49775" y="3544193"/>
            <a:ext cx="662372" cy="662372"/>
          </a:xfrm>
          <a:prstGeom prst="rect">
            <a:avLst/>
          </a:prstGeom>
        </p:spPr>
      </p:pic>
      <p:pic>
        <p:nvPicPr>
          <p:cNvPr id="8" name="Graphic 7" descr="Classroom">
            <a:extLst>
              <a:ext uri="{FF2B5EF4-FFF2-40B4-BE49-F238E27FC236}">
                <a16:creationId xmlns:a16="http://schemas.microsoft.com/office/drawing/2014/main" id="{4D1B32BF-AEB2-43C1-95F0-1333ADDAF7A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26368" y="1250454"/>
            <a:ext cx="626368" cy="626368"/>
          </a:xfrm>
          <a:prstGeom prst="rect">
            <a:avLst/>
          </a:prstGeom>
        </p:spPr>
      </p:pic>
      <p:pic>
        <p:nvPicPr>
          <p:cNvPr id="9" name="Graphic 8" descr="Handshake">
            <a:extLst>
              <a:ext uri="{FF2B5EF4-FFF2-40B4-BE49-F238E27FC236}">
                <a16:creationId xmlns:a16="http://schemas.microsoft.com/office/drawing/2014/main" id="{DB321BCF-3C75-43CA-B9AA-9BE3F4A91DA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78906" y="2871907"/>
            <a:ext cx="626368" cy="626368"/>
          </a:xfrm>
          <a:prstGeom prst="rect">
            <a:avLst/>
          </a:prstGeom>
        </p:spPr>
      </p:pic>
      <p:pic>
        <p:nvPicPr>
          <p:cNvPr id="11" name="Graphic 10" descr="Coins">
            <a:extLst>
              <a:ext uri="{FF2B5EF4-FFF2-40B4-BE49-F238E27FC236}">
                <a16:creationId xmlns:a16="http://schemas.microsoft.com/office/drawing/2014/main" id="{A4489513-07BD-424C-B886-5D603300204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78906" y="4307704"/>
            <a:ext cx="496294" cy="496294"/>
          </a:xfrm>
          <a:prstGeom prst="rect">
            <a:avLst/>
          </a:prstGeom>
        </p:spPr>
      </p:pic>
    </p:spTree>
    <p:extLst>
      <p:ext uri="{BB962C8B-B14F-4D97-AF65-F5344CB8AC3E}">
        <p14:creationId xmlns:p14="http://schemas.microsoft.com/office/powerpoint/2010/main" val="264430529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26324241-572E-415B-9AB7-2E460DB26ADD}" vid="{5CADC050-99BA-4224-B269-06E1C096CAE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8B5FD6189B35E45A52473BCEB7E328A" ma:contentTypeVersion="13" ma:contentTypeDescription="Create a new document." ma:contentTypeScope="" ma:versionID="1345edcbe1107730cb194c67f81fa535">
  <xsd:schema xmlns:xsd="http://www.w3.org/2001/XMLSchema" xmlns:xs="http://www.w3.org/2001/XMLSchema" xmlns:p="http://schemas.microsoft.com/office/2006/metadata/properties" xmlns:ns3="034f807c-094b-4332-935f-00b24bf8c526" xmlns:ns4="c93b9354-0d01-4804-bd3d-18adf0c4c298" targetNamespace="http://schemas.microsoft.com/office/2006/metadata/properties" ma:root="true" ma:fieldsID="25c8c9e26c3dc0efdcdfd5bd1d91e0a3" ns3:_="" ns4:_="">
    <xsd:import namespace="034f807c-094b-4332-935f-00b24bf8c526"/>
    <xsd:import namespace="c93b9354-0d01-4804-bd3d-18adf0c4c298"/>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Location" minOccurs="0"/>
                <xsd:element ref="ns3:MediaServiceOCR"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4f807c-094b-4332-935f-00b24bf8c526"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5" nillable="true" ma:displayName="MediaServic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93b9354-0d01-4804-bd3d-18adf0c4c29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0EBC543-89EA-4688-B4B8-18BD6C82BA3B}">
  <ds:schemaRefs>
    <ds:schemaRef ds:uri="http://schemas.openxmlformats.org/package/2006/metadata/core-properties"/>
    <ds:schemaRef ds:uri="http://purl.org/dc/dcmitype/"/>
    <ds:schemaRef ds:uri="http://schemas.microsoft.com/office/2006/documentManagement/types"/>
    <ds:schemaRef ds:uri="c93b9354-0d01-4804-bd3d-18adf0c4c298"/>
    <ds:schemaRef ds:uri="http://purl.org/dc/elements/1.1/"/>
    <ds:schemaRef ds:uri="http://schemas.microsoft.com/office/2006/metadata/properties"/>
    <ds:schemaRef ds:uri="http://purl.org/dc/terms/"/>
    <ds:schemaRef ds:uri="http://schemas.microsoft.com/office/infopath/2007/PartnerControls"/>
    <ds:schemaRef ds:uri="034f807c-094b-4332-935f-00b24bf8c526"/>
    <ds:schemaRef ds:uri="http://www.w3.org/XML/1998/namespace"/>
  </ds:schemaRefs>
</ds:datastoreItem>
</file>

<file path=customXml/itemProps2.xml><?xml version="1.0" encoding="utf-8"?>
<ds:datastoreItem xmlns:ds="http://schemas.openxmlformats.org/officeDocument/2006/customXml" ds:itemID="{58AEA418-CC61-4AF4-BED9-4652F4077CC8}">
  <ds:schemaRefs>
    <ds:schemaRef ds:uri="http://schemas.microsoft.com/sharepoint/v3/contenttype/forms"/>
  </ds:schemaRefs>
</ds:datastoreItem>
</file>

<file path=customXml/itemProps3.xml><?xml version="1.0" encoding="utf-8"?>
<ds:datastoreItem xmlns:ds="http://schemas.openxmlformats.org/officeDocument/2006/customXml" ds:itemID="{4B97AE67-7664-4EFF-8739-651E1E0D705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4f807c-094b-4332-935f-00b24bf8c526"/>
    <ds:schemaRef ds:uri="c93b9354-0d01-4804-bd3d-18adf0c4c2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SRA Template</Template>
  <TotalTime>400</TotalTime>
  <Words>262</Words>
  <Application>Microsoft Office PowerPoint</Application>
  <PresentationFormat>On-screen Show (16:9)</PresentationFormat>
  <Paragraphs>33</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Courier New</vt:lpstr>
      <vt:lpstr>Default Design</vt:lpstr>
      <vt:lpstr> The SQE:  what it means for law firms</vt:lpstr>
      <vt:lpstr>The SQE – a reminder</vt:lpstr>
      <vt:lpstr>What’s next?</vt:lpstr>
      <vt:lpstr>Action for us all</vt:lpstr>
      <vt:lpstr>What’s already happening?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SQE and what it means for your firm</dc:title>
  <dc:creator>Solicitors Regulaiton Authority (SRA)</dc:creator>
  <cp:lastModifiedBy>Matthew Maidment</cp:lastModifiedBy>
  <cp:revision>15</cp:revision>
  <dcterms:created xsi:type="dcterms:W3CDTF">2020-01-20T08:44:34Z</dcterms:created>
  <dcterms:modified xsi:type="dcterms:W3CDTF">2020-11-22T20:41:48Z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0x01010068B5FD6189B35E45A52473BCEB7E328A</vt:lpwstr>
  </property>
</Properties>
</file>