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66" r:id="rId2"/>
    <p:sldId id="257" r:id="rId3"/>
    <p:sldId id="265" r:id="rId4"/>
    <p:sldId id="263" r:id="rId5"/>
    <p:sldId id="264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4">
          <p15:clr>
            <a:srgbClr val="A4A3A4"/>
          </p15:clr>
        </p15:guide>
        <p15:guide id="2" pos="4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iBZ4wCgv+6gsxr2blSXYxbGPNc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CE4297-DCE9-434F-BC5D-C8E7688590C2}" v="2" dt="2023-03-22T17:15:43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06" autoAdjust="0"/>
  </p:normalViewPr>
  <p:slideViewPr>
    <p:cSldViewPr snapToGrid="0">
      <p:cViewPr varScale="1">
        <p:scale>
          <a:sx n="133" d="100"/>
          <a:sy n="133" d="100"/>
        </p:scale>
        <p:origin x="984" y="132"/>
      </p:cViewPr>
      <p:guideLst>
        <p:guide orient="horz" pos="634"/>
        <p:guide pos="40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9" Type="http://schemas.openxmlformats.org/officeDocument/2006/relationships/tableStyles" Target="tableStyles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50F7A-7D28-4911-B998-A90371BD7DA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735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71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2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8642350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SzPts val="2200"/>
              <a:buFont typeface="Arial"/>
              <a:buChar char="–"/>
              <a:defRPr sz="22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title"/>
          </p:nvPr>
        </p:nvSpPr>
        <p:spPr>
          <a:xfrm rot="5400000">
            <a:off x="5621537" y="1492449"/>
            <a:ext cx="4692253" cy="189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 rot="5400000">
            <a:off x="1753593" y="-327620"/>
            <a:ext cx="4692253" cy="553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mydocs\Images\square-background\sra_background_cubes_red_option.jpg"/>
          <p:cNvPicPr>
            <a:picLocks noChangeAspect="1" noChangeArrowheads="1"/>
          </p:cNvPicPr>
          <p:nvPr userDrawn="1"/>
        </p:nvPicPr>
        <p:blipFill>
          <a:blip r:embed="rId2" cstate="print"/>
          <a:srcRect l="8440"/>
          <a:stretch>
            <a:fillRect/>
          </a:stretch>
        </p:blipFill>
        <p:spPr bwMode="auto">
          <a:xfrm flipH="1" flipV="1">
            <a:off x="4420487" y="987574"/>
            <a:ext cx="4723507" cy="41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I:\red-banne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:\mydocs\Images\logos\sra-white-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76213"/>
            <a:ext cx="1655762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1491854"/>
            <a:ext cx="6694488" cy="1102519"/>
          </a:xfr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4" y="2842022"/>
            <a:ext cx="6624637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D6084-95A3-4BB7-8923-648A28983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56916-3026-4832-9292-F5DD05CE6D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56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1331913" y="1428750"/>
            <a:ext cx="3714750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body" idx="2"/>
          </p:nvPr>
        </p:nvSpPr>
        <p:spPr>
          <a:xfrm>
            <a:off x="5199064" y="1428750"/>
            <a:ext cx="3716337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1"/>
          </p:nvPr>
        </p:nvSpPr>
        <p:spPr>
          <a:xfrm rot="5400000">
            <a:off x="2893219" y="-1223169"/>
            <a:ext cx="3357563" cy="8642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0" descr="I:\red-banner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10207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0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body" idx="1"/>
          </p:nvPr>
        </p:nvSpPr>
        <p:spPr>
          <a:xfrm>
            <a:off x="250825" y="1419225"/>
            <a:ext cx="8642350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9E1B3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9E1B34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9E1B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9E1B34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9E1B34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" name="Google Shape;9;p10" descr="I:\mydocs\Images\logos\sra-white-logo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164388" y="176213"/>
            <a:ext cx="1655762" cy="66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BCC3B-E57C-89F8-EC40-94CD26FDD1C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3970338" y="0"/>
            <a:ext cx="12414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Sensitivity: General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59632" y="1491630"/>
            <a:ext cx="6694488" cy="1101725"/>
          </a:xfrm>
        </p:spPr>
        <p:txBody>
          <a:bodyPr/>
          <a:lstStyle/>
          <a:p>
            <a:pPr eaLnBrk="1" hangingPunct="1">
              <a:defRPr/>
            </a:pPr>
            <a:r>
              <a:rPr lang="en-GB" b="1" dirty="0">
                <a:ea typeface="ＭＳ Ｐゴシック" pitchFamily="34" charset="-128"/>
              </a:rPr>
              <a:t>Feedback from the assessments 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59632" y="2593355"/>
            <a:ext cx="6624637" cy="1314450"/>
          </a:xfrm>
        </p:spPr>
        <p:txBody>
          <a:bodyPr/>
          <a:lstStyle/>
          <a:p>
            <a:pPr eaLnBrk="1" hangingPunct="1"/>
            <a:r>
              <a:rPr lang="en-GB" dirty="0">
                <a:solidFill>
                  <a:srgbClr val="262626"/>
                </a:solidFill>
                <a:ea typeface="ＭＳ Ｐゴシック" pitchFamily="34" charset="-128"/>
              </a:rPr>
              <a:t>Emma Hardy, </a:t>
            </a:r>
          </a:p>
          <a:p>
            <a:pPr eaLnBrk="1" hangingPunct="1"/>
            <a:r>
              <a:rPr lang="en-GB" dirty="0">
                <a:solidFill>
                  <a:srgbClr val="262626"/>
                </a:solidFill>
                <a:ea typeface="ＭＳ Ｐゴシック" pitchFamily="34" charset="-128"/>
              </a:rPr>
              <a:t>Academic Director, Kaplan</a:t>
            </a:r>
          </a:p>
        </p:txBody>
      </p:sp>
    </p:spTree>
    <p:extLst>
      <p:ext uri="{BB962C8B-B14F-4D97-AF65-F5344CB8AC3E}">
        <p14:creationId xmlns:p14="http://schemas.microsoft.com/office/powerpoint/2010/main" val="3367745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>
            <a:spLocks noGrp="1"/>
          </p:cNvSpPr>
          <p:nvPr>
            <p:ph type="title"/>
          </p:nvPr>
        </p:nvSpPr>
        <p:spPr>
          <a:xfrm>
            <a:off x="611188" y="51470"/>
            <a:ext cx="4895850" cy="100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Question Response Time Analysis (0 seconds)</a:t>
            </a:r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body" idx="1"/>
          </p:nvPr>
        </p:nvSpPr>
        <p:spPr>
          <a:xfrm>
            <a:off x="611188" y="1530350"/>
            <a:ext cx="7583487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  <a:p>
            <a:pPr marL="1143000" lvl="2" indent="-101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38" y="1052513"/>
            <a:ext cx="6034786" cy="39478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>
            <a:spLocks noGrp="1"/>
          </p:cNvSpPr>
          <p:nvPr>
            <p:ph type="title"/>
          </p:nvPr>
        </p:nvSpPr>
        <p:spPr>
          <a:xfrm>
            <a:off x="611188" y="51470"/>
            <a:ext cx="4895850" cy="1001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GB" dirty="0"/>
              <a:t>Question Response Time Analysis (&lt; 10 seconds)</a:t>
            </a:r>
            <a:endParaRPr dirty="0"/>
          </a:p>
        </p:txBody>
      </p:sp>
      <p:sp>
        <p:nvSpPr>
          <p:cNvPr id="62" name="Google Shape;62;p2"/>
          <p:cNvSpPr txBox="1">
            <a:spLocks noGrp="1"/>
          </p:cNvSpPr>
          <p:nvPr>
            <p:ph type="body" idx="1"/>
          </p:nvPr>
        </p:nvSpPr>
        <p:spPr>
          <a:xfrm>
            <a:off x="611188" y="1530350"/>
            <a:ext cx="7583487" cy="335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  <a:p>
            <a:pPr marL="1143000" lvl="2" indent="-101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94" y="1052513"/>
            <a:ext cx="6066274" cy="39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 txBox="1">
            <a:spLocks noGrp="1"/>
          </p:cNvSpPr>
          <p:nvPr>
            <p:ph type="title"/>
          </p:nvPr>
        </p:nvSpPr>
        <p:spPr>
          <a:xfrm>
            <a:off x="250825" y="195263"/>
            <a:ext cx="489585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Attempt 1 Candidate SQE1 Outcomes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F5316-CA3E-4BDB-9E98-2686989A4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925D1-F199-46DB-8C13-E3A5B8ADF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250825" y="267494"/>
            <a:ext cx="489585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Attempt 2 and Attempt 3 Candidate SQE1 Outcomes</a:t>
            </a:r>
            <a:br>
              <a:rPr lang="en-GB" sz="2800"/>
            </a:br>
            <a:endParaRPr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553E-C675-440A-8104-1125361F1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A290C-79E4-4CDE-91FE-005740DC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On-screen Show (16:9)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Default Design</vt:lpstr>
      <vt:lpstr>Feedback from the assessments </vt:lpstr>
      <vt:lpstr>Question Response Time Analysis (0 seconds)</vt:lpstr>
      <vt:lpstr>Question Response Time Analysis (&lt; 10 seconds)</vt:lpstr>
      <vt:lpstr>Attempt 1 Candidate SQE1 Outcomes</vt:lpstr>
      <vt:lpstr>Attempt 2 and Attempt 3 Candidate SQE1 Outcomes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2023-03-22T17:15:43Z</dcterms:created>
  <dcterms:modified xsi:type="dcterms:W3CDTF">2023-03-22T17:15:53Z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0143640-2c58-497f-98bf-5d03ac8b8df5_Enabled">
    <vt:lpwstr>true</vt:lpwstr>
  </property>
  <property fmtid="{D5CDD505-2E9C-101B-9397-08002B2CF9AE}" pid="3" name="MSIP_Label_d0143640-2c58-497f-98bf-5d03ac8b8df5_SetDate">
    <vt:lpwstr>2023-03-22T17:15:53Z</vt:lpwstr>
  </property>
  <property fmtid="{D5CDD505-2E9C-101B-9397-08002B2CF9AE}" pid="4" name="MSIP_Label_d0143640-2c58-497f-98bf-5d03ac8b8df5_Method">
    <vt:lpwstr>Standard</vt:lpwstr>
  </property>
  <property fmtid="{D5CDD505-2E9C-101B-9397-08002B2CF9AE}" pid="5" name="MSIP_Label_d0143640-2c58-497f-98bf-5d03ac8b8df5_Name">
    <vt:lpwstr>General</vt:lpwstr>
  </property>
  <property fmtid="{D5CDD505-2E9C-101B-9397-08002B2CF9AE}" pid="6" name="MSIP_Label_d0143640-2c58-497f-98bf-5d03ac8b8df5_SiteId">
    <vt:lpwstr>adecc3d0-610d-4060-a865-615f7f48c411</vt:lpwstr>
  </property>
  <property fmtid="{D5CDD505-2E9C-101B-9397-08002B2CF9AE}" pid="7" name="MSIP_Label_d0143640-2c58-497f-98bf-5d03ac8b8df5_ActionId">
    <vt:lpwstr>6f2f4e26-59c6-4166-8d41-93ec58e9c28e</vt:lpwstr>
  </property>
  <property fmtid="{D5CDD505-2E9C-101B-9397-08002B2CF9AE}" pid="8" name="MSIP_Label_d0143640-2c58-497f-98bf-5d03ac8b8df5_ContentBits">
    <vt:lpwstr>1</vt:lpwstr>
  </property>
  <property fmtid="{D5CDD505-2E9C-101B-9397-08002B2CF9AE}" pid="9" name="ClassificationContentMarkingHeaderLocations">
    <vt:lpwstr>Default Design:3</vt:lpwstr>
  </property>
  <property fmtid="{D5CDD505-2E9C-101B-9397-08002B2CF9AE}" pid="10" name="ClassificationContentMarkingHeaderText">
    <vt:lpwstr>Sensitivity: General</vt:lpwstr>
  </property>
</Properties>
</file>