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handoutMasterIdLst>
    <p:handoutMasterId r:id="rId15"/>
  </p:handoutMasterIdLst>
  <p:sldIdLst>
    <p:sldId id="261" r:id="rId2"/>
    <p:sldId id="260" r:id="rId3"/>
    <p:sldId id="268" r:id="rId4"/>
    <p:sldId id="264" r:id="rId5"/>
    <p:sldId id="269" r:id="rId6"/>
    <p:sldId id="266" r:id="rId7"/>
    <p:sldId id="275" r:id="rId8"/>
    <p:sldId id="272" r:id="rId9"/>
    <p:sldId id="270" r:id="rId10"/>
    <p:sldId id="271" r:id="rId11"/>
    <p:sldId id="274" r:id="rId12"/>
    <p:sldId id="277" r:id="rId13"/>
    <p:sldId id="278" r:id="rId14"/>
  </p:sldIdLst>
  <p:sldSz cx="9144000" cy="5143500" type="screen16x9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4">
          <p15:clr>
            <a:srgbClr val="A4A3A4"/>
          </p15:clr>
        </p15:guide>
        <p15:guide id="2" pos="40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0038"/>
    <a:srgbClr val="9E1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8195F3-3B38-4F27-B9AF-B02D3A6D5D05}" v="3" dt="2023-03-22T17:16:08.8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52" d="100"/>
          <a:sy n="152" d="100"/>
        </p:scale>
        <p:origin x="480" y="156"/>
      </p:cViewPr>
      <p:guideLst>
        <p:guide orient="horz" pos="634"/>
        <p:guide pos="40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71937B9-9BEB-4715-9929-27D5D50C9E9C}" type="datetimeFigureOut">
              <a:rPr lang="en-US"/>
              <a:pPr>
                <a:defRPr/>
              </a:pPr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5915B72-6729-4D09-98FB-FD8BA4F4A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mydocs\Images\square-background\sra_background_cubes_red_option.jpg"/>
          <p:cNvPicPr>
            <a:picLocks noChangeAspect="1" noChangeArrowheads="1"/>
          </p:cNvPicPr>
          <p:nvPr userDrawn="1"/>
        </p:nvPicPr>
        <p:blipFill>
          <a:blip r:embed="rId2" cstate="print"/>
          <a:srcRect l="8440"/>
          <a:stretch>
            <a:fillRect/>
          </a:stretch>
        </p:blipFill>
        <p:spPr bwMode="auto">
          <a:xfrm flipH="1" flipV="1">
            <a:off x="4420487" y="987574"/>
            <a:ext cx="4723507" cy="415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:\red-banner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I:\mydocs\Images\logos\sra-white-logo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176213"/>
            <a:ext cx="1655762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2275" y="1491854"/>
            <a:ext cx="6694488" cy="1102519"/>
          </a:xfrm>
        </p:spPr>
        <p:txBody>
          <a:bodyPr/>
          <a:lstStyle>
            <a:lvl1pPr algn="ctr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3714" y="2842022"/>
            <a:ext cx="6624637" cy="13144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DD6084-95A3-4BB7-8923-648A28983E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56916-3026-4832-9292-F5DD05CE6D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926" y="94060"/>
            <a:ext cx="1895475" cy="469225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1913" y="94060"/>
            <a:ext cx="5535612" cy="46922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3" y="1428750"/>
            <a:ext cx="3714750" cy="3357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9064" y="1428750"/>
            <a:ext cx="3716337" cy="3357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red-banner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95263"/>
            <a:ext cx="48958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of presentation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19225"/>
            <a:ext cx="86423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29" name="Picture 3" descr="I:\mydocs\Images\logos\sra-white-logo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4388" y="176213"/>
            <a:ext cx="1655762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41A35C-E00E-4B04-97F8-B4BE76AEA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56916-3026-4832-9292-F5DD05CE6D2D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B47BF-58F2-FB5D-AF54-0FF43D830B20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3970338" y="0"/>
            <a:ext cx="1241425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Sensitivity: General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•"/>
        <a:defRPr sz="2800">
          <a:solidFill>
            <a:srgbClr val="262626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–"/>
        <a:defRPr sz="2400">
          <a:solidFill>
            <a:srgbClr val="262626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•"/>
        <a:defRPr sz="2000">
          <a:solidFill>
            <a:srgbClr val="262626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–"/>
        <a:defRPr>
          <a:solidFill>
            <a:srgbClr val="262626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»"/>
        <a:defRPr sz="1600">
          <a:solidFill>
            <a:srgbClr val="262626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59632" y="1491630"/>
            <a:ext cx="6694488" cy="1101725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>
                <a:ea typeface="ＭＳ Ｐゴシック" pitchFamily="34" charset="-128"/>
              </a:rPr>
              <a:t>Performance by practice area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595" y="2643758"/>
            <a:ext cx="6624637" cy="1026269"/>
          </a:xfrm>
        </p:spPr>
        <p:txBody>
          <a:bodyPr/>
          <a:lstStyle/>
          <a:p>
            <a:pPr eaLnBrk="1" hangingPunct="1"/>
            <a:r>
              <a:rPr lang="en-GB" sz="2400" dirty="0">
                <a:solidFill>
                  <a:srgbClr val="262626"/>
                </a:solidFill>
                <a:ea typeface="ＭＳ Ｐゴシック" pitchFamily="34" charset="-128"/>
              </a:rPr>
              <a:t>Lisa Coombes, Director of Psychometrics and</a:t>
            </a:r>
          </a:p>
          <a:p>
            <a:pPr eaLnBrk="1" hangingPunct="1"/>
            <a:r>
              <a:rPr lang="en-GB" sz="2400" dirty="0">
                <a:solidFill>
                  <a:srgbClr val="262626"/>
                </a:solidFill>
                <a:ea typeface="ＭＳ Ｐゴシック" pitchFamily="34" charset="-128"/>
              </a:rPr>
              <a:t>Assessment Development, Kaplan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95263"/>
            <a:ext cx="5905028" cy="857250"/>
          </a:xfrm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SQE2 – April22 oral </a:t>
            </a:r>
            <a:r>
              <a:rPr lang="en-GB" dirty="0" err="1">
                <a:ea typeface="ＭＳ Ｐゴシック" pitchFamily="34" charset="-128"/>
              </a:rPr>
              <a:t>stns</a:t>
            </a:r>
            <a:endParaRPr lang="en-GB" dirty="0">
              <a:ea typeface="ＭＳ Ｐゴシック" pitchFamily="34" charset="-128"/>
            </a:endParaRPr>
          </a:p>
        </p:txBody>
      </p:sp>
      <p:pic>
        <p:nvPicPr>
          <p:cNvPr id="3" name="Picture 2" descr="https://lh4.googleusercontent.com/6Q8Qw2Qdd_UvpXClD62kou2AUUeE69M5n9TxBNbJs4Zz-mT89YgmcSxRETl7dZaMH7PeSR8ILrv6C7aHnzJdnyMmvWKz-G_HXpmygL2lITqz_uiC-Dwe1C8UEDbdqjd_9VChtIVqtbYDmcZ2qbLQ3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513"/>
            <a:ext cx="54864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885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95263"/>
            <a:ext cx="5905028" cy="857250"/>
          </a:xfrm>
        </p:spPr>
        <p:txBody>
          <a:bodyPr/>
          <a:lstStyle/>
          <a:p>
            <a:pPr eaLnBrk="1" hangingPunct="1"/>
            <a:r>
              <a:rPr lang="en-GB" dirty="0">
                <a:ea typeface="ＭＳ Ｐゴシック" pitchFamily="34" charset="-128"/>
              </a:rPr>
              <a:t>SQE2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7614"/>
            <a:ext cx="7583487" cy="3357563"/>
          </a:xfrm>
        </p:spPr>
        <p:txBody>
          <a:bodyPr/>
          <a:lstStyle/>
          <a:p>
            <a:r>
              <a:rPr lang="en-GB" dirty="0"/>
              <a:t>Within each of the five practice areas there is a range of mean scores</a:t>
            </a:r>
          </a:p>
          <a:p>
            <a:endParaRPr lang="en-GB" dirty="0"/>
          </a:p>
          <a:p>
            <a:r>
              <a:rPr lang="en-GB" dirty="0"/>
              <a:t>Failing mean scores follow different pattern to the passing candidates</a:t>
            </a:r>
            <a:endParaRPr lang="en-GB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9943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95263"/>
            <a:ext cx="6409084" cy="857250"/>
          </a:xfrm>
        </p:spPr>
        <p:txBody>
          <a:bodyPr/>
          <a:lstStyle/>
          <a:p>
            <a:pPr eaLnBrk="1" hangingPunct="1"/>
            <a:r>
              <a:rPr lang="en-GB" dirty="0">
                <a:ea typeface="ＭＳ Ｐゴシック" pitchFamily="34" charset="-128"/>
              </a:rPr>
              <a:t>SQE2 – Quintile Plots (Sitting 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052513"/>
            <a:ext cx="6094978" cy="397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42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95263"/>
            <a:ext cx="5905028" cy="857250"/>
          </a:xfrm>
        </p:spPr>
        <p:txBody>
          <a:bodyPr/>
          <a:lstStyle/>
          <a:p>
            <a:pPr eaLnBrk="1" hangingPunct="1"/>
            <a:r>
              <a:rPr lang="en-GB" dirty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7614"/>
            <a:ext cx="7583487" cy="3357563"/>
          </a:xfrm>
        </p:spPr>
        <p:txBody>
          <a:bodyPr/>
          <a:lstStyle/>
          <a:p>
            <a:r>
              <a:rPr lang="en-GB" dirty="0"/>
              <a:t>Detailed analysis made available post-test</a:t>
            </a:r>
          </a:p>
          <a:p>
            <a:r>
              <a:rPr lang="en-GB" dirty="0">
                <a:ea typeface="ＭＳ Ｐゴシック" pitchFamily="34" charset="-128"/>
              </a:rPr>
              <a:t>Provides insight into which areas are performing well and which are not</a:t>
            </a:r>
          </a:p>
          <a:p>
            <a:r>
              <a:rPr lang="en-GB" dirty="0">
                <a:ea typeface="ＭＳ Ｐゴシック" pitchFamily="34" charset="-128"/>
              </a:rPr>
              <a:t>This can help guide revision practice and show effectiveness of interventions</a:t>
            </a:r>
          </a:p>
          <a:p>
            <a:endParaRPr lang="en-GB" dirty="0">
              <a:ea typeface="ＭＳ Ｐゴシック" pitchFamily="34" charset="-128"/>
            </a:endParaRPr>
          </a:p>
          <a:p>
            <a:r>
              <a:rPr lang="en-GB" dirty="0">
                <a:ea typeface="ＭＳ Ｐゴシック" pitchFamily="34" charset="-128"/>
              </a:rPr>
              <a:t>More tests = more data = stronger interpretations</a:t>
            </a:r>
          </a:p>
          <a:p>
            <a:endParaRPr lang="en-GB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1159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95263"/>
            <a:ext cx="5905028" cy="857250"/>
          </a:xfrm>
        </p:spPr>
        <p:txBody>
          <a:bodyPr/>
          <a:lstStyle/>
          <a:p>
            <a:pPr eaLnBrk="1" hangingPunct="1"/>
            <a:r>
              <a:rPr lang="en-GB" dirty="0">
                <a:ea typeface="ＭＳ Ｐゴシック" pitchFamily="34" charset="-128"/>
              </a:rPr>
              <a:t>Performance by practice area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75606"/>
            <a:ext cx="7583487" cy="3357563"/>
          </a:xfrm>
        </p:spPr>
        <p:txBody>
          <a:bodyPr/>
          <a:lstStyle/>
          <a:p>
            <a:pPr eaLnBrk="1" hangingPunct="1"/>
            <a:r>
              <a:rPr lang="en-GB" dirty="0">
                <a:ea typeface="ＭＳ Ｐゴシック" pitchFamily="34" charset="-128"/>
              </a:rPr>
              <a:t>Each assessment has common areas</a:t>
            </a:r>
          </a:p>
          <a:p>
            <a:pPr lvl="1"/>
            <a:r>
              <a:rPr lang="en-GB" dirty="0">
                <a:ea typeface="ＭＳ Ｐゴシック" pitchFamily="34" charset="-128"/>
              </a:rPr>
              <a:t>Based on the assessment blueprint</a:t>
            </a:r>
          </a:p>
          <a:p>
            <a:pPr lvl="1"/>
            <a:r>
              <a:rPr lang="en-GB" dirty="0">
                <a:ea typeface="ＭＳ Ｐゴシック" pitchFamily="34" charset="-128"/>
              </a:rPr>
              <a:t>Outline the range and scope of the assessment </a:t>
            </a:r>
          </a:p>
          <a:p>
            <a:pPr eaLnBrk="1" hangingPunct="1"/>
            <a:endParaRPr lang="en-GB" dirty="0">
              <a:ea typeface="ＭＳ Ｐゴシック" pitchFamily="34" charset="-128"/>
            </a:endParaRPr>
          </a:p>
          <a:p>
            <a:pPr eaLnBrk="1" hangingPunct="1"/>
            <a:r>
              <a:rPr lang="en-GB" dirty="0">
                <a:ea typeface="ＭＳ Ｐゴシック" pitchFamily="34" charset="-128"/>
              </a:rPr>
              <a:t>These are grouped and analysed together</a:t>
            </a:r>
          </a:p>
          <a:p>
            <a:pPr eaLnBrk="1" hangingPunct="1"/>
            <a:endParaRPr lang="en-GB" dirty="0">
              <a:ea typeface="ＭＳ Ｐゴシック" pitchFamily="34" charset="-128"/>
            </a:endParaRPr>
          </a:p>
          <a:p>
            <a:pPr eaLnBrk="1" hangingPunct="1"/>
            <a:r>
              <a:rPr lang="en-GB" dirty="0">
                <a:ea typeface="ＭＳ Ｐゴシック" pitchFamily="34" charset="-128"/>
              </a:rPr>
              <a:t>We publish information on performance after each assessment, for both SQE1 and SQE2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95263"/>
            <a:ext cx="5905028" cy="857250"/>
          </a:xfrm>
        </p:spPr>
        <p:txBody>
          <a:bodyPr/>
          <a:lstStyle/>
          <a:p>
            <a:pPr eaLnBrk="1" hangingPunct="1"/>
            <a:r>
              <a:rPr lang="en-GB" dirty="0">
                <a:ea typeface="ＭＳ Ｐゴシック" pitchFamily="34" charset="-128"/>
              </a:rPr>
              <a:t>SQE1 – FLK1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75606"/>
            <a:ext cx="7583487" cy="3357563"/>
          </a:xfrm>
        </p:spPr>
        <p:txBody>
          <a:bodyPr/>
          <a:lstStyle/>
          <a:p>
            <a:pPr eaLnBrk="1" hangingPunct="1"/>
            <a:r>
              <a:rPr lang="en-GB" dirty="0">
                <a:ea typeface="ＭＳ Ｐゴシック" pitchFamily="34" charset="-128"/>
              </a:rPr>
              <a:t>High scores observed in Ethics </a:t>
            </a:r>
          </a:p>
          <a:p>
            <a:pPr lvl="2"/>
            <a:r>
              <a:rPr lang="en-GB" dirty="0">
                <a:ea typeface="ＭＳ Ｐゴシック" pitchFamily="34" charset="-128"/>
              </a:rPr>
              <a:t>(69% and 73.4%)</a:t>
            </a:r>
          </a:p>
          <a:p>
            <a:pPr eaLnBrk="1" hangingPunct="1"/>
            <a:r>
              <a:rPr lang="en-GB" dirty="0">
                <a:ea typeface="ＭＳ Ｐゴシック" pitchFamily="34" charset="-128"/>
              </a:rPr>
              <a:t>And in Contract Law </a:t>
            </a:r>
          </a:p>
          <a:p>
            <a:pPr lvl="2"/>
            <a:r>
              <a:rPr lang="en-GB" dirty="0">
                <a:ea typeface="ＭＳ Ｐゴシック" pitchFamily="34" charset="-128"/>
              </a:rPr>
              <a:t>(65.5% and 70%)</a:t>
            </a:r>
          </a:p>
          <a:p>
            <a:pPr eaLnBrk="1" hangingPunct="1"/>
            <a:r>
              <a:rPr lang="en-GB" dirty="0">
                <a:ea typeface="ＭＳ Ｐゴシック" pitchFamily="34" charset="-128"/>
              </a:rPr>
              <a:t>Low scores observed for Business Law &amp; Practice</a:t>
            </a:r>
          </a:p>
          <a:p>
            <a:pPr lvl="2"/>
            <a:r>
              <a:rPr lang="en-GB" dirty="0">
                <a:ea typeface="ＭＳ Ｐゴシック" pitchFamily="34" charset="-128"/>
              </a:rPr>
              <a:t>(49.6% and 58.5%)</a:t>
            </a:r>
          </a:p>
          <a:p>
            <a:r>
              <a:rPr lang="en-GB" dirty="0">
                <a:ea typeface="ＭＳ Ｐゴシック" pitchFamily="34" charset="-128"/>
              </a:rPr>
              <a:t>And in Dispute Resolution</a:t>
            </a:r>
          </a:p>
          <a:p>
            <a:pPr lvl="2"/>
            <a:r>
              <a:rPr lang="en-GB" dirty="0">
                <a:ea typeface="ＭＳ Ｐゴシック" pitchFamily="34" charset="-128"/>
              </a:rPr>
              <a:t>(52.6% and 55.8%)</a:t>
            </a:r>
          </a:p>
        </p:txBody>
      </p:sp>
    </p:spTree>
    <p:extLst>
      <p:ext uri="{BB962C8B-B14F-4D97-AF65-F5344CB8AC3E}">
        <p14:creationId xmlns:p14="http://schemas.microsoft.com/office/powerpoint/2010/main" val="1533803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95263"/>
            <a:ext cx="5905028" cy="857250"/>
          </a:xfrm>
        </p:spPr>
        <p:txBody>
          <a:bodyPr/>
          <a:lstStyle/>
          <a:p>
            <a:pPr eaLnBrk="1" hangingPunct="1"/>
            <a:r>
              <a:rPr lang="en-GB" dirty="0">
                <a:ea typeface="ＭＳ Ｐゴシック" pitchFamily="34" charset="-128"/>
              </a:rPr>
              <a:t>SQE1 – FLK1 </a:t>
            </a:r>
          </a:p>
        </p:txBody>
      </p:sp>
      <p:pic>
        <p:nvPicPr>
          <p:cNvPr id="1030" name="Picture 6" descr="https://lh3.googleusercontent.com/nx_EkRhwjsHq-L3PvNgFVN5n_h63oStERqgFkb9_39YRiuZ0mDrXXoNroELms0Vb2HyCw85drMS9DuWD48PyAaXCiwph8fAkCvhrlkNMcKPr3KVgEC-nS5tZSqIgcH3LETU4sWeJ8wn5RB4N-kii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052512"/>
            <a:ext cx="6572771" cy="403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2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95263"/>
            <a:ext cx="5905028" cy="857250"/>
          </a:xfrm>
        </p:spPr>
        <p:txBody>
          <a:bodyPr/>
          <a:lstStyle/>
          <a:p>
            <a:pPr eaLnBrk="1" hangingPunct="1"/>
            <a:r>
              <a:rPr lang="en-GB" dirty="0">
                <a:ea typeface="ＭＳ Ｐゴシック" pitchFamily="34" charset="-128"/>
              </a:rPr>
              <a:t>SQE1 – FLK2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30350"/>
            <a:ext cx="7583487" cy="3357563"/>
          </a:xfrm>
        </p:spPr>
        <p:txBody>
          <a:bodyPr/>
          <a:lstStyle/>
          <a:p>
            <a:pPr eaLnBrk="1" hangingPunct="1"/>
            <a:r>
              <a:rPr lang="en-GB" dirty="0">
                <a:ea typeface="ＭＳ Ｐゴシック" pitchFamily="34" charset="-128"/>
              </a:rPr>
              <a:t>High scores observed in Ethics </a:t>
            </a:r>
          </a:p>
          <a:p>
            <a:pPr lvl="2"/>
            <a:r>
              <a:rPr lang="en-GB" dirty="0">
                <a:ea typeface="ＭＳ Ｐゴシック" pitchFamily="34" charset="-128"/>
              </a:rPr>
              <a:t>(65.1% and 74.8%)</a:t>
            </a:r>
          </a:p>
          <a:p>
            <a:pPr eaLnBrk="1" hangingPunct="1"/>
            <a:r>
              <a:rPr lang="en-GB" dirty="0">
                <a:ea typeface="ＭＳ Ｐゴシック" pitchFamily="34" charset="-128"/>
              </a:rPr>
              <a:t>And in Criminal Liability</a:t>
            </a:r>
          </a:p>
          <a:p>
            <a:pPr lvl="2"/>
            <a:r>
              <a:rPr lang="en-GB" dirty="0">
                <a:ea typeface="ＭＳ Ｐゴシック" pitchFamily="34" charset="-128"/>
              </a:rPr>
              <a:t>(58.8% and 71.8%)</a:t>
            </a:r>
          </a:p>
          <a:p>
            <a:pPr eaLnBrk="1" hangingPunct="1"/>
            <a:r>
              <a:rPr lang="en-GB" dirty="0">
                <a:ea typeface="ＭＳ Ｐゴシック" pitchFamily="34" charset="-128"/>
              </a:rPr>
              <a:t>Low scores observed for Property Practice</a:t>
            </a:r>
          </a:p>
          <a:p>
            <a:pPr lvl="2"/>
            <a:r>
              <a:rPr lang="en-GB" dirty="0">
                <a:ea typeface="ＭＳ Ｐゴシック" pitchFamily="34" charset="-128"/>
              </a:rPr>
              <a:t>(46.4% and 48.3%)</a:t>
            </a:r>
          </a:p>
          <a:p>
            <a:r>
              <a:rPr lang="en-GB" dirty="0">
                <a:ea typeface="ＭＳ Ｐゴシック" pitchFamily="34" charset="-128"/>
              </a:rPr>
              <a:t>And in Wills &amp; Intestacy</a:t>
            </a:r>
          </a:p>
          <a:p>
            <a:pPr lvl="2"/>
            <a:r>
              <a:rPr lang="en-GB" dirty="0">
                <a:ea typeface="ＭＳ Ｐゴシック" pitchFamily="34" charset="-128"/>
              </a:rPr>
              <a:t>(50.7% and 55.6%)</a:t>
            </a:r>
          </a:p>
        </p:txBody>
      </p:sp>
    </p:spTree>
    <p:extLst>
      <p:ext uri="{BB962C8B-B14F-4D97-AF65-F5344CB8AC3E}">
        <p14:creationId xmlns:p14="http://schemas.microsoft.com/office/powerpoint/2010/main" val="3173112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95263"/>
            <a:ext cx="5905028" cy="857250"/>
          </a:xfrm>
        </p:spPr>
        <p:txBody>
          <a:bodyPr/>
          <a:lstStyle/>
          <a:p>
            <a:pPr eaLnBrk="1" hangingPunct="1"/>
            <a:r>
              <a:rPr lang="en-GB" dirty="0">
                <a:ea typeface="ＭＳ Ｐゴシック" pitchFamily="34" charset="-128"/>
              </a:rPr>
              <a:t>SQE1 – FLK2</a:t>
            </a:r>
          </a:p>
        </p:txBody>
      </p:sp>
      <p:pic>
        <p:nvPicPr>
          <p:cNvPr id="2052" name="Picture 4" descr="https://lh5.googleusercontent.com/tnNBXQpuDPeZd4zls6kuFRxFP4xUDiknDRpt5E0T8SUZILGGkStwOHcbJPDtXkmHoVsFKw1394AAxJqFRbtqKuK6ggnvicRhNRSR-d4m-stw7pybgSqYOSlndqEX6pPPo5d8tC7nMY5PqOEIMBBCJ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513"/>
            <a:ext cx="6591392" cy="403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74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95263"/>
            <a:ext cx="5905028" cy="857250"/>
          </a:xfrm>
        </p:spPr>
        <p:txBody>
          <a:bodyPr/>
          <a:lstStyle/>
          <a:p>
            <a:pPr eaLnBrk="1" hangingPunct="1"/>
            <a:r>
              <a:rPr lang="en-GB" dirty="0">
                <a:ea typeface="ＭＳ Ｐゴシック" pitchFamily="34" charset="-128"/>
              </a:rPr>
              <a:t>SQE1 – Quintile Plots (Jul 22)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3" y="1851670"/>
            <a:ext cx="905342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11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95263"/>
            <a:ext cx="5905028" cy="857250"/>
          </a:xfrm>
        </p:spPr>
        <p:txBody>
          <a:bodyPr/>
          <a:lstStyle/>
          <a:p>
            <a:pPr eaLnBrk="1" hangingPunct="1"/>
            <a:r>
              <a:rPr lang="en-GB" dirty="0">
                <a:ea typeface="ＭＳ Ｐゴシック" pitchFamily="34" charset="-128"/>
              </a:rPr>
              <a:t>SQE2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75606"/>
            <a:ext cx="7583487" cy="3357563"/>
          </a:xfrm>
        </p:spPr>
        <p:txBody>
          <a:bodyPr/>
          <a:lstStyle/>
          <a:p>
            <a:r>
              <a:rPr lang="en-GB" sz="2200" dirty="0">
                <a:ea typeface="ＭＳ Ｐゴシック" pitchFamily="34" charset="-128"/>
              </a:rPr>
              <a:t>High scores observed in: </a:t>
            </a:r>
          </a:p>
          <a:p>
            <a:pPr lvl="1"/>
            <a:r>
              <a:rPr lang="en-GB" dirty="0">
                <a:ea typeface="ＭＳ Ｐゴシック" pitchFamily="34" charset="-128"/>
              </a:rPr>
              <a:t>Legal Research - Dispute Resolution (85.0%)</a:t>
            </a:r>
          </a:p>
          <a:p>
            <a:pPr lvl="1"/>
            <a:r>
              <a:rPr lang="en-GB" dirty="0">
                <a:ea typeface="ＭＳ Ｐゴシック" pitchFamily="34" charset="-128"/>
              </a:rPr>
              <a:t>Advocacy - Criminal Litigation (78.5%)</a:t>
            </a:r>
          </a:p>
          <a:p>
            <a:pPr lvl="1"/>
            <a:r>
              <a:rPr lang="en-GB" dirty="0">
                <a:ea typeface="ＭＳ Ｐゴシック" pitchFamily="34" charset="-128"/>
              </a:rPr>
              <a:t>Case and Matter Analysis - Business (78.3%)</a:t>
            </a:r>
          </a:p>
          <a:p>
            <a:endParaRPr lang="en-GB" sz="2200" dirty="0">
              <a:ea typeface="ＭＳ Ｐゴシック" pitchFamily="34" charset="-128"/>
            </a:endParaRPr>
          </a:p>
          <a:p>
            <a:r>
              <a:rPr lang="en-GB" sz="2200" dirty="0">
                <a:ea typeface="ＭＳ Ｐゴシック" pitchFamily="34" charset="-128"/>
              </a:rPr>
              <a:t>9 scored above 70% </a:t>
            </a:r>
            <a:r>
              <a:rPr lang="en-GB" sz="2200" dirty="0" err="1">
                <a:ea typeface="ＭＳ Ｐゴシック" pitchFamily="34" charset="-128"/>
              </a:rPr>
              <a:t>incl</a:t>
            </a:r>
            <a:r>
              <a:rPr lang="en-GB" sz="2200" dirty="0">
                <a:ea typeface="ＭＳ Ｐゴシック" pitchFamily="34" charset="-128"/>
              </a:rPr>
              <a:t> all four oral </a:t>
            </a:r>
            <a:r>
              <a:rPr lang="en-GB" sz="2200" dirty="0" err="1">
                <a:ea typeface="ＭＳ Ｐゴシック" pitchFamily="34" charset="-128"/>
              </a:rPr>
              <a:t>stns</a:t>
            </a:r>
            <a:endParaRPr lang="en-GB" sz="2200" dirty="0">
              <a:ea typeface="ＭＳ Ｐゴシック" pitchFamily="34" charset="-128"/>
            </a:endParaRPr>
          </a:p>
          <a:p>
            <a:endParaRPr lang="en-GB" sz="2200" dirty="0"/>
          </a:p>
          <a:p>
            <a:r>
              <a:rPr lang="en-GB" sz="2200" dirty="0"/>
              <a:t>Lowest mean score Legal Writing - Dispute Resolution (57.0%) which was the only mean score below 60%</a:t>
            </a:r>
            <a:endParaRPr lang="en-GB" sz="22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9201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95263"/>
            <a:ext cx="5905028" cy="857250"/>
          </a:xfrm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SQE2 – April22 written </a:t>
            </a:r>
            <a:r>
              <a:rPr lang="en-GB" dirty="0" err="1">
                <a:ea typeface="ＭＳ Ｐゴシック" pitchFamily="34" charset="-128"/>
              </a:rPr>
              <a:t>stns</a:t>
            </a:r>
            <a:endParaRPr lang="en-GB" dirty="0">
              <a:ea typeface="ＭＳ Ｐゴシック" pitchFamily="34" charset="-128"/>
            </a:endParaRPr>
          </a:p>
        </p:txBody>
      </p:sp>
      <p:pic>
        <p:nvPicPr>
          <p:cNvPr id="4" name="Picture 2" descr="https://lh6.googleusercontent.com/z7LC9ZPz4-6KullpX7Oe2NPnev7Tnr3NtQMNLSfrjRc-ppCfZsWSstQOS_59-K1Z46kMYq34MdYOPw-Stie1beHog9YvJ8UzazuOuMcAkwEbf4agWORA0b-dopD3q2aPTBmf4pq9_W6LzGLOvjwa7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80463"/>
            <a:ext cx="5687375" cy="378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50336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6324241-572E-415B-9AB7-2E460DB26ADD}" vid="{5CADC050-99BA-4224-B269-06E1C096CA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SRA template</Template>
  <TotalTime>0</TotalTime>
  <Words>306</Words>
  <Application>Microsoft Office PowerPoint</Application>
  <PresentationFormat>On-screen Show (16:9)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Default Design</vt:lpstr>
      <vt:lpstr>Performance by practice area</vt:lpstr>
      <vt:lpstr>Performance by practice area</vt:lpstr>
      <vt:lpstr>SQE1 – FLK1</vt:lpstr>
      <vt:lpstr>SQE1 – FLK1 </vt:lpstr>
      <vt:lpstr>SQE1 – FLK2</vt:lpstr>
      <vt:lpstr>SQE1 – FLK2</vt:lpstr>
      <vt:lpstr>SQE1 – Quintile Plots (Jul 22)</vt:lpstr>
      <vt:lpstr>SQE2</vt:lpstr>
      <vt:lpstr>SQE2 – April22 written stns</vt:lpstr>
      <vt:lpstr>SQE2 – April22 oral stns</vt:lpstr>
      <vt:lpstr>SQE2</vt:lpstr>
      <vt:lpstr>SQE2 – Quintile Plots (Sitting 1)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2023-03-22T17:16:13Z</dcterms:created>
  <dcterms:modified xsi:type="dcterms:W3CDTF">2023-03-22T17:16:19Z</dcterms:modified>
</cp:coreProperties>
</file>