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1" r:id="rId5"/>
    <p:sldId id="744" r:id="rId6"/>
    <p:sldId id="270" r:id="rId7"/>
    <p:sldId id="745" r:id="rId8"/>
    <p:sldId id="746" r:id="rId9"/>
    <p:sldId id="747" r:id="rId10"/>
    <p:sldId id="748" r:id="rId11"/>
    <p:sldId id="749" r:id="rId12"/>
    <p:sldId id="991" r:id="rId13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26"/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06B3FE-D4BF-4455-BBD2-B362A29A8AA0}" v="2" dt="2020-11-30T14:42:39.5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3" d="100"/>
          <a:sy n="113" d="100"/>
        </p:scale>
        <p:origin x="571" y="86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12/4/2020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27676-55A6-4761-8608-57B6108CC803}" type="datetimeFigureOut">
              <a:rPr lang="en-GB" smtClean="0"/>
              <a:t>04/12/2020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FE36F-B076-4CD3-BAFE-3C47D2FEAA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01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SQE 2 only after passing SQE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EBB798-73D6-44C7-A966-A5E541E3F24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185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CE1B42-2C31-4941-BAEA-5796B9B2F75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468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sv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7" Type="http://schemas.openxmlformats.org/officeDocument/2006/relationships/image" Target="../media/image1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7" Type="http://schemas.openxmlformats.org/officeDocument/2006/relationships/image" Target="../media/image18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3568" y="1347614"/>
            <a:ext cx="7488832" cy="1101725"/>
          </a:xfrm>
        </p:spPr>
        <p:txBody>
          <a:bodyPr/>
          <a:lstStyle/>
          <a:p>
            <a:pPr>
              <a:defRPr/>
            </a:pP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The SQE: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Qualified lawyers and overseas students</a:t>
            </a:r>
            <a:br>
              <a:rPr lang="en-US" b="0" i="0" dirty="0">
                <a:solidFill>
                  <a:srgbClr val="191919"/>
                </a:solidFill>
                <a:effectLst/>
                <a:latin typeface="Open sans bold"/>
              </a:rPr>
            </a:br>
            <a:endParaRPr lang="en-GB" dirty="0">
              <a:ea typeface="ＭＳ Ｐゴシック" pitchFamily="34" charset="-128"/>
            </a:endParaRP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2571750"/>
            <a:ext cx="6624637" cy="1314450"/>
          </a:xfrm>
        </p:spPr>
        <p:txBody>
          <a:bodyPr/>
          <a:lstStyle/>
          <a:p>
            <a:pPr algn="ctr"/>
            <a:endParaRPr lang="en-GB" sz="1800" dirty="0">
              <a:ea typeface="ＭＳ Ｐゴシック" pitchFamily="34" charset="-128"/>
            </a:endParaRPr>
          </a:p>
          <a:p>
            <a:pPr algn="ctr"/>
            <a:r>
              <a:rPr lang="en-GB" sz="1800" dirty="0">
                <a:ea typeface="ＭＳ Ｐゴシック" pitchFamily="34" charset="-128"/>
              </a:rPr>
              <a:t>Julie Brannan, Director of Education and Training</a:t>
            </a:r>
          </a:p>
          <a:p>
            <a:pPr algn="ctr"/>
            <a:r>
              <a:rPr lang="en-GB" sz="1800" dirty="0">
                <a:ea typeface="ＭＳ Ｐゴシック" pitchFamily="34" charset="-128"/>
              </a:rPr>
              <a:t>Ben Fisher, Head of External Communications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5646" y="66883"/>
            <a:ext cx="5938562" cy="987573"/>
          </a:xfrm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/>
              <a:t>The SQE</a:t>
            </a:r>
          </a:p>
        </p:txBody>
      </p:sp>
      <p:pic>
        <p:nvPicPr>
          <p:cNvPr id="1026" name="Picture 9" descr="A picture containing flower&#10;&#10;Description automatically generated">
            <a:extLst>
              <a:ext uri="{FF2B5EF4-FFF2-40B4-BE49-F238E27FC236}">
                <a16:creationId xmlns:a16="http://schemas.microsoft.com/office/drawing/2014/main" id="{26D6EC12-2906-4E05-922C-BF49B22D2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022" y="1203598"/>
            <a:ext cx="3405955" cy="3490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7518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3A061-D15D-460C-9EE7-CC5F29D5B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23478"/>
            <a:ext cx="4895850" cy="857250"/>
          </a:xfrm>
        </p:spPr>
        <p:txBody>
          <a:bodyPr/>
          <a:lstStyle/>
          <a:p>
            <a:r>
              <a:rPr lang="en-GB" dirty="0"/>
              <a:t>Current QLTS candidates</a:t>
            </a:r>
          </a:p>
        </p:txBody>
      </p:sp>
      <p:pic>
        <p:nvPicPr>
          <p:cNvPr id="9" name="Picture 8" descr="Timeline&#10;&#10;Description automatically generated">
            <a:extLst>
              <a:ext uri="{FF2B5EF4-FFF2-40B4-BE49-F238E27FC236}">
                <a16:creationId xmlns:a16="http://schemas.microsoft.com/office/drawing/2014/main" id="{19F89B8F-8B09-4165-8483-526C30B224C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62" t="86620" r="12292" b="580"/>
          <a:stretch/>
        </p:blipFill>
        <p:spPr>
          <a:xfrm>
            <a:off x="7111175" y="3770289"/>
            <a:ext cx="927720" cy="51112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BAE12AC-BB6F-4285-BD37-0861B6982625}"/>
              </a:ext>
            </a:extLst>
          </p:cNvPr>
          <p:cNvSpPr txBox="1"/>
          <p:nvPr/>
        </p:nvSpPr>
        <p:spPr>
          <a:xfrm>
            <a:off x="1187624" y="1407514"/>
            <a:ext cx="7762905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spcAft>
                <a:spcPts val="0"/>
              </a:spcAft>
            </a:pPr>
            <a:r>
              <a:rPr lang="en-GB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 you have passed QLTS part one (multiple choice) before 1 September 2021 you can choose:</a:t>
            </a:r>
          </a:p>
          <a:p>
            <a:pPr lvl="0" algn="l">
              <a:spcAft>
                <a:spcPts val="0"/>
              </a:spcAft>
            </a:pPr>
            <a:endParaRPr lang="en-GB" sz="1800" dirty="0">
              <a:solidFill>
                <a:srgbClr val="262626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 algn="l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Pass QLTS part two (OSCE) + apply for admission by 31 August 2022; </a:t>
            </a:r>
            <a:r>
              <a:rPr lang="en-GB" sz="1800" b="1" dirty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or</a:t>
            </a:r>
            <a:endParaRPr lang="en-GB" sz="1800" b="1" dirty="0">
              <a:solidFill>
                <a:srgbClr val="262626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 algn="l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Pass SQE2 + apply for admission by 31 August 2023</a:t>
            </a:r>
          </a:p>
          <a:p>
            <a:pPr marL="742950" lvl="1" indent="-285750" algn="l"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GB" dirty="0">
              <a:solidFill>
                <a:srgbClr val="262626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 algn="l">
              <a:spcAft>
                <a:spcPts val="0"/>
              </a:spcAft>
            </a:pPr>
            <a:r>
              <a:rPr lang="en-GB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 you have not passed QLTS part one before 1 September 2021, or are fully exempt – you are not in the QLTS transitional cohort</a:t>
            </a:r>
            <a:endParaRPr lang="en-GB" sz="1800" dirty="0">
              <a:solidFill>
                <a:srgbClr val="262626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/>
            <a:endParaRPr lang="en-GB" dirty="0"/>
          </a:p>
        </p:txBody>
      </p:sp>
      <p:pic>
        <p:nvPicPr>
          <p:cNvPr id="12" name="Graphic 11" descr="Signpost">
            <a:extLst>
              <a:ext uri="{FF2B5EF4-FFF2-40B4-BE49-F238E27FC236}">
                <a16:creationId xmlns:a16="http://schemas.microsoft.com/office/drawing/2014/main" id="{89205199-ECF0-44CA-AAF7-2DB3240E64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3471" y="1384664"/>
            <a:ext cx="914400" cy="914400"/>
          </a:xfrm>
          <a:prstGeom prst="rect">
            <a:avLst/>
          </a:prstGeom>
        </p:spPr>
      </p:pic>
      <p:pic>
        <p:nvPicPr>
          <p:cNvPr id="15" name="Graphic 14" descr="Laptop">
            <a:extLst>
              <a:ext uri="{FF2B5EF4-FFF2-40B4-BE49-F238E27FC236}">
                <a16:creationId xmlns:a16="http://schemas.microsoft.com/office/drawing/2014/main" id="{687060D0-CDD5-4617-A392-55223F82D8D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3752" y="3241526"/>
            <a:ext cx="914400" cy="9144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ED5821E-57CE-4625-BD1B-5C0389E8458B}"/>
              </a:ext>
            </a:extLst>
          </p:cNvPr>
          <p:cNvSpPr txBox="1"/>
          <p:nvPr/>
        </p:nvSpPr>
        <p:spPr>
          <a:xfrm>
            <a:off x="179512" y="3512796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SQE</a:t>
            </a:r>
          </a:p>
        </p:txBody>
      </p:sp>
    </p:spTree>
    <p:extLst>
      <p:ext uri="{BB962C8B-B14F-4D97-AF65-F5344CB8AC3E}">
        <p14:creationId xmlns:p14="http://schemas.microsoft.com/office/powerpoint/2010/main" val="162770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9D0B2-36D9-4CA8-8648-7FDEC2EDE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23478"/>
            <a:ext cx="7129487" cy="857250"/>
          </a:xfrm>
        </p:spPr>
        <p:txBody>
          <a:bodyPr/>
          <a:lstStyle/>
          <a:p>
            <a:r>
              <a:rPr lang="en-GB" dirty="0"/>
              <a:t>Foreign qualified lawyers in 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8A80B-D9A5-481C-9E4B-9D180BF89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580" y="1347614"/>
            <a:ext cx="8642350" cy="3357563"/>
          </a:xfrm>
        </p:spPr>
        <p:txBody>
          <a:bodyPr/>
          <a:lstStyle/>
          <a:p>
            <a:r>
              <a:rPr lang="en-GB" sz="1800" dirty="0"/>
              <a:t>Qualified lawyer – someone with a professional legal </a:t>
            </a:r>
            <a:br>
              <a:rPr lang="en-GB" sz="1800" dirty="0"/>
            </a:br>
            <a:r>
              <a:rPr lang="en-GB" sz="1800" dirty="0"/>
              <a:t>qualification and practice rights</a:t>
            </a:r>
          </a:p>
          <a:p>
            <a:endParaRPr lang="en-GB" sz="1000" dirty="0"/>
          </a:p>
          <a:p>
            <a:r>
              <a:rPr lang="en-GB" sz="1800" dirty="0"/>
              <a:t>To qualify in England and Wales, you must:</a:t>
            </a:r>
          </a:p>
          <a:p>
            <a:pPr marL="742950" lvl="1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Pass SQE1 and 2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Meet our character and suitability requirements</a:t>
            </a:r>
          </a:p>
          <a:p>
            <a:pPr marL="742950" lvl="1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GB" sz="1000" dirty="0"/>
          </a:p>
          <a:p>
            <a:r>
              <a:rPr lang="en-GB" sz="1800" dirty="0"/>
              <a:t>No work experience requirement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800" dirty="0"/>
              <a:t>Can apply for exemptions</a:t>
            </a:r>
          </a:p>
          <a:p>
            <a:endParaRPr lang="en-GB" sz="1000" dirty="0"/>
          </a:p>
          <a:p>
            <a:r>
              <a:rPr lang="en-GB" sz="1800" dirty="0"/>
              <a:t>Possible language test for candidates with SQE exemptions</a:t>
            </a:r>
          </a:p>
          <a:p>
            <a:endParaRPr lang="en-GB" dirty="0"/>
          </a:p>
        </p:txBody>
      </p:sp>
      <p:pic>
        <p:nvPicPr>
          <p:cNvPr id="6" name="Graphic 5" descr="Globe">
            <a:extLst>
              <a:ext uri="{FF2B5EF4-FFF2-40B4-BE49-F238E27FC236}">
                <a16:creationId xmlns:a16="http://schemas.microsoft.com/office/drawing/2014/main" id="{01B075AA-ED4A-497B-BD3F-349D973ED9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03494" y="1277319"/>
            <a:ext cx="1512168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559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00E96-3AB2-4FB6-8BA9-9384D3229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30324"/>
            <a:ext cx="6337399" cy="857250"/>
          </a:xfrm>
        </p:spPr>
        <p:txBody>
          <a:bodyPr/>
          <a:lstStyle/>
          <a:p>
            <a:r>
              <a:rPr lang="en-GB" dirty="0"/>
              <a:t>Overseas students and trainees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07551-D6F0-4F1C-965B-506621CDC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19622"/>
            <a:ext cx="7129487" cy="335756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Overseas degree will usually count </a:t>
            </a:r>
            <a:r>
              <a:rPr lang="en-GB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we will check </a:t>
            </a:r>
          </a:p>
          <a:p>
            <a:pPr>
              <a:spcAft>
                <a:spcPts val="0"/>
              </a:spcAft>
            </a:pPr>
            <a:endParaRPr lang="en-GB" sz="1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You can get QWE overseas – needs to be signed off by a COLP or other solicitor of England and Wales </a:t>
            </a:r>
          </a:p>
          <a:p>
            <a:pPr>
              <a:spcAft>
                <a:spcPts val="0"/>
              </a:spcAft>
            </a:pPr>
            <a:endParaRPr lang="en-GB" sz="1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SQE1 available to sit internationally, availability will evolve with demand </a:t>
            </a:r>
          </a:p>
          <a:p>
            <a:pPr>
              <a:spcAft>
                <a:spcPts val="0"/>
              </a:spcAft>
            </a:pPr>
            <a:endParaRPr lang="en-GB" sz="1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SQE2 written assessments available internationally</a:t>
            </a:r>
          </a:p>
          <a:p>
            <a:pPr>
              <a:spcAft>
                <a:spcPts val="0"/>
              </a:spcAft>
            </a:pPr>
            <a:endParaRPr lang="en-GB" sz="1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SQE2 oral assessments only available in England and </a:t>
            </a:r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Wales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  <p:pic>
        <p:nvPicPr>
          <p:cNvPr id="7" name="Graphic 6" descr="Map with pin">
            <a:extLst>
              <a:ext uri="{FF2B5EF4-FFF2-40B4-BE49-F238E27FC236}">
                <a16:creationId xmlns:a16="http://schemas.microsoft.com/office/drawing/2014/main" id="{C14B7379-E28F-44EF-B5DC-BFBD44DFEC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90696" y="1049286"/>
            <a:ext cx="1708531" cy="17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849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13B69-C81E-4299-AF06-05AEC9B32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CILEx</a:t>
            </a:r>
            <a:r>
              <a:rPr lang="en-GB" dirty="0"/>
              <a:t>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379F9-3C3F-4156-9D80-892549C38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1491630"/>
            <a:ext cx="7812360" cy="3357563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You could still qualify through the current LPC route if you have </a:t>
            </a:r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accepted an offer to start an LPC or QLD, before 1 September 2021 – </a:t>
            </a:r>
            <a:r>
              <a:rPr lang="en-GB" sz="1800" dirty="0">
                <a:latin typeface="Arial" panose="020B0604020202020204" pitchFamily="34" charset="0"/>
                <a:ea typeface="Times New Roman" panose="02020603050405020304" pitchFamily="18" charset="0"/>
              </a:rPr>
              <a:t>see  exact details on our website</a:t>
            </a:r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en-GB" sz="2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 qualify through the SQE you will need: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Degree or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CILEx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level 6 qualification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CILEx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work experience will likely count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Pass SQE1 and 2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Character and suitability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  <p:pic>
        <p:nvPicPr>
          <p:cNvPr id="5" name="Graphic 4" descr="Signpost">
            <a:extLst>
              <a:ext uri="{FF2B5EF4-FFF2-40B4-BE49-F238E27FC236}">
                <a16:creationId xmlns:a16="http://schemas.microsoft.com/office/drawing/2014/main" id="{2734250E-306C-406B-8B01-78629C492F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512" y="1419622"/>
            <a:ext cx="914400" cy="914400"/>
          </a:xfrm>
          <a:prstGeom prst="rect">
            <a:avLst/>
          </a:prstGeom>
        </p:spPr>
      </p:pic>
      <p:pic>
        <p:nvPicPr>
          <p:cNvPr id="7" name="Graphic 6" descr="Laptop">
            <a:extLst>
              <a:ext uri="{FF2B5EF4-FFF2-40B4-BE49-F238E27FC236}">
                <a16:creationId xmlns:a16="http://schemas.microsoft.com/office/drawing/2014/main" id="{D4BB8A32-B385-4424-9A7E-1024EA53CB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9600" y="2593454"/>
            <a:ext cx="914400" cy="914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E3BA4D0-126C-43F3-839A-846E2ECF36D4}"/>
              </a:ext>
            </a:extLst>
          </p:cNvPr>
          <p:cNvSpPr txBox="1"/>
          <p:nvPr/>
        </p:nvSpPr>
        <p:spPr>
          <a:xfrm>
            <a:off x="215360" y="2864724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SQE</a:t>
            </a:r>
          </a:p>
        </p:txBody>
      </p:sp>
    </p:spTree>
    <p:extLst>
      <p:ext uri="{BB962C8B-B14F-4D97-AF65-F5344CB8AC3E}">
        <p14:creationId xmlns:p14="http://schemas.microsoft.com/office/powerpoint/2010/main" val="3649197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152A9-DC9E-457A-90BF-B3A6862D8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23478"/>
            <a:ext cx="4895850" cy="857250"/>
          </a:xfrm>
        </p:spPr>
        <p:txBody>
          <a:bodyPr/>
          <a:lstStyle/>
          <a:p>
            <a:r>
              <a:rPr lang="en-GB" dirty="0"/>
              <a:t>Barristers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60F78-7D47-42E9-877F-E662B2E9C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1419621"/>
            <a:ext cx="8642350" cy="2736701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GB" sz="1900" dirty="0">
                <a:latin typeface="Arial" panose="020B0604020202020204" pitchFamily="34" charset="0"/>
                <a:ea typeface="Times New Roman" panose="02020603050405020304" pitchFamily="18" charset="0"/>
              </a:rPr>
              <a:t>For qualified lawyers route, </a:t>
            </a:r>
            <a:r>
              <a:rPr lang="en-GB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need to have completed pupillage </a:t>
            </a:r>
            <a:br>
              <a:rPr lang="en-GB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and have practice rights </a:t>
            </a:r>
          </a:p>
          <a:p>
            <a:pPr marL="0" indent="0">
              <a:spcAft>
                <a:spcPts val="0"/>
              </a:spcAft>
              <a:buNone/>
            </a:pPr>
            <a:endParaRPr lang="en-GB" sz="1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sz="19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Already have a degree </a:t>
            </a:r>
          </a:p>
          <a:p>
            <a:pPr marL="0" indent="0">
              <a:spcAft>
                <a:spcPts val="0"/>
              </a:spcAft>
              <a:buNone/>
            </a:pPr>
            <a:endParaRPr lang="en-GB" sz="1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sz="19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Experience at the bar likely to count</a:t>
            </a:r>
          </a:p>
          <a:p>
            <a:pPr marL="0" indent="0">
              <a:spcAft>
                <a:spcPts val="0"/>
              </a:spcAft>
              <a:buNone/>
            </a:pPr>
            <a:endParaRPr lang="en-GB" sz="1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sz="19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You will also need:</a:t>
            </a:r>
            <a:endParaRPr lang="en-GB" sz="19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49263" lvl="1" indent="-26670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9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Pass SQE1 and 2 – unless you have exemptions</a:t>
            </a:r>
            <a:endParaRPr lang="en-GB" sz="19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49263" lvl="1" indent="-26670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9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Character and suitability </a:t>
            </a:r>
            <a:endParaRPr lang="en-GB" sz="19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Graphic 4" descr="Signpost">
            <a:extLst>
              <a:ext uri="{FF2B5EF4-FFF2-40B4-BE49-F238E27FC236}">
                <a16:creationId xmlns:a16="http://schemas.microsoft.com/office/drawing/2014/main" id="{2E787D8C-C576-4A51-B588-E7C339699A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7122" y="1304205"/>
            <a:ext cx="763489" cy="763489"/>
          </a:xfrm>
          <a:prstGeom prst="rect">
            <a:avLst/>
          </a:prstGeom>
        </p:spPr>
      </p:pic>
      <p:pic>
        <p:nvPicPr>
          <p:cNvPr id="9" name="Graphic 8" descr="Checklist">
            <a:extLst>
              <a:ext uri="{FF2B5EF4-FFF2-40B4-BE49-F238E27FC236}">
                <a16:creationId xmlns:a16="http://schemas.microsoft.com/office/drawing/2014/main" id="{48397881-331C-45C7-AC14-174C4136C1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7122" y="2283718"/>
            <a:ext cx="864493" cy="864493"/>
          </a:xfrm>
          <a:prstGeom prst="rect">
            <a:avLst/>
          </a:prstGeom>
        </p:spPr>
      </p:pic>
      <p:pic>
        <p:nvPicPr>
          <p:cNvPr id="10" name="Graphic 9" descr="Laptop">
            <a:extLst>
              <a:ext uri="{FF2B5EF4-FFF2-40B4-BE49-F238E27FC236}">
                <a16:creationId xmlns:a16="http://schemas.microsoft.com/office/drawing/2014/main" id="{98736307-094B-4B88-AF67-2EC032D78BC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43364" y="3313534"/>
            <a:ext cx="914400" cy="9144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ABA5FD8-2661-48E0-A020-9FCAEE6374C8}"/>
              </a:ext>
            </a:extLst>
          </p:cNvPr>
          <p:cNvSpPr txBox="1"/>
          <p:nvPr/>
        </p:nvSpPr>
        <p:spPr>
          <a:xfrm>
            <a:off x="107504" y="3584804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B50038"/>
                </a:solidFill>
              </a:rPr>
              <a:t>SQE</a:t>
            </a:r>
          </a:p>
        </p:txBody>
      </p:sp>
    </p:spTree>
    <p:extLst>
      <p:ext uri="{BB962C8B-B14F-4D97-AF65-F5344CB8AC3E}">
        <p14:creationId xmlns:p14="http://schemas.microsoft.com/office/powerpoint/2010/main" val="2077896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0D437-F2C2-42A8-BE66-02E1B33EC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Exemptions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CB2C6-A3A1-4F25-8F44-F078CB500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624" y="1419223"/>
            <a:ext cx="8642350" cy="3357563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GB" sz="1800" dirty="0">
                <a:latin typeface="Arial" panose="020B0604020202020204" pitchFamily="34" charset="0"/>
                <a:ea typeface="Times New Roman" panose="02020603050405020304" pitchFamily="18" charset="0"/>
              </a:rPr>
              <a:t>Qualified lawyers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can apply from exemptions </a:t>
            </a:r>
          </a:p>
          <a:p>
            <a:pPr marL="0" indent="0">
              <a:spcAft>
                <a:spcPts val="0"/>
              </a:spcAft>
              <a:buNone/>
            </a:pPr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sz="1800" dirty="0">
                <a:latin typeface="Arial" panose="020B0604020202020204" pitchFamily="34" charset="0"/>
                <a:ea typeface="Times New Roman" panose="02020603050405020304" pitchFamily="18" charset="0"/>
              </a:rPr>
              <a:t>Must demonstrate that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qualifications and/or experience are equivalent </a:t>
            </a:r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 content and standard to the SQE</a:t>
            </a:r>
          </a:p>
          <a:p>
            <a:pPr marL="0" indent="0">
              <a:spcAft>
                <a:spcPts val="0"/>
              </a:spcAft>
              <a:buNone/>
            </a:pPr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Exemptions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can only be granted for the whole of:</a:t>
            </a:r>
          </a:p>
          <a:p>
            <a:pPr marL="742950" lvl="1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SQE1 paper one</a:t>
            </a:r>
          </a:p>
          <a:p>
            <a:pPr marL="742950" lvl="1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SQE1 paper two</a:t>
            </a:r>
          </a:p>
          <a:p>
            <a:pPr marL="742950" lvl="1" indent="-28575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SQE</a:t>
            </a: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2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  <p:pic>
        <p:nvPicPr>
          <p:cNvPr id="8" name="Graphic 7" descr="Calligraphy Pen">
            <a:extLst>
              <a:ext uri="{FF2B5EF4-FFF2-40B4-BE49-F238E27FC236}">
                <a16:creationId xmlns:a16="http://schemas.microsoft.com/office/drawing/2014/main" id="{1D356F77-F836-410D-BC64-9C852B0330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977" y="1214918"/>
            <a:ext cx="698774" cy="698774"/>
          </a:xfrm>
          <a:prstGeom prst="rect">
            <a:avLst/>
          </a:prstGeom>
        </p:spPr>
      </p:pic>
      <p:pic>
        <p:nvPicPr>
          <p:cNvPr id="12" name="Graphic 11" descr="Diploma roll">
            <a:extLst>
              <a:ext uri="{FF2B5EF4-FFF2-40B4-BE49-F238E27FC236}">
                <a16:creationId xmlns:a16="http://schemas.microsoft.com/office/drawing/2014/main" id="{B7DC784A-0B87-412B-80CC-FD2D80F10F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3012" y="2067694"/>
            <a:ext cx="914400" cy="914400"/>
          </a:xfrm>
          <a:prstGeom prst="rect">
            <a:avLst/>
          </a:prstGeom>
        </p:spPr>
      </p:pic>
      <p:pic>
        <p:nvPicPr>
          <p:cNvPr id="13" name="Graphic 12" descr="Laptop">
            <a:extLst>
              <a:ext uri="{FF2B5EF4-FFF2-40B4-BE49-F238E27FC236}">
                <a16:creationId xmlns:a16="http://schemas.microsoft.com/office/drawing/2014/main" id="{F4B2E148-B6C7-4BBF-94A9-0CFED2BF6B0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78168" y="2912859"/>
            <a:ext cx="914400" cy="9144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74118C4-6BB9-4DD6-ACCB-3240F116E0D6}"/>
              </a:ext>
            </a:extLst>
          </p:cNvPr>
          <p:cNvSpPr txBox="1"/>
          <p:nvPr/>
        </p:nvSpPr>
        <p:spPr>
          <a:xfrm>
            <a:off x="142308" y="3184129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B50038"/>
                </a:solidFill>
              </a:rPr>
              <a:t>SQE</a:t>
            </a:r>
          </a:p>
        </p:txBody>
      </p:sp>
    </p:spTree>
    <p:extLst>
      <p:ext uri="{BB962C8B-B14F-4D97-AF65-F5344CB8AC3E}">
        <p14:creationId xmlns:p14="http://schemas.microsoft.com/office/powerpoint/2010/main" val="799567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2ED97-F49F-4ED3-9F2F-082EACBA8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397" y="162089"/>
            <a:ext cx="7395963" cy="857250"/>
          </a:xfrm>
        </p:spPr>
        <p:txBody>
          <a:bodyPr/>
          <a:lstStyle/>
          <a:p>
            <a:r>
              <a:rPr lang="en-GB" dirty="0"/>
              <a:t>Keep in touch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DB5D1A-768B-4985-9505-445CF99919DA}"/>
              </a:ext>
            </a:extLst>
          </p:cNvPr>
          <p:cNvSpPr txBox="1"/>
          <p:nvPr/>
        </p:nvSpPr>
        <p:spPr>
          <a:xfrm>
            <a:off x="1187624" y="2859782"/>
            <a:ext cx="21658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Send your </a:t>
            </a:r>
          </a:p>
          <a:p>
            <a:pPr algn="ctr"/>
            <a:r>
              <a:rPr lang="en-GB" sz="1800" dirty="0"/>
              <a:t>queries to </a:t>
            </a:r>
            <a:r>
              <a:rPr lang="en-GB" sz="1800" dirty="0">
                <a:solidFill>
                  <a:srgbClr val="B10035"/>
                </a:solidFill>
              </a:rPr>
              <a:t>sqe@sra.org.uk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317F47E-6E45-45E6-939F-2002FC381A7D}"/>
              </a:ext>
            </a:extLst>
          </p:cNvPr>
          <p:cNvSpPr txBox="1"/>
          <p:nvPr/>
        </p:nvSpPr>
        <p:spPr>
          <a:xfrm>
            <a:off x="3323385" y="2859782"/>
            <a:ext cx="2165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SQE resources </a:t>
            </a:r>
          </a:p>
          <a:p>
            <a:pPr algn="ctr"/>
            <a:r>
              <a:rPr lang="en-GB" sz="1800" dirty="0">
                <a:solidFill>
                  <a:srgbClr val="B10035"/>
                </a:solidFill>
              </a:rPr>
              <a:t>sra.org.uk/</a:t>
            </a:r>
          </a:p>
          <a:p>
            <a:pPr algn="ctr"/>
            <a:r>
              <a:rPr lang="en-GB" sz="1800" dirty="0" err="1">
                <a:solidFill>
                  <a:srgbClr val="B10035"/>
                </a:solidFill>
              </a:rPr>
              <a:t>becomingasolicitor</a:t>
            </a:r>
            <a:r>
              <a:rPr lang="en-GB" sz="1800" dirty="0">
                <a:solidFill>
                  <a:srgbClr val="B10035"/>
                </a:solidFill>
              </a:rPr>
              <a:t> </a:t>
            </a:r>
          </a:p>
        </p:txBody>
      </p:sp>
      <p:pic>
        <p:nvPicPr>
          <p:cNvPr id="18" name="Graphic 17" descr="Programmer">
            <a:extLst>
              <a:ext uri="{FF2B5EF4-FFF2-40B4-BE49-F238E27FC236}">
                <a16:creationId xmlns:a16="http://schemas.microsoft.com/office/drawing/2014/main" id="{813A50E7-6F62-4FE2-8DD0-AEAB644EC3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46523" y="1714500"/>
            <a:ext cx="993858" cy="993858"/>
          </a:xfrm>
          <a:prstGeom prst="rect">
            <a:avLst/>
          </a:prstGeom>
        </p:spPr>
      </p:pic>
      <p:pic>
        <p:nvPicPr>
          <p:cNvPr id="19" name="Graphic 18" descr="Laptop">
            <a:extLst>
              <a:ext uri="{FF2B5EF4-FFF2-40B4-BE49-F238E27FC236}">
                <a16:creationId xmlns:a16="http://schemas.microsoft.com/office/drawing/2014/main" id="{2F3A72C0-76BD-4544-83C4-753EEBFD96C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922996" y="1844265"/>
            <a:ext cx="1015517" cy="1015517"/>
          </a:xfrm>
          <a:prstGeom prst="rect">
            <a:avLst/>
          </a:prstGeom>
        </p:spPr>
      </p:pic>
      <p:pic>
        <p:nvPicPr>
          <p:cNvPr id="20" name="Graphic 19" descr="World">
            <a:extLst>
              <a:ext uri="{FF2B5EF4-FFF2-40B4-BE49-F238E27FC236}">
                <a16:creationId xmlns:a16="http://schemas.microsoft.com/office/drawing/2014/main" id="{23133A0B-FFB8-468B-8288-EBF78A7EDD6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218272" y="1882084"/>
            <a:ext cx="832319" cy="83231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E348D67F-E49F-4F68-9B09-492A9FB67786}"/>
              </a:ext>
            </a:extLst>
          </p:cNvPr>
          <p:cNvSpPr txBox="1"/>
          <p:nvPr/>
        </p:nvSpPr>
        <p:spPr>
          <a:xfrm>
            <a:off x="5341342" y="2845256"/>
            <a:ext cx="25736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Subscribe to our monthly </a:t>
            </a:r>
            <a:br>
              <a:rPr lang="en-GB" sz="1800" dirty="0"/>
            </a:br>
            <a:r>
              <a:rPr lang="en-GB" sz="1800" dirty="0">
                <a:solidFill>
                  <a:srgbClr val="B50038"/>
                </a:solidFill>
              </a:rPr>
              <a:t>SQE Update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724421A-220C-4D7D-BDE7-E4506A8A9DA3}"/>
              </a:ext>
            </a:extLst>
          </p:cNvPr>
          <p:cNvCxnSpPr>
            <a:cxnSpLocks/>
          </p:cNvCxnSpPr>
          <p:nvPr/>
        </p:nvCxnSpPr>
        <p:spPr bwMode="auto">
          <a:xfrm>
            <a:off x="5511383" y="1928143"/>
            <a:ext cx="0" cy="9316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A3DA77A-9F03-4C24-8772-E01B58DAB56B}"/>
              </a:ext>
            </a:extLst>
          </p:cNvPr>
          <p:cNvCxnSpPr>
            <a:cxnSpLocks/>
          </p:cNvCxnSpPr>
          <p:nvPr/>
        </p:nvCxnSpPr>
        <p:spPr bwMode="auto">
          <a:xfrm>
            <a:off x="3235166" y="1928143"/>
            <a:ext cx="0" cy="9316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0680942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FD6189B35E45A52473BCEB7E328A" ma:contentTypeVersion="10" ma:contentTypeDescription="Create a new document." ma:contentTypeScope="" ma:versionID="a0843d8ad56a95901fa3be731b77ad7d">
  <xsd:schema xmlns:xsd="http://www.w3.org/2001/XMLSchema" xmlns:xs="http://www.w3.org/2001/XMLSchema" xmlns:p="http://schemas.microsoft.com/office/2006/metadata/properties" xmlns:ns3="034f807c-094b-4332-935f-00b24bf8c526" targetNamespace="http://schemas.microsoft.com/office/2006/metadata/properties" ma:root="true" ma:fieldsID="ce25cd4bc1706ac33c065fa60c0a36f7" ns3:_="">
    <xsd:import namespace="034f807c-094b-4332-935f-00b24bf8c52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4f807c-094b-4332-935f-00b24bf8c5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1" nillable="true" ma:displayName="MediaServiceLocation" ma:description="" ma:internalName="MediaServiceLocation" ma:readOnly="true">
      <xsd:simpleType>
        <xsd:restriction base="dms:Text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8AEA418-CC61-4AF4-BED9-4652F4077C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ED35D2B-9A4A-4323-B4BB-6BEEFF2904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4f807c-094b-4332-935f-00b24bf8c5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0EBC543-89EA-4688-B4B8-18BD6C82BA3B}">
  <ds:schemaRefs>
    <ds:schemaRef ds:uri="http://purl.org/dc/terms/"/>
    <ds:schemaRef ds:uri="034f807c-094b-4332-935f-00b24bf8c526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SRA Template</Template>
  <TotalTime>695</TotalTime>
  <Words>410</Words>
  <Application>Microsoft Office PowerPoint</Application>
  <PresentationFormat>On-screen Show (16:9)</PresentationFormat>
  <Paragraphs>75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Open sans bold</vt:lpstr>
      <vt:lpstr>Default Design</vt:lpstr>
      <vt:lpstr> The SQE:  Qualified lawyers and overseas students </vt:lpstr>
      <vt:lpstr>The SQE</vt:lpstr>
      <vt:lpstr>Current QLTS candidates</vt:lpstr>
      <vt:lpstr>Foreign qualified lawyers in future</vt:lpstr>
      <vt:lpstr>Overseas students and trainees</vt:lpstr>
      <vt:lpstr>CILEx members</vt:lpstr>
      <vt:lpstr>Barristers</vt:lpstr>
      <vt:lpstr>Exemptions </vt:lpstr>
      <vt:lpstr>Keep in touch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SQE Qualified lawyers and overseas students</dc:title>
  <dc:creator>Solicitors Regulaiton Authority (SRA)</dc:creator>
  <cp:lastModifiedBy>Matthew Maidment</cp:lastModifiedBy>
  <cp:revision>22</cp:revision>
  <dcterms:created xsi:type="dcterms:W3CDTF">2020-01-20T08:44:34Z</dcterms:created>
  <dcterms:modified xsi:type="dcterms:W3CDTF">2020-12-04T09:49:34Z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0x01010068B5FD6189B35E45A52473BCEB7E328A</vt:lpwstr>
  </property>
</Properties>
</file>