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  <p:sldMasterId id="2147483696" r:id="rId6"/>
  </p:sldMasterIdLst>
  <p:notesMasterIdLst>
    <p:notesMasterId r:id="rId19"/>
  </p:notesMasterIdLst>
  <p:sldIdLst>
    <p:sldId id="258" r:id="rId7"/>
    <p:sldId id="744" r:id="rId8"/>
    <p:sldId id="986" r:id="rId9"/>
    <p:sldId id="987" r:id="rId10"/>
    <p:sldId id="998" r:id="rId11"/>
    <p:sldId id="999" r:id="rId12"/>
    <p:sldId id="1003" r:id="rId13"/>
    <p:sldId id="1004" r:id="rId14"/>
    <p:sldId id="1002" r:id="rId15"/>
    <p:sldId id="988" r:id="rId16"/>
    <p:sldId id="1005" r:id="rId17"/>
    <p:sldId id="748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40E7E1-4D08-402E-939B-EF33D6CC46D4}" v="6" dt="2021-01-15T10:09:27.4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768" autoAdjust="0"/>
  </p:normalViewPr>
  <p:slideViewPr>
    <p:cSldViewPr snapToGrid="0">
      <p:cViewPr varScale="1">
        <p:scale>
          <a:sx n="79" d="100"/>
          <a:sy n="79" d="100"/>
        </p:scale>
        <p:origin x="80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16"/>
    </p:cViewPr>
  </p:sorterViewPr>
  <p:notesViewPr>
    <p:cSldViewPr snapToGrid="0">
      <p:cViewPr varScale="1">
        <p:scale>
          <a:sx n="44" d="100"/>
          <a:sy n="44" d="100"/>
        </p:scale>
        <p:origin x="2784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16T08:27:11.8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13459 13249 9376,'-26'-30'3488,"26"30"-2720,0-28-192,0 0-128,0 28-352,0 0 320,0 0-224,0 0-32,-28 0-96,28 0 384,0-28-256,0 28-160,0 0-32,0 0-64,0-29 0,0 29 0,0 0 0,0-28-352,0 28 192,0 0-1856,0 0 1152</inkml:trace>
  <inkml:trace contextRef="#ctx0" brushRef="#br0" timeOffset="1722">13198 13429 10048,'-28'-55'3712,"28"55"-2880,0 0-224,0 0-2016,28 0 640,0 0-6048,27 0 3808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6C34F-70D8-425E-A5A3-D6FF5629704E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AE7F-E496-41BE-B06D-FE76478B7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CB92B-20DC-478A-928C-092AB688CD3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114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82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049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77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630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24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89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132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006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90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2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3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29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E17D-EC82-461A-8DC9-AEE431962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B846E-C399-4490-BAD8-669807E1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D0BBB-D160-435D-8B79-213648AF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9E38-068E-4E4E-A84B-B031DAC1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C2BB9-1D18-423E-8F70-D26D16E8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6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7AFD-E7B3-432F-997A-9C24421F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2BC9-37DE-4BAC-B2DD-FF816C81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14A4-B260-4FDB-BAEE-498538F0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0069-D85B-411B-9E81-83E46B2D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C9AA-BBBE-404D-B19C-56C4C876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5971-EBA9-4932-8063-7F228D5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E012-AC63-4417-82F8-034BE1C1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C79A5-E194-43DA-AC9A-828C8A9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D77B-9C4D-4AC0-986C-5B49C786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40F7-8C9D-4E59-A0DF-6AF55BE5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3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0F90-79C1-40EF-BF62-B4E5B73D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8874-1E24-4294-8CA3-4790A9A92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DAF76-6918-4A44-8031-DCAE8C861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DF5-62DB-4BDB-AB71-EB57CE9C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62086-F286-4619-8995-5D56B78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FB42-799C-481D-9233-0448403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1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AB3F-A67B-424A-9044-07376EBD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C24F-D636-4A2D-ACEA-068C679CC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AC30-E167-4D0F-8F79-FB87E7209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EC0A-E596-4879-BF16-8C680D202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5E304-95F5-45B7-BF71-86F7A86C2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94493-54BE-4419-BE36-C3358502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10B14-8672-4416-BBD3-AF390DDD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5BC5B-0F37-4D4F-ABA6-10702FCB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7D77-DA11-449E-959F-417BA71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6E8-E962-4543-B945-F22E55EF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F4140-06A8-4A04-9C81-E7E1772A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FDA4-9B2C-4550-B9F0-99F3D7C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03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B4BD-6B9C-4F7B-883D-0F1DC513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4FA0-1D80-4754-8A67-D1892A74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B498-2CD6-400A-8582-7C277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2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A2C-4DCE-43B4-9A8D-8D2F787C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672F-791D-4E46-97CD-378696A3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D3CB3-6139-4E90-AF20-C4C1F80B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23111-CE8C-4F0F-8D8A-C0F0FE33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732B-43C0-4B9E-B114-2C4C3871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A2F1-D232-44BA-B6EA-CE86C57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C880-1730-48D3-8D98-A9E44160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78B28-537A-454D-8018-26A0D48BE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191C9-DA06-4BAA-9849-EB21D1D1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FC578-C51E-4C28-B776-EBA535C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76AB-6AF4-482A-A0A2-737C66E2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541D2-0D51-4EC0-8F85-4DB7394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E6B1-38CC-40BB-A023-BD9AC5A9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8387-DBF0-48DC-8B41-5E0058C09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9A40D-3F35-487C-B721-0A28680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36A6-6865-4843-9BC2-73F51283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93F5-AD30-4C84-ACE2-DC739429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31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E07F5-45AA-49B0-8DA5-F887CCB85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D465-0EDF-4039-9229-3FE8AD116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B7179-4B18-49CB-8D47-CB499C1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4C0C-72B7-401D-ABDF-9EE7ED7E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06EB4-F676-4868-AED1-47BD07CC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904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247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8080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720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666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0697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230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81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5693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1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07763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190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15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2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14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3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C68E4-9DED-4AFF-A1BD-B90EDE7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E6-453D-4138-9C99-906709F5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76091-1931-40DD-ABE5-AC944B66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1D25-C374-4C0C-AE68-2A347F503CBC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47C6-00C3-41CF-8C50-29F7BD5FB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5DC8-B09A-4D7B-8AAC-34786D66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18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sqe2-assessmen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ra.org.uk/sra/news/events/on-demand-events/sqe-conference-2020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customXml" Target="../ink/ink1.xml"/><Relationship Id="rId7" Type="http://schemas.openxmlformats.org/officeDocument/2006/relationships/image" Target="../media/image26.png"/><Relationship Id="rId12" Type="http://schemas.openxmlformats.org/officeDocument/2006/relationships/image" Target="../media/image31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5.sv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10" Type="http://schemas.openxmlformats.org/officeDocument/2006/relationships/image" Target="../media/image39.svg"/><Relationship Id="rId4" Type="http://schemas.openxmlformats.org/officeDocument/2006/relationships/image" Target="../media/image33.sv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.org.uk/sra/policy/solicitors-qualifying-examination/sqe2-assessment-specification/sqe2-sample-quest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296817"/>
            <a:ext cx="12192000" cy="1132183"/>
          </a:xfrm>
        </p:spPr>
        <p:txBody>
          <a:bodyPr/>
          <a:lstStyle/>
          <a:p>
            <a:pPr>
              <a:defRPr/>
            </a:pPr>
            <a:r>
              <a:rPr lang="en-GB" b="1" dirty="0">
                <a:ea typeface="ＭＳ Ｐゴシック" pitchFamily="34" charset="-128"/>
              </a:rPr>
              <a:t>The SQE2 assessment </a:t>
            </a:r>
            <a:endParaRPr lang="en-GB" sz="3600" b="1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1EADDC-9A5F-432B-BA22-1381F80AE0B0}"/>
              </a:ext>
            </a:extLst>
          </p:cNvPr>
          <p:cNvSpPr txBox="1"/>
          <p:nvPr/>
        </p:nvSpPr>
        <p:spPr>
          <a:xfrm>
            <a:off x="1" y="3656309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ea typeface="ＭＳ Ｐゴシック" pitchFamily="34" charset="-128"/>
              </a:rPr>
              <a:t>Julie Brannan, SRA</a:t>
            </a:r>
          </a:p>
          <a:p>
            <a:pPr algn="ctr"/>
            <a:r>
              <a:rPr lang="en-GB" sz="2800" dirty="0">
                <a:ea typeface="ＭＳ Ｐゴシック" pitchFamily="34" charset="-128"/>
              </a:rPr>
              <a:t>Eileen Fry, Kaplan </a:t>
            </a:r>
          </a:p>
        </p:txBody>
      </p:sp>
    </p:spTree>
    <p:extLst>
      <p:ext uri="{BB962C8B-B14F-4D97-AF65-F5344CB8AC3E}">
        <p14:creationId xmlns:p14="http://schemas.microsoft.com/office/powerpoint/2010/main" val="280160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2F79-E7AE-4A20-9825-319E214A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is the detail?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6791E-F06A-4932-A7A2-AB2CF7E7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SQE2 Assessment Specification</a:t>
            </a:r>
          </a:p>
          <a:p>
            <a:endParaRPr lang="en-GB" sz="2800" dirty="0"/>
          </a:p>
          <a:p>
            <a:r>
              <a:rPr lang="en-GB" sz="2800" dirty="0"/>
              <a:t>SQE2 sample questions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Visit 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sra.org.uk/sqe2-assessment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/>
              <a:t>Watch 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sra.org.uk/sqe-conference-2020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974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7381" y="68627"/>
            <a:ext cx="6527800" cy="114300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Sitting SQE2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5711957" y="6117299"/>
              <a:ext cx="104640" cy="1264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07627" y="6112987"/>
                <a:ext cx="113300" cy="135104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DEFFB45-CAD4-443D-A732-5A9104969AA5}"/>
              </a:ext>
            </a:extLst>
          </p:cNvPr>
          <p:cNvSpPr txBox="1"/>
          <p:nvPr/>
        </p:nvSpPr>
        <p:spPr>
          <a:xfrm>
            <a:off x="1891518" y="1758547"/>
            <a:ext cx="9937101" cy="5670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ts val="3000"/>
              </a:spcAft>
              <a:buClr>
                <a:srgbClr val="9E1B34"/>
              </a:buClr>
              <a:buSzTx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First sitting April 2022. Two sittings per year – will grow to meet demand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ts val="3000"/>
              </a:spcAft>
              <a:buClr>
                <a:srgbClr val="9E1B34"/>
              </a:buClr>
              <a:buSzTx/>
              <a:tabLst/>
              <a:defRPr/>
            </a:pPr>
            <a:r>
              <a:rPr lang="en-GB" sz="2800" kern="0" dirty="0">
                <a:solidFill>
                  <a:srgbClr val="262626"/>
                </a:solidFill>
                <a:latin typeface="Arial"/>
                <a:ea typeface="ＭＳ Ｐゴシック" charset="0"/>
              </a:rPr>
              <a:t>Written tests – available in England and Wales, wider UK and internationally at Pearson </a:t>
            </a:r>
            <a:r>
              <a:rPr lang="en-GB" sz="2800" kern="0" dirty="0">
                <a:latin typeface="Arial"/>
                <a:ea typeface="ＭＳ Ｐゴシック" charset="0"/>
              </a:rPr>
              <a:t>VUE </a:t>
            </a:r>
            <a:r>
              <a:rPr lang="en-GB" sz="2800" kern="0" dirty="0">
                <a:solidFill>
                  <a:srgbClr val="262626"/>
                </a:solidFill>
                <a:latin typeface="Arial"/>
                <a:ea typeface="ＭＳ Ｐゴシック" charset="0"/>
              </a:rPr>
              <a:t>centres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ts val="3000"/>
              </a:spcAft>
              <a:buClr>
                <a:srgbClr val="9E1B34"/>
              </a:buClr>
              <a:buSzTx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Oral skills</a:t>
            </a:r>
            <a:r>
              <a:rPr lang="en-GB" sz="2800" kern="0" dirty="0">
                <a:solidFill>
                  <a:srgbClr val="262626"/>
                </a:solidFill>
                <a:latin typeface="Arial"/>
                <a:ea typeface="ＭＳ Ｐゴシック" charset="0"/>
              </a:rPr>
              <a:t> –  available in London, Manchester and Cardiff; expanding to five centres over time  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ts val="3000"/>
              </a:spcAft>
              <a:buClr>
                <a:srgbClr val="9E1B34"/>
              </a:buClr>
              <a:buSzTx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Assessment fee - £2,422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Aft>
                <a:spcPts val="1500"/>
              </a:spcAft>
              <a:buClr>
                <a:srgbClr val="9E1B34"/>
              </a:buClr>
              <a:buSzTx/>
              <a:tabLst/>
              <a:defRPr/>
            </a:pP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457189" marR="0" lvl="0" indent="-457189" algn="l" defTabSz="914400" rtl="0" eaLnBrk="1" fontAlgn="base" latinLnBrk="0" hangingPunct="1">
              <a:lnSpc>
                <a:spcPct val="100000"/>
              </a:lnSpc>
              <a:spcAft>
                <a:spcPts val="1500"/>
              </a:spcAft>
              <a:buClr>
                <a:srgbClr val="9E1B34"/>
              </a:buClr>
              <a:buSzTx/>
              <a:buFontTx/>
              <a:buChar char="•"/>
              <a:tabLst/>
              <a:defRPr/>
            </a:pPr>
            <a:endParaRPr kumimoji="0" lang="en-GB" sz="26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</p:txBody>
      </p:sp>
      <p:pic>
        <p:nvPicPr>
          <p:cNvPr id="8" name="Graphic 7" descr="Chat outline">
            <a:extLst>
              <a:ext uri="{FF2B5EF4-FFF2-40B4-BE49-F238E27FC236}">
                <a16:creationId xmlns:a16="http://schemas.microsoft.com/office/drawing/2014/main" id="{4C747BD3-FBE0-48A1-9E4B-4B3B8C9AB3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7381" y="3988395"/>
            <a:ext cx="1244080" cy="1244080"/>
          </a:xfrm>
          <a:prstGeom prst="rect">
            <a:avLst/>
          </a:prstGeom>
        </p:spPr>
      </p:pic>
      <p:pic>
        <p:nvPicPr>
          <p:cNvPr id="12" name="Graphic 11" descr="Signature outline">
            <a:extLst>
              <a:ext uri="{FF2B5EF4-FFF2-40B4-BE49-F238E27FC236}">
                <a16:creationId xmlns:a16="http://schemas.microsoft.com/office/drawing/2014/main" id="{AF0CFED0-E463-4E5B-9BBD-E1C1125554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7381" y="2953937"/>
            <a:ext cx="1034457" cy="1034457"/>
          </a:xfrm>
          <a:prstGeom prst="rect">
            <a:avLst/>
          </a:prstGeom>
        </p:spPr>
      </p:pic>
      <p:pic>
        <p:nvPicPr>
          <p:cNvPr id="22" name="Graphic 21" descr="Coins with solid fill">
            <a:extLst>
              <a:ext uri="{FF2B5EF4-FFF2-40B4-BE49-F238E27FC236}">
                <a16:creationId xmlns:a16="http://schemas.microsoft.com/office/drawing/2014/main" id="{1B8F34EF-5F7F-4002-93EF-650845B68C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7438" y="5202899"/>
            <a:ext cx="914400" cy="914400"/>
          </a:xfrm>
          <a:prstGeom prst="rect">
            <a:avLst/>
          </a:prstGeom>
        </p:spPr>
      </p:pic>
      <p:pic>
        <p:nvPicPr>
          <p:cNvPr id="24" name="Graphic 23" descr="Daily calendar outline">
            <a:extLst>
              <a:ext uri="{FF2B5EF4-FFF2-40B4-BE49-F238E27FC236}">
                <a16:creationId xmlns:a16="http://schemas.microsoft.com/office/drawing/2014/main" id="{799D5E05-A344-454F-BA9F-310DEEE03DD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27381" y="1660887"/>
            <a:ext cx="1096146" cy="10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0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67" y="260351"/>
            <a:ext cx="9861284" cy="114300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384949" y="3343369"/>
            <a:ext cx="2860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Send your queries to </a:t>
            </a:r>
            <a:r>
              <a:rPr lang="en-GB" sz="2800" dirty="0">
                <a:solidFill>
                  <a:srgbClr val="B10035"/>
                </a:solidFill>
              </a:rPr>
              <a:t>sqe@sra.org.uk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3025436" y="5114497"/>
            <a:ext cx="3420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SQE resources </a:t>
            </a:r>
            <a:r>
              <a:rPr lang="en-GB" sz="2800" dirty="0">
                <a:solidFill>
                  <a:srgbClr val="B10035"/>
                </a:solidFill>
              </a:rPr>
              <a:t>sra.org.uk/sqe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6417436" y="3432863"/>
            <a:ext cx="27290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Join our SQE </a:t>
            </a:r>
            <a:r>
              <a:rPr lang="en-GB" sz="2800" dirty="0">
                <a:solidFill>
                  <a:srgbClr val="B10035"/>
                </a:solidFill>
              </a:rPr>
              <a:t>LinkedIn group</a:t>
            </a: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87100" y="1929711"/>
            <a:ext cx="1489667" cy="1489667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0271" y="1708875"/>
            <a:ext cx="1609515" cy="1609515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45301" y="3716548"/>
            <a:ext cx="1519219" cy="1519219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434822" y="3833353"/>
            <a:ext cx="1107233" cy="11072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7792898" y="4944660"/>
            <a:ext cx="4189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Monthly SQE </a:t>
            </a:r>
          </a:p>
          <a:p>
            <a:pPr algn="ctr"/>
            <a:r>
              <a:rPr lang="en-GB" sz="2800" dirty="0"/>
              <a:t>Update bulletin  </a:t>
            </a:r>
            <a:r>
              <a:rPr lang="en-GB" sz="2800" dirty="0">
                <a:solidFill>
                  <a:srgbClr val="B10035"/>
                </a:solidFill>
              </a:rPr>
              <a:t>sra.org.uk/sqeupdate 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194" y="89177"/>
            <a:ext cx="6586491" cy="1316764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7275" y="2063312"/>
            <a:ext cx="5791471" cy="404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Two parts to SQE: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SQE1 – Test of functioning legal knowledge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SQE2 – Practical legal skills assessments</a:t>
            </a: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You must pass SQE1 before you can attempt SQE2</a:t>
            </a:r>
          </a:p>
          <a:p>
            <a:pPr marL="22858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algn="ctr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algn="ctr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93" y="1935163"/>
            <a:ext cx="4541273" cy="441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26" y="464635"/>
            <a:ext cx="6527800" cy="114300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2346301" y="435145"/>
            <a:ext cx="6651395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2800" b="1" dirty="0">
                <a:solidFill>
                  <a:srgbClr val="B1003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egal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kills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ssessments</a:t>
            </a:r>
            <a:endParaRPr lang="en-GB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3149093" y="3824459"/>
            <a:ext cx="8492717" cy="2004395"/>
            <a:chOff x="3149093" y="3861035"/>
            <a:chExt cx="8492717" cy="200439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20043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 day one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application of law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287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96726" y="3899878"/>
            <a:ext cx="2309566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91366" y="2321501"/>
            <a:ext cx="1124330" cy="1124330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2714" y="2604102"/>
            <a:ext cx="952850" cy="952850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935" y="2456477"/>
            <a:ext cx="1003289" cy="1003289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9642869" y="2196316"/>
            <a:ext cx="1487863" cy="160508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8829282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5981598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946642" y="2920193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15446" y="2413625"/>
            <a:ext cx="1252566" cy="1252566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1260469" y="2855242"/>
            <a:ext cx="27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37680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7506-E06E-4F7C-82FF-FC04FAF3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166081"/>
            <a:ext cx="6527800" cy="1143000"/>
          </a:xfrm>
        </p:spPr>
        <p:txBody>
          <a:bodyPr/>
          <a:lstStyle/>
          <a:p>
            <a:r>
              <a:rPr lang="en-GB" sz="4000" dirty="0"/>
              <a:t>SQE2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EF8549-0893-461B-8B62-8F58A6790539}"/>
              </a:ext>
            </a:extLst>
          </p:cNvPr>
          <p:cNvSpPr txBox="1"/>
          <p:nvPr/>
        </p:nvSpPr>
        <p:spPr>
          <a:xfrm>
            <a:off x="2211831" y="459895"/>
            <a:ext cx="6763732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Practical legal skills assessments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29AC391-B6D3-4925-8953-F7C53A3F1DA5}"/>
              </a:ext>
            </a:extLst>
          </p:cNvPr>
          <p:cNvGrpSpPr/>
          <p:nvPr/>
        </p:nvGrpSpPr>
        <p:grpSpPr>
          <a:xfrm>
            <a:off x="0" y="1773919"/>
            <a:ext cx="11312843" cy="4478976"/>
            <a:chOff x="-69118" y="1773919"/>
            <a:chExt cx="11312843" cy="447897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F38A5EE-A1AD-4DC9-A99F-732D115D6631}"/>
                </a:ext>
              </a:extLst>
            </p:cNvPr>
            <p:cNvGrpSpPr/>
            <p:nvPr/>
          </p:nvGrpSpPr>
          <p:grpSpPr>
            <a:xfrm>
              <a:off x="-69118" y="2975137"/>
              <a:ext cx="11312843" cy="3277758"/>
              <a:chOff x="659010" y="2739751"/>
              <a:chExt cx="9255565" cy="3277758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5F558EF-8F2D-42EA-B913-D1780D24C462}"/>
                  </a:ext>
                </a:extLst>
              </p:cNvPr>
              <p:cNvSpPr txBox="1"/>
              <p:nvPr/>
            </p:nvSpPr>
            <p:spPr>
              <a:xfrm>
                <a:off x="5980054" y="2739752"/>
                <a:ext cx="3934521" cy="3277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Across </a:t>
                </a:r>
                <a:r>
                  <a:rPr lang="en-GB" sz="2400" b="1" dirty="0">
                    <a:solidFill>
                      <a:srgbClr val="B10035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five</a:t>
                </a:r>
                <a:r>
                  <a:rPr lang="en-GB" sz="2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contexts</a:t>
                </a:r>
                <a:endPara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Criminal Litigation</a:t>
                </a:r>
              </a:p>
              <a:p>
                <a:pPr marL="342900" lvl="0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Dispute Resolution</a:t>
                </a:r>
              </a:p>
              <a:p>
                <a:pPr marL="342900" lvl="0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Property Practice</a:t>
                </a:r>
              </a:p>
              <a:p>
                <a:pPr marL="342900" lvl="0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Wills and Intestacy, Probate </a:t>
                </a:r>
                <a:b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: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Administration and Practice</a:t>
                </a:r>
              </a:p>
              <a:p>
                <a:pPr marL="342900" lvl="0" indent="-342900">
                  <a:lnSpc>
                    <a:spcPct val="105000"/>
                  </a:lnSpc>
                  <a:spcAft>
                    <a:spcPts val="80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Business organisation rules and procedures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A7A1B-988A-4CDD-BAEE-53AEA94DD0D1}"/>
                  </a:ext>
                </a:extLst>
              </p:cNvPr>
              <p:cNvSpPr txBox="1"/>
              <p:nvPr/>
            </p:nvSpPr>
            <p:spPr>
              <a:xfrm>
                <a:off x="659010" y="2739751"/>
                <a:ext cx="4642206" cy="3277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          </a:t>
                </a:r>
                <a:r>
                  <a:rPr lang="en-GB" sz="2400" b="1" dirty="0">
                    <a:solidFill>
                      <a:srgbClr val="B10035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Six</a:t>
                </a:r>
                <a:r>
                  <a:rPr lang="en-GB" sz="24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 skills assessed</a:t>
                </a:r>
                <a:endPara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marL="1257300" lvl="2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Client interviewing and attendance note</a:t>
                </a:r>
              </a:p>
              <a:p>
                <a:pPr marL="1257300" lvl="2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Advocacy</a:t>
                </a:r>
              </a:p>
              <a:p>
                <a:pPr marL="1257300" lvl="2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Case and matter analysis </a:t>
                </a:r>
              </a:p>
              <a:p>
                <a:pPr marL="1257300" lvl="2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Legal research </a:t>
                </a:r>
              </a:p>
              <a:p>
                <a:pPr marL="1257300" lvl="2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Legal writing</a:t>
                </a:r>
              </a:p>
              <a:p>
                <a:pPr marL="1257300" lvl="2" indent="-342900">
                  <a:lnSpc>
                    <a:spcPct val="105000"/>
                  </a:lnSpc>
                  <a:spcAft>
                    <a:spcPts val="0"/>
                  </a:spcAft>
                  <a:buFont typeface="Courier New" panose="02070309020205020404" pitchFamily="49" charset="0"/>
                  <a:buChar char="o"/>
                </a:pPr>
                <a:r>
                  <a:rPr lang="en-GB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Legal drafting</a:t>
                </a:r>
              </a:p>
            </p:txBody>
          </p:sp>
        </p:grpSp>
        <p:pic>
          <p:nvPicPr>
            <p:cNvPr id="6" name="Graphic 5" descr="Spinning Plates">
              <a:extLst>
                <a:ext uri="{FF2B5EF4-FFF2-40B4-BE49-F238E27FC236}">
                  <a16:creationId xmlns:a16="http://schemas.microsoft.com/office/drawing/2014/main" id="{C793A13B-F195-4C83-93FA-FCF894A88B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059172" y="1773919"/>
              <a:ext cx="1038438" cy="1038438"/>
            </a:xfrm>
            <a:prstGeom prst="rect">
              <a:avLst/>
            </a:prstGeom>
          </p:spPr>
        </p:pic>
        <p:pic>
          <p:nvPicPr>
            <p:cNvPr id="8" name="Graphic 7" descr="Books">
              <a:extLst>
                <a:ext uri="{FF2B5EF4-FFF2-40B4-BE49-F238E27FC236}">
                  <a16:creationId xmlns:a16="http://schemas.microsoft.com/office/drawing/2014/main" id="{D1F98D1A-469B-4E61-905D-30DF2C1E9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22618" y="1881024"/>
              <a:ext cx="914400" cy="914400"/>
            </a:xfrm>
            <a:prstGeom prst="rect">
              <a:avLst/>
            </a:prstGeom>
          </p:spPr>
        </p:pic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2D3A5-3636-4194-A036-95B8597091BF}"/>
              </a:ext>
            </a:extLst>
          </p:cNvPr>
          <p:cNvCxnSpPr>
            <a:cxnSpLocks/>
          </p:cNvCxnSpPr>
          <p:nvPr/>
        </p:nvCxnSpPr>
        <p:spPr bwMode="auto">
          <a:xfrm>
            <a:off x="5408489" y="1954214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3154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E1EB-E389-4823-9E70-A65C62F4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SQE2 Oral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A2FD2-2032-4E47-BF55-0A37331F3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Four assessment tasks over two half-days:</a:t>
            </a:r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0422CD-D277-4A24-9518-19A1E5124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833058"/>
              </p:ext>
            </p:extLst>
          </p:nvPr>
        </p:nvGraphicFramePr>
        <p:xfrm>
          <a:off x="1493178" y="2671281"/>
          <a:ext cx="9205644" cy="3420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8849">
                  <a:extLst>
                    <a:ext uri="{9D8B030D-6E8A-4147-A177-3AD203B41FA5}">
                      <a16:colId xmlns:a16="http://schemas.microsoft.com/office/drawing/2014/main" val="1330459409"/>
                    </a:ext>
                  </a:extLst>
                </a:gridCol>
                <a:gridCol w="4626795">
                  <a:extLst>
                    <a:ext uri="{9D8B030D-6E8A-4147-A177-3AD203B41FA5}">
                      <a16:colId xmlns:a16="http://schemas.microsoft.com/office/drawing/2014/main" val="1703468141"/>
                    </a:ext>
                  </a:extLst>
                </a:gridCol>
              </a:tblGrid>
              <a:tr h="76562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2"/>
                          </a:solidFill>
                          <a:effectLst/>
                        </a:rPr>
                        <a:t>Day 1</a:t>
                      </a:r>
                      <a:endParaRPr lang="en-GB" sz="18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2"/>
                          </a:solidFill>
                          <a:effectLst/>
                        </a:rPr>
                        <a:t> Day 2</a:t>
                      </a:r>
                      <a:endParaRPr lang="en-GB" sz="18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3348398"/>
                  </a:ext>
                </a:extLst>
              </a:tr>
              <a:tr h="76562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2"/>
                          </a:solidFill>
                          <a:effectLst/>
                        </a:rPr>
                        <a:t>Advocacy (Dispute Resolution)</a:t>
                      </a:r>
                      <a:endParaRPr lang="en-GB" sz="18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Advocacy (Criminal Litigation)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845001"/>
                  </a:ext>
                </a:extLst>
              </a:tr>
              <a:tr h="188911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2"/>
                          </a:solidFill>
                          <a:effectLst/>
                        </a:rPr>
                        <a:t>Interview and attendance note/legal analysis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2"/>
                          </a:solidFill>
                          <a:effectLst/>
                        </a:rPr>
                        <a:t> (Property Practice)</a:t>
                      </a:r>
                      <a:endParaRPr lang="en-GB" sz="18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Interview and attendance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note/legal analysis (Wills and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Intestacy, Probate</a:t>
                      </a:r>
                    </a:p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Administration and Practice)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9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86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826F7-1BA9-41CF-815F-A9DF33AB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SQE2 Written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60075-02E3-4A50-AF6B-450B30D2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12 assessment tasks </a:t>
            </a:r>
            <a:r>
              <a:rPr lang="en-GB" dirty="0"/>
              <a:t>over three half-days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38AE41-6C01-4689-91F7-CD7328FB5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69616"/>
              </p:ext>
            </p:extLst>
          </p:nvPr>
        </p:nvGraphicFramePr>
        <p:xfrm>
          <a:off x="1263722" y="2650733"/>
          <a:ext cx="9318659" cy="3842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5875">
                  <a:extLst>
                    <a:ext uri="{9D8B030D-6E8A-4147-A177-3AD203B41FA5}">
                      <a16:colId xmlns:a16="http://schemas.microsoft.com/office/drawing/2014/main" val="2221136158"/>
                    </a:ext>
                  </a:extLst>
                </a:gridCol>
                <a:gridCol w="3105875">
                  <a:extLst>
                    <a:ext uri="{9D8B030D-6E8A-4147-A177-3AD203B41FA5}">
                      <a16:colId xmlns:a16="http://schemas.microsoft.com/office/drawing/2014/main" val="2788488670"/>
                    </a:ext>
                  </a:extLst>
                </a:gridCol>
                <a:gridCol w="3106909">
                  <a:extLst>
                    <a:ext uri="{9D8B030D-6E8A-4147-A177-3AD203B41FA5}">
                      <a16:colId xmlns:a16="http://schemas.microsoft.com/office/drawing/2014/main" val="689273554"/>
                    </a:ext>
                  </a:extLst>
                </a:gridCol>
              </a:tblGrid>
              <a:tr h="5427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Day 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>
                          <a:solidFill>
                            <a:schemeClr val="tx2"/>
                          </a:solidFill>
                          <a:effectLst/>
                        </a:rPr>
                        <a:t>Day 2</a:t>
                      </a:r>
                      <a:endParaRPr lang="en-GB" sz="150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>
                          <a:solidFill>
                            <a:schemeClr val="tx2"/>
                          </a:solidFill>
                          <a:effectLst/>
                        </a:rPr>
                        <a:t>Day 3</a:t>
                      </a:r>
                      <a:endParaRPr lang="en-GB" sz="150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823698"/>
                  </a:ext>
                </a:extLst>
              </a:tr>
              <a:tr h="59761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b="0" dirty="0">
                          <a:solidFill>
                            <a:schemeClr val="tx2"/>
                          </a:solidFill>
                          <a:effectLst/>
                        </a:rPr>
                        <a:t>Case and matter analysis x1</a:t>
                      </a:r>
                      <a:endParaRPr lang="en-GB" sz="15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Case and matter analysis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Case and matter analysis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303270"/>
                  </a:ext>
                </a:extLst>
              </a:tr>
              <a:tr h="28587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b="0" dirty="0">
                          <a:solidFill>
                            <a:schemeClr val="tx2"/>
                          </a:solidFill>
                          <a:effectLst/>
                        </a:rPr>
                        <a:t>Legal drafting x1</a:t>
                      </a:r>
                      <a:endParaRPr lang="en-GB" sz="15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Legal drafting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Legal drafting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34419"/>
                  </a:ext>
                </a:extLst>
              </a:tr>
              <a:tr h="28587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b="0" dirty="0">
                          <a:solidFill>
                            <a:schemeClr val="tx2"/>
                          </a:solidFill>
                          <a:effectLst/>
                        </a:rPr>
                        <a:t>Legal research x1</a:t>
                      </a:r>
                      <a:endParaRPr lang="en-GB" sz="15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Legal research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Legal research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64822"/>
                  </a:ext>
                </a:extLst>
              </a:tr>
              <a:tr h="28587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b="0" dirty="0">
                          <a:solidFill>
                            <a:schemeClr val="tx2"/>
                          </a:solidFill>
                          <a:effectLst/>
                        </a:rPr>
                        <a:t>Legal writing x1</a:t>
                      </a:r>
                      <a:endParaRPr lang="en-GB" sz="15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Legal writing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Legal writing x1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642830"/>
                  </a:ext>
                </a:extLst>
              </a:tr>
              <a:tr h="184458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b="0" dirty="0">
                          <a:solidFill>
                            <a:schemeClr val="tx2"/>
                          </a:solidFill>
                          <a:effectLst/>
                        </a:rPr>
                        <a:t>Two of these exercises will be in the context of Dispute Resolution and two will be in the context of Criminal Litigation</a:t>
                      </a:r>
                      <a:endParaRPr lang="en-GB" sz="1500" b="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Two of these exercises will be in the context of Property Practice and two will be in the context of Wills and Intestacy, Probate Administration and Practice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500" dirty="0">
                          <a:solidFill>
                            <a:schemeClr val="tx2"/>
                          </a:solidFill>
                          <a:effectLst/>
                        </a:rPr>
                        <a:t>Candidates will sit all assessments in the context of Business Organisations, Rules and Procedures</a:t>
                      </a:r>
                      <a:endParaRPr lang="en-GB" sz="15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7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44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SQE2 marked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For each assessment task candidates are marked according to the assessment criteria for that task</a:t>
            </a:r>
          </a:p>
          <a:p>
            <a:r>
              <a:rPr lang="en-GB" sz="2800" dirty="0"/>
              <a:t>Marks for each station are added  together to get the candidate’s total mark</a:t>
            </a:r>
          </a:p>
          <a:p>
            <a:r>
              <a:rPr lang="en-GB" sz="2800" dirty="0"/>
              <a:t>In order to pass candidates must obtain the overall pass mark for SQE2</a:t>
            </a:r>
          </a:p>
          <a:p>
            <a:r>
              <a:rPr lang="en-GB" sz="2800" dirty="0"/>
              <a:t>The overall pass mark is set at the level of a just competent day one newly qualified solicitor</a:t>
            </a:r>
          </a:p>
        </p:txBody>
      </p:sp>
    </p:spTree>
    <p:extLst>
      <p:ext uri="{BB962C8B-B14F-4D97-AF65-F5344CB8AC3E}">
        <p14:creationId xmlns:p14="http://schemas.microsoft.com/office/powerpoint/2010/main" val="262469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SQE2 sample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71" y="1547068"/>
            <a:ext cx="11523133" cy="447675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Visit 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sra.org.uk/sqe2-sample-questions</a:t>
            </a:r>
            <a:r>
              <a:rPr lang="en-GB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Read in conjunction with the assessment specification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800" dirty="0"/>
              <a:t>Contain: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2800" dirty="0"/>
              <a:t>Question and additional candidate papers</a:t>
            </a:r>
          </a:p>
          <a:p>
            <a:pPr lvl="1"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Discussion of answer</a:t>
            </a:r>
          </a:p>
          <a:p>
            <a:pPr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Give an indication of the type of tasks. Do not represent all the material that will be covered. Future questions may not take exactly the same format.</a:t>
            </a:r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599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92FB3-312A-4C97-9D34-3B34CCA7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Preparing for SQE2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11D70-9379-4C31-8E10-0A371B808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631948"/>
            <a:ext cx="11523133" cy="496570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We don’t specify particular preparation. But work experience, training or a combination of the two can help.</a:t>
            </a:r>
          </a:p>
          <a:p>
            <a:pPr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Qualifying </a:t>
            </a:r>
            <a:r>
              <a:rPr lang="en-GB" sz="2800" dirty="0">
                <a:solidFill>
                  <a:schemeClr val="tx1"/>
                </a:solidFill>
              </a:rPr>
              <a:t>work experience </a:t>
            </a:r>
            <a:r>
              <a:rPr lang="en-GB" sz="2800" dirty="0"/>
              <a:t>can be obtained in any legal sector or practice area: important to focus on the skills you are developing. Check against the Statement of Solicitor Competence</a:t>
            </a:r>
          </a:p>
          <a:p>
            <a:pPr>
              <a:spcBef>
                <a:spcPts val="0"/>
              </a:spcBef>
              <a:spcAft>
                <a:spcPts val="2500"/>
              </a:spcAft>
            </a:pPr>
            <a:r>
              <a:rPr lang="en-GB" sz="2800" dirty="0"/>
              <a:t>If </a:t>
            </a:r>
            <a:r>
              <a:rPr lang="en-GB" sz="2800" dirty="0">
                <a:solidFill>
                  <a:schemeClr val="tx1"/>
                </a:solidFill>
              </a:rPr>
              <a:t>you work </a:t>
            </a:r>
            <a:r>
              <a:rPr lang="en-GB" sz="2800" dirty="0"/>
              <a:t>in an area not assessed in SQE2, you may wish to take top up training to refresh your legal knowledge or understand how the skills apply in those contexts</a:t>
            </a:r>
          </a:p>
        </p:txBody>
      </p:sp>
    </p:spTree>
    <p:extLst>
      <p:ext uri="{BB962C8B-B14F-4D97-AF65-F5344CB8AC3E}">
        <p14:creationId xmlns:p14="http://schemas.microsoft.com/office/powerpoint/2010/main" val="406342417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515fd4f6c10a3d36d71b9342e1239935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0855e5da19a39bc23a862c40673728c7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161363-4D6E-4D81-8822-D49A4A0B3F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A4FE4E-59BE-40A0-B32E-067B73AE9E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8B75-EAA3-4A4C-B708-DC76287C52F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c93b9354-0d01-4804-bd3d-18adf0c4c298"/>
    <ds:schemaRef ds:uri="http://schemas.openxmlformats.org/package/2006/metadata/core-properties"/>
    <ds:schemaRef ds:uri="034f807c-094b-4332-935f-00b24bf8c5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653</Words>
  <Application>Microsoft Office PowerPoint</Application>
  <PresentationFormat>Widescreen</PresentationFormat>
  <Paragraphs>119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1_Default Design</vt:lpstr>
      <vt:lpstr>Custom Design</vt:lpstr>
      <vt:lpstr>Default Design</vt:lpstr>
      <vt:lpstr>The SQE2 assessment </vt:lpstr>
      <vt:lpstr>What is the SQE?</vt:lpstr>
      <vt:lpstr>SQE2 </vt:lpstr>
      <vt:lpstr>SQE2</vt:lpstr>
      <vt:lpstr>SQE2 Oral</vt:lpstr>
      <vt:lpstr>SQE2 Written</vt:lpstr>
      <vt:lpstr>How is SQE2 marked</vt:lpstr>
      <vt:lpstr>SQE2 sample questions</vt:lpstr>
      <vt:lpstr>Preparing for SQE2</vt:lpstr>
      <vt:lpstr>Where is the detail?</vt:lpstr>
      <vt:lpstr>Sitting SQE2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Sarah-Jane Dean</dc:creator>
  <cp:lastModifiedBy>Matthew Maidment</cp:lastModifiedBy>
  <cp:revision>127</cp:revision>
  <dcterms:created xsi:type="dcterms:W3CDTF">2017-12-13T11:07:43Z</dcterms:created>
  <dcterms:modified xsi:type="dcterms:W3CDTF">2021-01-18T14:02:51Z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