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1" r:id="rId5"/>
    <p:sldId id="262" r:id="rId6"/>
    <p:sldId id="263" r:id="rId7"/>
    <p:sldId id="294" r:id="rId8"/>
    <p:sldId id="296" r:id="rId9"/>
    <p:sldId id="297" r:id="rId10"/>
    <p:sldId id="992" r:id="rId11"/>
    <p:sldId id="991" r:id="rId12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>
      <p:cViewPr varScale="1">
        <p:scale>
          <a:sx n="113" d="100"/>
          <a:sy n="113" d="100"/>
        </p:scale>
        <p:origin x="614" y="86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12/4/2020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A0476E-A864-4A23-9A4B-D7A34537F710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970389-B155-40F5-B187-D7FA6B8E5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039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Sign off to confirm completion of QWE, not to assess that standard has been met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Focus on developing the competences in the Statement of Solicitor Competence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BB798-73D6-44C7-A966-A5E541E3F243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1070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Sign off to confirm completion of QWE, not to assess that standard has been met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Focus on developing the competences in the Statement of Solicitor Competence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BB798-73D6-44C7-A966-A5E541E3F243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0809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Sign off to confirm completion of QWE, not to assess that standard has been met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Focus on developing the competences in the Statement of Solicitor Competence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BB798-73D6-44C7-A966-A5E541E3F243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0118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CE1B42-2C31-4941-BAEA-5796B9B2F75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468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16744" y="1275606"/>
            <a:ext cx="6694488" cy="1101725"/>
          </a:xfrm>
        </p:spPr>
        <p:txBody>
          <a:bodyPr/>
          <a:lstStyle/>
          <a:p>
            <a:pPr>
              <a:defRPr/>
            </a:pPr>
            <a:r>
              <a:rPr lang="en-GB" dirty="0">
                <a:ea typeface="ＭＳ Ｐゴシック"/>
              </a:rPr>
              <a:t>Transitional arrangements for students, graduates and trainees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593355"/>
            <a:ext cx="7992888" cy="1008112"/>
          </a:xfrm>
        </p:spPr>
        <p:txBody>
          <a:bodyPr/>
          <a:lstStyle/>
          <a:p>
            <a:pPr eaLnBrk="1" hangingPunct="1"/>
            <a:r>
              <a:rPr lang="en-GB" sz="2400" dirty="0">
                <a:solidFill>
                  <a:srgbClr val="262626"/>
                </a:solidFill>
                <a:ea typeface="ＭＳ Ｐゴシック" pitchFamily="34" charset="-128"/>
              </a:rPr>
              <a:t>Julie Brannan, Director Education and Training </a:t>
            </a:r>
          </a:p>
          <a:p>
            <a:pPr eaLnBrk="1" hangingPunct="1"/>
            <a:r>
              <a:rPr lang="en-GB" sz="2400" dirty="0">
                <a:solidFill>
                  <a:srgbClr val="262626"/>
                </a:solidFill>
                <a:ea typeface="ＭＳ Ｐゴシック" pitchFamily="34" charset="-128"/>
              </a:rPr>
              <a:t>Benedict Fisher, Head of External Communications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84981" y="116909"/>
            <a:ext cx="4895850" cy="85725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How </a:t>
            </a:r>
            <a:r>
              <a:rPr lang="en-US">
                <a:ea typeface="ＭＳ Ｐゴシック" pitchFamily="34" charset="-128"/>
              </a:rPr>
              <a:t>people qualify now</a:t>
            </a:r>
            <a:endParaRPr lang="en-US" dirty="0">
              <a:ea typeface="ＭＳ Ｐゴシック" pitchFamily="34" charset="-12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92AE083-C184-49C2-9263-881E0237DC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2906" y="1136434"/>
            <a:ext cx="3878188" cy="38901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902559-D6FE-4399-B826-A6D25ABDA7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887" t="8501" r="59548" b="82244"/>
          <a:stretch/>
        </p:blipFill>
        <p:spPr>
          <a:xfrm>
            <a:off x="3059832" y="1807293"/>
            <a:ext cx="1224136" cy="4767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C8FDFF3-F39B-44DF-9844-6A124BD76B16}"/>
              </a:ext>
            </a:extLst>
          </p:cNvPr>
          <p:cNvSpPr txBox="1"/>
          <p:nvPr/>
        </p:nvSpPr>
        <p:spPr>
          <a:xfrm>
            <a:off x="2815868" y="1784904"/>
            <a:ext cx="1712064" cy="638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GB" sz="2300" kern="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Degree/ conversion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23478"/>
            <a:ext cx="4895850" cy="857250"/>
          </a:xfrm>
        </p:spPr>
        <p:txBody>
          <a:bodyPr/>
          <a:lstStyle/>
          <a:p>
            <a:r>
              <a:rPr lang="en-GB" dirty="0"/>
              <a:t>The SQE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4CE62D-B3E1-4D7C-A9B9-695FF2CFB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8655" y="1257371"/>
            <a:ext cx="3706689" cy="367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919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8" y="51470"/>
            <a:ext cx="6840758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Who can carry on the current route?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7875" y="1196764"/>
            <a:ext cx="8771983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>
                <a:srgbClr val="9E1B34"/>
              </a:buClr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9E1B34"/>
              </a:buClr>
            </a:pPr>
            <a:endParaRPr lang="en-GB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Clr>
                <a:srgbClr val="9E1B34"/>
              </a:buClr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Clr>
                <a:srgbClr val="9E1B34"/>
              </a:buClr>
            </a:pPr>
            <a:endParaRPr lang="en-GB" sz="1800" dirty="0"/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28DD2B-5A69-4BE6-9145-C5D224066C77}"/>
              </a:ext>
            </a:extLst>
          </p:cNvPr>
          <p:cNvSpPr txBox="1"/>
          <p:nvPr/>
        </p:nvSpPr>
        <p:spPr>
          <a:xfrm>
            <a:off x="743426" y="1131590"/>
            <a:ext cx="79208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Must have completed, started or accepted an offer to start by the following dates: </a:t>
            </a:r>
          </a:p>
          <a:p>
            <a:pPr algn="l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dirty="0">
                <a:solidFill>
                  <a:srgbClr val="B5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September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Law conversion (CPE/GDL)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LPC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Period of recognised training (training contract)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dirty="0">
                <a:solidFill>
                  <a:srgbClr val="B5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September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Law degree</a:t>
            </a:r>
          </a:p>
        </p:txBody>
      </p:sp>
    </p:spTree>
    <p:extLst>
      <p:ext uri="{BB962C8B-B14F-4D97-AF65-F5344CB8AC3E}">
        <p14:creationId xmlns:p14="http://schemas.microsoft.com/office/powerpoint/2010/main" val="238058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8" y="51470"/>
            <a:ext cx="6840758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Law degree and law conversion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7875" y="1196764"/>
            <a:ext cx="8771983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>
                <a:srgbClr val="9E1B34"/>
              </a:buClr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9E1B34"/>
              </a:buClr>
            </a:pPr>
            <a:endParaRPr lang="en-GB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Clr>
                <a:srgbClr val="9E1B34"/>
              </a:buClr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Clr>
                <a:srgbClr val="9E1B34"/>
              </a:buClr>
            </a:pPr>
            <a:endParaRPr lang="en-GB" sz="1800" dirty="0"/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28DD2B-5A69-4BE6-9145-C5D224066C77}"/>
              </a:ext>
            </a:extLst>
          </p:cNvPr>
          <p:cNvSpPr txBox="1"/>
          <p:nvPr/>
        </p:nvSpPr>
        <p:spPr>
          <a:xfrm>
            <a:off x="1419153" y="1563041"/>
            <a:ext cx="73096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If accepted an offer, must start the course by 31 December 2021</a:t>
            </a:r>
          </a:p>
          <a:p>
            <a:pPr algn="l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0ACD81-E5BA-4606-BC10-05C0B944552F}"/>
              </a:ext>
            </a:extLst>
          </p:cNvPr>
          <p:cNvSpPr txBox="1"/>
          <p:nvPr/>
        </p:nvSpPr>
        <p:spPr>
          <a:xfrm>
            <a:off x="1419153" y="3129647"/>
            <a:ext cx="73096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More flexibility if deferred entry (or for a law conversion, if </a:t>
            </a: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you have an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offer </a:t>
            </a: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of a training </a:t>
            </a:r>
          </a:p>
          <a:p>
            <a:pPr algn="l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contract) – have until 31 August 2022 to start </a:t>
            </a:r>
          </a:p>
          <a:p>
            <a:pPr algn="l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phic 2" descr="Yoga">
            <a:extLst>
              <a:ext uri="{FF2B5EF4-FFF2-40B4-BE49-F238E27FC236}">
                <a16:creationId xmlns:a16="http://schemas.microsoft.com/office/drawing/2014/main" id="{09C97D51-04E4-4256-BF79-3BAD147B41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4115" y="3127939"/>
            <a:ext cx="854207" cy="854207"/>
          </a:xfrm>
          <a:prstGeom prst="rect">
            <a:avLst/>
          </a:prstGeom>
        </p:spPr>
      </p:pic>
      <p:pic>
        <p:nvPicPr>
          <p:cNvPr id="5" name="Graphic 4" descr="Monthly calendar">
            <a:extLst>
              <a:ext uri="{FF2B5EF4-FFF2-40B4-BE49-F238E27FC236}">
                <a16:creationId xmlns:a16="http://schemas.microsoft.com/office/drawing/2014/main" id="{CD6C2AE4-292B-4692-9DB4-D3ED1122FC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61974" y="1384051"/>
            <a:ext cx="854207" cy="85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676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8" y="51470"/>
            <a:ext cx="6840758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Legal Practice Course (LPC)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7875" y="1196764"/>
            <a:ext cx="8771983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>
                <a:srgbClr val="9E1B34"/>
              </a:buClr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9E1B34"/>
              </a:buClr>
            </a:pPr>
            <a:endParaRPr lang="en-GB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Clr>
                <a:srgbClr val="9E1B34"/>
              </a:buClr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Clr>
                <a:srgbClr val="9E1B34"/>
              </a:buClr>
            </a:pPr>
            <a:endParaRPr lang="en-GB" sz="1800" dirty="0"/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28DD2B-5A69-4BE6-9145-C5D224066C77}"/>
              </a:ext>
            </a:extLst>
          </p:cNvPr>
          <p:cNvSpPr txBox="1"/>
          <p:nvPr/>
        </p:nvSpPr>
        <p:spPr>
          <a:xfrm>
            <a:off x="1536131" y="1563041"/>
            <a:ext cx="73096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If have - or accepted an offer to start - an LPC before1 September 2021, you have a choice </a:t>
            </a:r>
          </a:p>
          <a:p>
            <a:pPr algn="l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0ACD81-E5BA-4606-BC10-05C0B944552F}"/>
              </a:ext>
            </a:extLst>
          </p:cNvPr>
          <p:cNvSpPr txBox="1"/>
          <p:nvPr/>
        </p:nvSpPr>
        <p:spPr>
          <a:xfrm>
            <a:off x="1548355" y="2931790"/>
            <a:ext cx="73096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Can’t get a training contract? If you have 2 years’ qualifying work experience, can just take SQE2 </a:t>
            </a:r>
          </a:p>
          <a:p>
            <a:pPr algn="l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phic 7" descr="Signpost">
            <a:extLst>
              <a:ext uri="{FF2B5EF4-FFF2-40B4-BE49-F238E27FC236}">
                <a16:creationId xmlns:a16="http://schemas.microsoft.com/office/drawing/2014/main" id="{333DFE70-5D5D-4397-B29B-A53BB78878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7648" y="1499065"/>
            <a:ext cx="914400" cy="91440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371824D4-DC90-42A4-BE0D-D73FC63B55B1}"/>
              </a:ext>
            </a:extLst>
          </p:cNvPr>
          <p:cNvGrpSpPr/>
          <p:nvPr/>
        </p:nvGrpSpPr>
        <p:grpSpPr>
          <a:xfrm>
            <a:off x="246092" y="2828808"/>
            <a:ext cx="1177511" cy="1200329"/>
            <a:chOff x="1331640" y="1138734"/>
            <a:chExt cx="1316975" cy="1309520"/>
          </a:xfrm>
        </p:grpSpPr>
        <p:pic>
          <p:nvPicPr>
            <p:cNvPr id="11" name="Graphic 10" descr="Laptop">
              <a:extLst>
                <a:ext uri="{FF2B5EF4-FFF2-40B4-BE49-F238E27FC236}">
                  <a16:creationId xmlns:a16="http://schemas.microsoft.com/office/drawing/2014/main" id="{281CB136-27F4-49E5-B417-05E07BEE907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339094" y="1138734"/>
              <a:ext cx="1309521" cy="130952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677BFB8-E7D5-463B-A82D-26A055352431}"/>
                </a:ext>
              </a:extLst>
            </p:cNvPr>
            <p:cNvSpPr txBox="1"/>
            <p:nvPr/>
          </p:nvSpPr>
          <p:spPr>
            <a:xfrm>
              <a:off x="1331640" y="1564643"/>
              <a:ext cx="1309521" cy="4029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8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SQE</a:t>
              </a:r>
              <a:endParaRPr lang="en-GB" sz="18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7275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51A2B-AF72-4FA0-82DC-6C83FF853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409407" cy="857250"/>
          </a:xfrm>
        </p:spPr>
        <p:txBody>
          <a:bodyPr/>
          <a:lstStyle/>
          <a:p>
            <a:r>
              <a:rPr lang="en-GB" dirty="0"/>
              <a:t>Trainees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A93CA-18D8-4F28-9243-91124A919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656" y="1419225"/>
            <a:ext cx="7417518" cy="33575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Already a trainee or due to start a training contract before 1 September 2021? 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Then you can qualify as a solicitor through the current route up until 31 December 2032 </a:t>
            </a:r>
          </a:p>
        </p:txBody>
      </p:sp>
      <p:pic>
        <p:nvPicPr>
          <p:cNvPr id="5" name="Graphic 4" descr="Flip calendar">
            <a:extLst>
              <a:ext uri="{FF2B5EF4-FFF2-40B4-BE49-F238E27FC236}">
                <a16:creationId xmlns:a16="http://schemas.microsoft.com/office/drawing/2014/main" id="{0F0414DD-CA12-4993-BA08-54E15BE307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6348" y="3071811"/>
            <a:ext cx="914400" cy="914400"/>
          </a:xfrm>
          <a:prstGeom prst="rect">
            <a:avLst/>
          </a:prstGeom>
        </p:spPr>
      </p:pic>
      <p:pic>
        <p:nvPicPr>
          <p:cNvPr id="7" name="Graphic 6" descr="Users">
            <a:extLst>
              <a:ext uri="{FF2B5EF4-FFF2-40B4-BE49-F238E27FC236}">
                <a16:creationId xmlns:a16="http://schemas.microsoft.com/office/drawing/2014/main" id="{9DC65447-FF9B-46B1-A246-90835082FB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6348" y="138945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369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2ED97-F49F-4ED3-9F2F-082EACBA8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397" y="162089"/>
            <a:ext cx="7395963" cy="857250"/>
          </a:xfrm>
        </p:spPr>
        <p:txBody>
          <a:bodyPr/>
          <a:lstStyle/>
          <a:p>
            <a:r>
              <a:rPr lang="en-GB" dirty="0"/>
              <a:t>Keep in touch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DB5D1A-768B-4985-9505-445CF99919DA}"/>
              </a:ext>
            </a:extLst>
          </p:cNvPr>
          <p:cNvSpPr txBox="1"/>
          <p:nvPr/>
        </p:nvSpPr>
        <p:spPr>
          <a:xfrm>
            <a:off x="919786" y="2859782"/>
            <a:ext cx="21658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Send your </a:t>
            </a:r>
          </a:p>
          <a:p>
            <a:pPr algn="ctr"/>
            <a:r>
              <a:rPr lang="en-GB" sz="1800" dirty="0"/>
              <a:t>queries to </a:t>
            </a:r>
            <a:r>
              <a:rPr lang="en-GB" sz="1800" dirty="0">
                <a:solidFill>
                  <a:srgbClr val="B10035"/>
                </a:solidFill>
              </a:rPr>
              <a:t>sqe@sra.org.uk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317F47E-6E45-45E6-939F-2002FC381A7D}"/>
              </a:ext>
            </a:extLst>
          </p:cNvPr>
          <p:cNvSpPr txBox="1"/>
          <p:nvPr/>
        </p:nvSpPr>
        <p:spPr>
          <a:xfrm>
            <a:off x="3323385" y="2859782"/>
            <a:ext cx="2165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SQE resources </a:t>
            </a:r>
          </a:p>
          <a:p>
            <a:pPr algn="ctr"/>
            <a:r>
              <a:rPr lang="en-GB" sz="1800" dirty="0">
                <a:solidFill>
                  <a:srgbClr val="B10035"/>
                </a:solidFill>
              </a:rPr>
              <a:t>sra.org.uk/</a:t>
            </a:r>
          </a:p>
          <a:p>
            <a:pPr algn="ctr"/>
            <a:r>
              <a:rPr lang="en-GB" sz="1800" dirty="0">
                <a:solidFill>
                  <a:srgbClr val="B10035"/>
                </a:solidFill>
              </a:rPr>
              <a:t>becomingasolicitor </a:t>
            </a:r>
          </a:p>
        </p:txBody>
      </p:sp>
      <p:pic>
        <p:nvPicPr>
          <p:cNvPr id="18" name="Graphic 17" descr="Programmer">
            <a:extLst>
              <a:ext uri="{FF2B5EF4-FFF2-40B4-BE49-F238E27FC236}">
                <a16:creationId xmlns:a16="http://schemas.microsoft.com/office/drawing/2014/main" id="{813A50E7-6F62-4FE2-8DD0-AEAB644EC3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75735" y="1720545"/>
            <a:ext cx="993858" cy="993858"/>
          </a:xfrm>
          <a:prstGeom prst="rect">
            <a:avLst/>
          </a:prstGeom>
        </p:spPr>
      </p:pic>
      <p:pic>
        <p:nvPicPr>
          <p:cNvPr id="19" name="Graphic 18" descr="Laptop">
            <a:extLst>
              <a:ext uri="{FF2B5EF4-FFF2-40B4-BE49-F238E27FC236}">
                <a16:creationId xmlns:a16="http://schemas.microsoft.com/office/drawing/2014/main" id="{2F3A72C0-76BD-4544-83C4-753EEBFD96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922996" y="1844265"/>
            <a:ext cx="1015517" cy="1015517"/>
          </a:xfrm>
          <a:prstGeom prst="rect">
            <a:avLst/>
          </a:prstGeom>
        </p:spPr>
      </p:pic>
      <p:pic>
        <p:nvPicPr>
          <p:cNvPr id="20" name="Graphic 19" descr="World">
            <a:extLst>
              <a:ext uri="{FF2B5EF4-FFF2-40B4-BE49-F238E27FC236}">
                <a16:creationId xmlns:a16="http://schemas.microsoft.com/office/drawing/2014/main" id="{23133A0B-FFB8-468B-8288-EBF78A7EDD6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505216" y="1882084"/>
            <a:ext cx="832319" cy="83231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E348D67F-E49F-4F68-9B09-492A9FB67786}"/>
              </a:ext>
            </a:extLst>
          </p:cNvPr>
          <p:cNvSpPr txBox="1"/>
          <p:nvPr/>
        </p:nvSpPr>
        <p:spPr>
          <a:xfrm>
            <a:off x="5726985" y="2859782"/>
            <a:ext cx="2573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Subscribe to our monthly </a:t>
            </a:r>
            <a:br>
              <a:rPr lang="en-GB" sz="1800" dirty="0"/>
            </a:br>
            <a:r>
              <a:rPr lang="en-GB" sz="1800" dirty="0">
                <a:solidFill>
                  <a:srgbClr val="B50038"/>
                </a:solidFill>
              </a:rPr>
              <a:t>SQE Update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724421A-220C-4D7D-BDE7-E4506A8A9DA3}"/>
              </a:ext>
            </a:extLst>
          </p:cNvPr>
          <p:cNvCxnSpPr>
            <a:cxnSpLocks/>
          </p:cNvCxnSpPr>
          <p:nvPr/>
        </p:nvCxnSpPr>
        <p:spPr bwMode="auto">
          <a:xfrm>
            <a:off x="5726985" y="1928142"/>
            <a:ext cx="0" cy="9316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A3DA77A-9F03-4C24-8772-E01B58DAB56B}"/>
              </a:ext>
            </a:extLst>
          </p:cNvPr>
          <p:cNvCxnSpPr>
            <a:cxnSpLocks/>
          </p:cNvCxnSpPr>
          <p:nvPr/>
        </p:nvCxnSpPr>
        <p:spPr bwMode="auto">
          <a:xfrm>
            <a:off x="3097587" y="1928143"/>
            <a:ext cx="0" cy="9316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0680942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FD6189B35E45A52473BCEB7E328A" ma:contentTypeVersion="10" ma:contentTypeDescription="Create a new document." ma:contentTypeScope="" ma:versionID="a0843d8ad56a95901fa3be731b77ad7d">
  <xsd:schema xmlns:xsd="http://www.w3.org/2001/XMLSchema" xmlns:xs="http://www.w3.org/2001/XMLSchema" xmlns:p="http://schemas.microsoft.com/office/2006/metadata/properties" xmlns:ns3="034f807c-094b-4332-935f-00b24bf8c526" targetNamespace="http://schemas.microsoft.com/office/2006/metadata/properties" ma:root="true" ma:fieldsID="ce25cd4bc1706ac33c065fa60c0a36f7" ns3:_="">
    <xsd:import namespace="034f807c-094b-4332-935f-00b24bf8c52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4f807c-094b-4332-935f-00b24bf8c5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1" nillable="true" ma:displayName="MediaServiceLocation" ma:description="" ma:internalName="MediaServiceLocation" ma:readOnly="true">
      <xsd:simpleType>
        <xsd:restriction base="dms:Text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B63891C-3A60-4C67-AA67-0578DED285F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34f807c-094b-4332-935f-00b24bf8c52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3D3A510-CD8D-4726-9E5E-93663C25A0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1CF72A-9CF3-4767-96D0-CB95045A81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4f807c-094b-4332-935f-00b24bf8c5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SRA Template</Template>
  <TotalTime>337</TotalTime>
  <Words>319</Words>
  <Application>Microsoft Office PowerPoint</Application>
  <PresentationFormat>On-screen Show (16:9)</PresentationFormat>
  <Paragraphs>76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Default Design</vt:lpstr>
      <vt:lpstr>Transitional arrangements for students, graduates and trainees</vt:lpstr>
      <vt:lpstr>How people qualify now</vt:lpstr>
      <vt:lpstr>The SQE</vt:lpstr>
      <vt:lpstr>Who can carry on the current route?</vt:lpstr>
      <vt:lpstr>Law degree and law conversion</vt:lpstr>
      <vt:lpstr>Legal Practice Course (LPC)</vt:lpstr>
      <vt:lpstr>Trainees  </vt:lpstr>
      <vt:lpstr>Keep in touch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Transitional arrangements for students, graduates and trainees</dc:title>
  <dc:creator>Solicitors Regulation Authority (SRA)</dc:creator>
  <cp:lastModifiedBy>Matthew Maidment</cp:lastModifiedBy>
  <cp:revision>20</cp:revision>
  <dcterms:created xsi:type="dcterms:W3CDTF">2020-09-09T09:32:07Z</dcterms:created>
  <dcterms:modified xsi:type="dcterms:W3CDTF">2020-12-04T09:59:37Z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0x01010068B5FD6189B35E45A52473BCEB7E328A</vt:lpwstr>
  </property>
</Properties>
</file>